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5"/>
  </p:sldMasterIdLst>
  <p:notesMasterIdLst>
    <p:notesMasterId r:id="rId15"/>
  </p:notesMasterIdLst>
  <p:handoutMasterIdLst>
    <p:handoutMasterId r:id="rId16"/>
  </p:handoutMasterIdLst>
  <p:sldIdLst>
    <p:sldId id="358" r:id="rId6"/>
    <p:sldId id="365" r:id="rId7"/>
    <p:sldId id="367" r:id="rId8"/>
    <p:sldId id="374" r:id="rId9"/>
    <p:sldId id="376" r:id="rId10"/>
    <p:sldId id="375" r:id="rId11"/>
    <p:sldId id="377" r:id="rId12"/>
    <p:sldId id="378" r:id="rId13"/>
    <p:sldId id="381" r:id="rId14"/>
  </p:sldIdLst>
  <p:sldSz cx="16256000" cy="12192000"/>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userDrawn="1">
          <p15:clr>
            <a:srgbClr val="A4A3A4"/>
          </p15:clr>
        </p15:guide>
        <p15:guide id="2" pos="5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B02B55C-C12D-B244-BFFC-AE40B9E79770}" name="Duguid, Ross" initials="DR" userId="S::7003296@croydon.gov.uk::55053a52-e031-4fc9-828d-b1c55247a3c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0088"/>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C7C49E-AA32-4E34-8A89-09718ED4EB87}" v="4" dt="2024-05-31T10:41:07.6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1704" y="102"/>
      </p:cViewPr>
      <p:guideLst>
        <p:guide orient="horz" pos="3840"/>
        <p:guide pos="5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guid, Ross" userId="55053a52-e031-4fc9-828d-b1c55247a3cf" providerId="ADAL" clId="{44C7C49E-AA32-4E34-8A89-09718ED4EB87}"/>
    <pc:docChg chg="undo custSel delSld modSld">
      <pc:chgData name="Duguid, Ross" userId="55053a52-e031-4fc9-828d-b1c55247a3cf" providerId="ADAL" clId="{44C7C49E-AA32-4E34-8A89-09718ED4EB87}" dt="2024-05-31T10:44:15.918" v="645" actId="14100"/>
      <pc:docMkLst>
        <pc:docMk/>
      </pc:docMkLst>
      <pc:sldChg chg="modSp mod">
        <pc:chgData name="Duguid, Ross" userId="55053a52-e031-4fc9-828d-b1c55247a3cf" providerId="ADAL" clId="{44C7C49E-AA32-4E34-8A89-09718ED4EB87}" dt="2024-05-31T10:44:15.918" v="645" actId="14100"/>
        <pc:sldMkLst>
          <pc:docMk/>
          <pc:sldMk cId="1381541659" sldId="365"/>
        </pc:sldMkLst>
        <pc:spChg chg="mod">
          <ac:chgData name="Duguid, Ross" userId="55053a52-e031-4fc9-828d-b1c55247a3cf" providerId="ADAL" clId="{44C7C49E-AA32-4E34-8A89-09718ED4EB87}" dt="2024-05-31T10:44:15.918" v="645" actId="14100"/>
          <ac:spMkLst>
            <pc:docMk/>
            <pc:sldMk cId="1381541659" sldId="365"/>
            <ac:spMk id="4" creationId="{7AD05D85-ADAE-129D-5E4F-E310A8B4CE44}"/>
          </ac:spMkLst>
        </pc:spChg>
        <pc:spChg chg="mod">
          <ac:chgData name="Duguid, Ross" userId="55053a52-e031-4fc9-828d-b1c55247a3cf" providerId="ADAL" clId="{44C7C49E-AA32-4E34-8A89-09718ED4EB87}" dt="2024-05-31T10:43:51.358" v="643" actId="1076"/>
          <ac:spMkLst>
            <pc:docMk/>
            <pc:sldMk cId="1381541659" sldId="365"/>
            <ac:spMk id="7" creationId="{151DE76D-D415-4DC5-0CD8-9F7A77166BE7}"/>
          </ac:spMkLst>
        </pc:spChg>
        <pc:graphicFrameChg chg="mod modGraphic">
          <ac:chgData name="Duguid, Ross" userId="55053a52-e031-4fc9-828d-b1c55247a3cf" providerId="ADAL" clId="{44C7C49E-AA32-4E34-8A89-09718ED4EB87}" dt="2024-05-31T10:44:08.207" v="644" actId="1076"/>
          <ac:graphicFrameMkLst>
            <pc:docMk/>
            <pc:sldMk cId="1381541659" sldId="365"/>
            <ac:graphicFrameMk id="3" creationId="{D0E5F000-2C2B-2E0F-DCE3-D11B01A5C987}"/>
          </ac:graphicFrameMkLst>
        </pc:graphicFrameChg>
      </pc:sldChg>
      <pc:sldChg chg="modSp mod">
        <pc:chgData name="Duguid, Ross" userId="55053a52-e031-4fc9-828d-b1c55247a3cf" providerId="ADAL" clId="{44C7C49E-AA32-4E34-8A89-09718ED4EB87}" dt="2024-05-31T10:16:25.295" v="523" actId="2"/>
        <pc:sldMkLst>
          <pc:docMk/>
          <pc:sldMk cId="4108562514" sldId="375"/>
        </pc:sldMkLst>
        <pc:graphicFrameChg chg="modGraphic">
          <ac:chgData name="Duguid, Ross" userId="55053a52-e031-4fc9-828d-b1c55247a3cf" providerId="ADAL" clId="{44C7C49E-AA32-4E34-8A89-09718ED4EB87}" dt="2024-05-31T10:16:25.295" v="523" actId="2"/>
          <ac:graphicFrameMkLst>
            <pc:docMk/>
            <pc:sldMk cId="4108562514" sldId="375"/>
            <ac:graphicFrameMk id="3" creationId="{D0E5F000-2C2B-2E0F-DCE3-D11B01A5C987}"/>
          </ac:graphicFrameMkLst>
        </pc:graphicFrameChg>
      </pc:sldChg>
      <pc:sldChg chg="modSp mod">
        <pc:chgData name="Duguid, Ross" userId="55053a52-e031-4fc9-828d-b1c55247a3cf" providerId="ADAL" clId="{44C7C49E-AA32-4E34-8A89-09718ED4EB87}" dt="2024-05-31T10:16:21.568" v="521" actId="2"/>
        <pc:sldMkLst>
          <pc:docMk/>
          <pc:sldMk cId="31093611" sldId="376"/>
        </pc:sldMkLst>
        <pc:graphicFrameChg chg="modGraphic">
          <ac:chgData name="Duguid, Ross" userId="55053a52-e031-4fc9-828d-b1c55247a3cf" providerId="ADAL" clId="{44C7C49E-AA32-4E34-8A89-09718ED4EB87}" dt="2024-05-31T10:16:21.568" v="521" actId="2"/>
          <ac:graphicFrameMkLst>
            <pc:docMk/>
            <pc:sldMk cId="31093611" sldId="376"/>
            <ac:graphicFrameMk id="3" creationId="{D0E5F000-2C2B-2E0F-DCE3-D11B01A5C987}"/>
          </ac:graphicFrameMkLst>
        </pc:graphicFrameChg>
      </pc:sldChg>
      <pc:sldChg chg="modSp mod">
        <pc:chgData name="Duguid, Ross" userId="55053a52-e031-4fc9-828d-b1c55247a3cf" providerId="ADAL" clId="{44C7C49E-AA32-4E34-8A89-09718ED4EB87}" dt="2024-05-31T10:14:08.003" v="494" actId="1076"/>
        <pc:sldMkLst>
          <pc:docMk/>
          <pc:sldMk cId="4090100459" sldId="381"/>
        </pc:sldMkLst>
        <pc:graphicFrameChg chg="mod modGraphic">
          <ac:chgData name="Duguid, Ross" userId="55053a52-e031-4fc9-828d-b1c55247a3cf" providerId="ADAL" clId="{44C7C49E-AA32-4E34-8A89-09718ED4EB87}" dt="2024-05-31T10:14:08.003" v="494" actId="1076"/>
          <ac:graphicFrameMkLst>
            <pc:docMk/>
            <pc:sldMk cId="4090100459" sldId="381"/>
            <ac:graphicFrameMk id="20" creationId="{B147D7A5-D223-88A3-1261-270F3C52277E}"/>
          </ac:graphicFrameMkLst>
        </pc:graphicFrameChg>
      </pc:sldChg>
      <pc:sldChg chg="modSp del mod">
        <pc:chgData name="Duguid, Ross" userId="55053a52-e031-4fc9-828d-b1c55247a3cf" providerId="ADAL" clId="{44C7C49E-AA32-4E34-8A89-09718ED4EB87}" dt="2024-05-31T10:15:34.294" v="520" actId="47"/>
        <pc:sldMkLst>
          <pc:docMk/>
          <pc:sldMk cId="3894445845" sldId="383"/>
        </pc:sldMkLst>
        <pc:graphicFrameChg chg="modGraphic">
          <ac:chgData name="Duguid, Ross" userId="55053a52-e031-4fc9-828d-b1c55247a3cf" providerId="ADAL" clId="{44C7C49E-AA32-4E34-8A89-09718ED4EB87}" dt="2024-05-31T10:14:45.225" v="513" actId="20577"/>
          <ac:graphicFrameMkLst>
            <pc:docMk/>
            <pc:sldMk cId="3894445845" sldId="383"/>
            <ac:graphicFrameMk id="5" creationId="{6E11923F-76C3-ADB4-450D-CC8FC9C2F155}"/>
          </ac:graphicFrameMkLst>
        </pc:graphicFrameChg>
        <pc:graphicFrameChg chg="mod modGraphic">
          <ac:chgData name="Duguid, Ross" userId="55053a52-e031-4fc9-828d-b1c55247a3cf" providerId="ADAL" clId="{44C7C49E-AA32-4E34-8A89-09718ED4EB87}" dt="2024-05-31T10:15:01.532" v="519" actId="20577"/>
          <ac:graphicFrameMkLst>
            <pc:docMk/>
            <pc:sldMk cId="3894445845" sldId="383"/>
            <ac:graphicFrameMk id="16" creationId="{A9BBAA70-02C8-E9F8-9746-FBCD1DF0B063}"/>
          </ac:graphicFrameMkLst>
        </pc:graphicFrameChg>
      </pc:sldChg>
      <pc:sldChg chg="del">
        <pc:chgData name="Duguid, Ross" userId="55053a52-e031-4fc9-828d-b1c55247a3cf" providerId="ADAL" clId="{44C7C49E-AA32-4E34-8A89-09718ED4EB87}" dt="2024-05-31T10:15:34.294" v="520" actId="47"/>
        <pc:sldMkLst>
          <pc:docMk/>
          <pc:sldMk cId="3297440516" sldId="384"/>
        </pc:sldMkLst>
      </pc:sldChg>
      <pc:sldChg chg="del">
        <pc:chgData name="Duguid, Ross" userId="55053a52-e031-4fc9-828d-b1c55247a3cf" providerId="ADAL" clId="{44C7C49E-AA32-4E34-8A89-09718ED4EB87}" dt="2024-05-31T10:15:34.294" v="520" actId="47"/>
        <pc:sldMkLst>
          <pc:docMk/>
          <pc:sldMk cId="4042546820" sldId="38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6737" y="0"/>
            <a:ext cx="2950475" cy="498773"/>
          </a:xfrm>
          <a:prstGeom prst="rect">
            <a:avLst/>
          </a:prstGeom>
        </p:spPr>
        <p:txBody>
          <a:bodyPr vert="horz" lIns="91440" tIns="45720" rIns="91440" bIns="45720" rtlCol="0"/>
          <a:lstStyle>
            <a:lvl1pPr algn="r">
              <a:defRPr sz="1200"/>
            </a:lvl1pPr>
          </a:lstStyle>
          <a:p>
            <a:fld id="{8A467F87-7B6F-4327-82DC-49B29BC7740E}" type="datetimeFigureOut">
              <a:rPr lang="en-GB" smtClean="0"/>
              <a:t>31/05/2024</a:t>
            </a:fld>
            <a:endParaRPr lang="en-GB" dirty="0"/>
          </a:p>
        </p:txBody>
      </p:sp>
      <p:sp>
        <p:nvSpPr>
          <p:cNvPr id="4" name="Footer Placeholder 3"/>
          <p:cNvSpPr>
            <a:spLocks noGrp="1"/>
          </p:cNvSpPr>
          <p:nvPr>
            <p:ph type="ftr" sz="quarter" idx="2"/>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6737" y="9442154"/>
            <a:ext cx="2950475" cy="498772"/>
          </a:xfrm>
          <a:prstGeom prst="rect">
            <a:avLst/>
          </a:prstGeom>
        </p:spPr>
        <p:txBody>
          <a:bodyPr vert="horz" lIns="91440" tIns="45720" rIns="91440" bIns="45720" rtlCol="0" anchor="b"/>
          <a:lstStyle>
            <a:lvl1pPr algn="r">
              <a:defRPr sz="1200"/>
            </a:lvl1pPr>
          </a:lstStyle>
          <a:p>
            <a:fld id="{92DEFFE9-BC96-4770-B69A-F35B51F2B962}" type="slidenum">
              <a:rPr lang="en-GB" smtClean="0"/>
              <a:t>‹#›</a:t>
            </a:fld>
            <a:endParaRPr lang="en-GB" dirty="0"/>
          </a:p>
        </p:txBody>
      </p:sp>
    </p:spTree>
    <p:extLst>
      <p:ext uri="{BB962C8B-B14F-4D97-AF65-F5344CB8AC3E}">
        <p14:creationId xmlns:p14="http://schemas.microsoft.com/office/powerpoint/2010/main" val="31800494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1D1B507F-BEB9-4F99-AEF3-F89C6109D7D0}" type="datetimeFigureOut">
              <a:rPr lang="en-GB" smtClean="0"/>
              <a:t>31/05/2024</a:t>
            </a:fld>
            <a:endParaRPr lang="en-GB" dirty="0"/>
          </a:p>
        </p:txBody>
      </p:sp>
      <p:sp>
        <p:nvSpPr>
          <p:cNvPr id="4" name="Slide Image Placeholder 3"/>
          <p:cNvSpPr>
            <a:spLocks noGrp="1" noRot="1" noChangeAspect="1"/>
          </p:cNvSpPr>
          <p:nvPr>
            <p:ph type="sldImg" idx="2"/>
          </p:nvPr>
        </p:nvSpPr>
        <p:spPr>
          <a:xfrm>
            <a:off x="1168400" y="1243013"/>
            <a:ext cx="4471988" cy="33543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67E057B6-E50B-4A4D-BBD0-25C79E87A3D7}" type="slidenum">
              <a:rPr lang="en-GB" smtClean="0"/>
              <a:t>‹#›</a:t>
            </a:fld>
            <a:endParaRPr lang="en-GB" dirty="0"/>
          </a:p>
        </p:txBody>
      </p:sp>
    </p:spTree>
    <p:extLst>
      <p:ext uri="{BB962C8B-B14F-4D97-AF65-F5344CB8AC3E}">
        <p14:creationId xmlns:p14="http://schemas.microsoft.com/office/powerpoint/2010/main" val="173305642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7E057B6-E50B-4A4D-BBD0-25C79E87A3D7}" type="slidenum">
              <a:rPr lang="en-GB" smtClean="0"/>
              <a:t>4</a:t>
            </a:fld>
            <a:endParaRPr lang="en-GB" dirty="0"/>
          </a:p>
        </p:txBody>
      </p:sp>
    </p:spTree>
    <p:extLst>
      <p:ext uri="{BB962C8B-B14F-4D97-AF65-F5344CB8AC3E}">
        <p14:creationId xmlns:p14="http://schemas.microsoft.com/office/powerpoint/2010/main" val="2070627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7E057B6-E50B-4A4D-BBD0-25C79E87A3D7}" type="slidenum">
              <a:rPr lang="en-GB" smtClean="0"/>
              <a:t>5</a:t>
            </a:fld>
            <a:endParaRPr lang="en-GB" dirty="0"/>
          </a:p>
        </p:txBody>
      </p:sp>
    </p:spTree>
    <p:extLst>
      <p:ext uri="{BB962C8B-B14F-4D97-AF65-F5344CB8AC3E}">
        <p14:creationId xmlns:p14="http://schemas.microsoft.com/office/powerpoint/2010/main" val="2952826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7E057B6-E50B-4A4D-BBD0-25C79E87A3D7}" type="slidenum">
              <a:rPr lang="en-GB" smtClean="0"/>
              <a:t>8</a:t>
            </a:fld>
            <a:endParaRPr lang="en-GB" dirty="0"/>
          </a:p>
        </p:txBody>
      </p:sp>
    </p:spTree>
    <p:extLst>
      <p:ext uri="{BB962C8B-B14F-4D97-AF65-F5344CB8AC3E}">
        <p14:creationId xmlns:p14="http://schemas.microsoft.com/office/powerpoint/2010/main" val="91613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7E057B6-E50B-4A4D-BBD0-25C79E87A3D7}" type="slidenum">
              <a:rPr lang="en-GB" smtClean="0"/>
              <a:t>9</a:t>
            </a:fld>
            <a:endParaRPr lang="en-GB" dirty="0"/>
          </a:p>
        </p:txBody>
      </p:sp>
    </p:spTree>
    <p:extLst>
      <p:ext uri="{BB962C8B-B14F-4D97-AF65-F5344CB8AC3E}">
        <p14:creationId xmlns:p14="http://schemas.microsoft.com/office/powerpoint/2010/main" val="2991310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995312"/>
            <a:ext cx="13817600" cy="4244622"/>
          </a:xfrm>
        </p:spPr>
        <p:txBody>
          <a:bodyPr anchor="b"/>
          <a:lstStyle>
            <a:lvl1pPr algn="ctr">
              <a:defRPr sz="10667"/>
            </a:lvl1pPr>
          </a:lstStyle>
          <a:p>
            <a:r>
              <a:rPr lang="en-US"/>
              <a:t>Click to edit Master title style</a:t>
            </a:r>
          </a:p>
        </p:txBody>
      </p:sp>
      <p:sp>
        <p:nvSpPr>
          <p:cNvPr id="3" name="Subtitle 2"/>
          <p:cNvSpPr>
            <a:spLocks noGrp="1"/>
          </p:cNvSpPr>
          <p:nvPr>
            <p:ph type="subTitle" idx="1"/>
          </p:nvPr>
        </p:nvSpPr>
        <p:spPr>
          <a:xfrm>
            <a:off x="2032000" y="6403623"/>
            <a:ext cx="12192000" cy="2943577"/>
          </a:xfrm>
        </p:spPr>
        <p:txBody>
          <a:bodyPr/>
          <a:lstStyle>
            <a:lvl1pPr marL="0" indent="0" algn="ctr">
              <a:buNone/>
              <a:defRPr sz="4267"/>
            </a:lvl1pPr>
            <a:lvl2pPr marL="812810" indent="0" algn="ctr">
              <a:buNone/>
              <a:defRPr sz="3556"/>
            </a:lvl2pPr>
            <a:lvl3pPr marL="1625620" indent="0" algn="ctr">
              <a:buNone/>
              <a:defRPr sz="3200"/>
            </a:lvl3pPr>
            <a:lvl4pPr marL="2438430" indent="0" algn="ctr">
              <a:buNone/>
              <a:defRPr sz="2844"/>
            </a:lvl4pPr>
            <a:lvl5pPr marL="3251241" indent="0" algn="ctr">
              <a:buNone/>
              <a:defRPr sz="2844"/>
            </a:lvl5pPr>
            <a:lvl6pPr marL="4064051" indent="0" algn="ctr">
              <a:buNone/>
              <a:defRPr sz="2844"/>
            </a:lvl6pPr>
            <a:lvl7pPr marL="4876861" indent="0" algn="ctr">
              <a:buNone/>
              <a:defRPr sz="2844"/>
            </a:lvl7pPr>
            <a:lvl8pPr marL="5689671" indent="0" algn="ctr">
              <a:buNone/>
              <a:defRPr sz="2844"/>
            </a:lvl8pPr>
            <a:lvl9pPr marL="6502481" indent="0" algn="ctr">
              <a:buNone/>
              <a:defRPr sz="2844"/>
            </a:lvl9pPr>
          </a:lstStyle>
          <a:p>
            <a:r>
              <a:rPr lang="en-US"/>
              <a:t>Click to edit Master subtitle style</a:t>
            </a:r>
          </a:p>
        </p:txBody>
      </p:sp>
      <p:sp>
        <p:nvSpPr>
          <p:cNvPr id="4" name="Date Placeholder 3"/>
          <p:cNvSpPr>
            <a:spLocks noGrp="1"/>
          </p:cNvSpPr>
          <p:nvPr>
            <p:ph type="dt" sz="half" idx="10"/>
          </p:nvPr>
        </p:nvSpPr>
        <p:spPr/>
        <p:txBody>
          <a:bodyPr/>
          <a:lstStyle/>
          <a:p>
            <a:fld id="{4ED410FC-CDE0-4D8B-AA20-351AF71BCA33}" type="datetimeFigureOut">
              <a:rPr lang="en-GB" smtClean="0"/>
              <a:t>31/05/2024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CE58E96-39C5-417F-A78C-896FDC14B73B}" type="slidenum">
              <a:rPr lang="en-GB" smtClean="0"/>
              <a:t>‹#›</a:t>
            </a:fld>
            <a:endParaRPr lang="en-GB" dirty="0"/>
          </a:p>
        </p:txBody>
      </p:sp>
    </p:spTree>
    <p:extLst>
      <p:ext uri="{BB962C8B-B14F-4D97-AF65-F5344CB8AC3E}">
        <p14:creationId xmlns:p14="http://schemas.microsoft.com/office/powerpoint/2010/main" val="377660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D410FC-CDE0-4D8B-AA20-351AF71BCA33}" type="datetimeFigureOut">
              <a:rPr lang="en-GB" smtClean="0"/>
              <a:t>31/05/2024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CE58E96-39C5-417F-A78C-896FDC14B73B}" type="slidenum">
              <a:rPr lang="en-GB" smtClean="0"/>
              <a:t>‹#›</a:t>
            </a:fld>
            <a:endParaRPr lang="en-GB" dirty="0"/>
          </a:p>
        </p:txBody>
      </p:sp>
    </p:spTree>
    <p:extLst>
      <p:ext uri="{BB962C8B-B14F-4D97-AF65-F5344CB8AC3E}">
        <p14:creationId xmlns:p14="http://schemas.microsoft.com/office/powerpoint/2010/main" val="829998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633201" y="649111"/>
            <a:ext cx="3505200" cy="1033215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17601" y="649111"/>
            <a:ext cx="10312400"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D410FC-CDE0-4D8B-AA20-351AF71BCA33}" type="datetimeFigureOut">
              <a:rPr lang="en-GB" smtClean="0"/>
              <a:t>31/05/2024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CE58E96-39C5-417F-A78C-896FDC14B73B}" type="slidenum">
              <a:rPr lang="en-GB" smtClean="0"/>
              <a:t>‹#›</a:t>
            </a:fld>
            <a:endParaRPr lang="en-GB" dirty="0"/>
          </a:p>
        </p:txBody>
      </p:sp>
    </p:spTree>
    <p:extLst>
      <p:ext uri="{BB962C8B-B14F-4D97-AF65-F5344CB8AC3E}">
        <p14:creationId xmlns:p14="http://schemas.microsoft.com/office/powerpoint/2010/main" val="4013456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4" name="Rectangle">
            <a:extLst>
              <a:ext uri="{FF2B5EF4-FFF2-40B4-BE49-F238E27FC236}">
                <a16:creationId xmlns:a16="http://schemas.microsoft.com/office/drawing/2014/main" id="{D18D513B-155C-49D1-A614-215EDD5316AF}"/>
              </a:ext>
            </a:extLst>
          </p:cNvPr>
          <p:cNvSpPr/>
          <p:nvPr userDrawn="1"/>
        </p:nvSpPr>
        <p:spPr>
          <a:xfrm>
            <a:off x="0" y="10932742"/>
            <a:ext cx="16256000" cy="1279170"/>
          </a:xfrm>
          <a:prstGeom prst="rect">
            <a:avLst/>
          </a:prstGeom>
          <a:solidFill>
            <a:srgbClr val="880088"/>
          </a:solidFill>
          <a:ln w="3175">
            <a:miter lim="400000"/>
          </a:ln>
          <a:effectLst>
            <a:outerShdw blurRad="12700" dir="5400000" rotWithShape="0">
              <a:srgbClr val="000000">
                <a:alpha val="50000"/>
              </a:srgbClr>
            </a:outerShdw>
          </a:effectLst>
        </p:spPr>
        <p:txBody>
          <a:bodyPr lIns="43186" tIns="43186" rIns="43186" bIns="43186"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defRPr sz="1200">
                <a:solidFill>
                  <a:srgbClr val="FFFFFF"/>
                </a:solidFill>
              </a:defRPr>
            </a:pPr>
            <a:endParaRPr sz="1934" dirty="0">
              <a:solidFill>
                <a:srgbClr val="FFFFFF"/>
              </a:solidFill>
              <a:ea typeface="ヒラギノ角ゴ Pro W3" charset="-128"/>
            </a:endParaRPr>
          </a:p>
        </p:txBody>
      </p:sp>
      <p:sp>
        <p:nvSpPr>
          <p:cNvPr id="22" name="Rectangle">
            <a:extLst>
              <a:ext uri="{FF2B5EF4-FFF2-40B4-BE49-F238E27FC236}">
                <a16:creationId xmlns:a16="http://schemas.microsoft.com/office/drawing/2014/main" id="{36FAA9E6-66CA-4EB3-977C-D5DD086BAB0B}"/>
              </a:ext>
            </a:extLst>
          </p:cNvPr>
          <p:cNvSpPr/>
          <p:nvPr userDrawn="1"/>
        </p:nvSpPr>
        <p:spPr>
          <a:xfrm>
            <a:off x="0" y="15238"/>
            <a:ext cx="16256000" cy="12193182"/>
          </a:xfrm>
          <a:prstGeom prst="rect">
            <a:avLst/>
          </a:prstGeom>
          <a:noFill/>
          <a:ln w="3175">
            <a:miter lim="400000"/>
          </a:ln>
          <a:effectLst>
            <a:outerShdw blurRad="12700" dir="5400000" rotWithShape="0">
              <a:srgbClr val="000000">
                <a:alpha val="50000"/>
              </a:srgbClr>
            </a:outerShdw>
          </a:effectLst>
        </p:spPr>
        <p:txBody>
          <a:bodyPr lIns="43186" tIns="43186" rIns="43186" bIns="43186"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defRPr sz="1200">
                <a:solidFill>
                  <a:srgbClr val="FFFFFF"/>
                </a:solidFill>
              </a:defRPr>
            </a:pPr>
            <a:endParaRPr sz="1934" dirty="0">
              <a:solidFill>
                <a:schemeClr val="tx1"/>
              </a:solidFill>
              <a:ea typeface="ヒラギノ角ゴ Pro W3" charset="-128"/>
            </a:endParaRPr>
          </a:p>
        </p:txBody>
      </p:sp>
      <p:cxnSp>
        <p:nvCxnSpPr>
          <p:cNvPr id="11" name="Straight Connector 10"/>
          <p:cNvCxnSpPr/>
          <p:nvPr userDrawn="1"/>
        </p:nvCxnSpPr>
        <p:spPr>
          <a:xfrm>
            <a:off x="0" y="10442087"/>
            <a:ext cx="16256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Title 22"/>
          <p:cNvSpPr>
            <a:spLocks noGrp="1"/>
          </p:cNvSpPr>
          <p:nvPr>
            <p:ph type="title" hasCustomPrompt="1"/>
          </p:nvPr>
        </p:nvSpPr>
        <p:spPr>
          <a:xfrm>
            <a:off x="818779" y="2217878"/>
            <a:ext cx="14020800" cy="2356556"/>
          </a:xfrm>
          <a:prstGeom prst="rect">
            <a:avLst/>
          </a:prstGeom>
        </p:spPr>
        <p:txBody>
          <a:bodyPr>
            <a:normAutofit/>
          </a:bodyPr>
          <a:lstStyle>
            <a:lvl1pPr>
              <a:defRPr sz="10667" b="1">
                <a:solidFill>
                  <a:schemeClr val="tx1"/>
                </a:solidFill>
                <a:latin typeface="Arial" panose="020B0604020202020204" pitchFamily="34" charset="0"/>
                <a:cs typeface="Arial" panose="020B0604020202020204" pitchFamily="34" charset="0"/>
              </a:defRPr>
            </a:lvl1pPr>
          </a:lstStyle>
          <a:p>
            <a:r>
              <a:rPr lang="en-US"/>
              <a:t>Title of presentation</a:t>
            </a:r>
            <a:endParaRPr lang="en-GB"/>
          </a:p>
        </p:txBody>
      </p:sp>
      <p:sp>
        <p:nvSpPr>
          <p:cNvPr id="27" name="Text Placeholder 26"/>
          <p:cNvSpPr>
            <a:spLocks noGrp="1"/>
          </p:cNvSpPr>
          <p:nvPr>
            <p:ph type="body" sz="quarter" idx="11" hasCustomPrompt="1"/>
          </p:nvPr>
        </p:nvSpPr>
        <p:spPr>
          <a:xfrm>
            <a:off x="818778" y="5234381"/>
            <a:ext cx="12575118" cy="4072976"/>
          </a:xfrm>
          <a:prstGeom prst="rect">
            <a:avLst/>
          </a:prstGeom>
        </p:spPr>
        <p:txBody>
          <a:bodyPr>
            <a:normAutofit/>
          </a:bodyPr>
          <a:lstStyle>
            <a:lvl1pPr marL="0" indent="0">
              <a:buNone/>
              <a:defRPr sz="5335" b="0" baseline="0">
                <a:solidFill>
                  <a:schemeClr val="tx1"/>
                </a:solidFill>
                <a:latin typeface="Arial" panose="020B0604020202020204" pitchFamily="34" charset="0"/>
                <a:cs typeface="Arial" panose="020B0604020202020204" pitchFamily="34" charset="0"/>
              </a:defRPr>
            </a:lvl1pPr>
          </a:lstStyle>
          <a:p>
            <a:pPr lvl="0"/>
            <a:r>
              <a:rPr lang="en-GB"/>
              <a:t>Forename Surname</a:t>
            </a:r>
          </a:p>
          <a:p>
            <a:pPr lvl="0"/>
            <a:r>
              <a:rPr lang="en-GB"/>
              <a:t>Job Title</a:t>
            </a:r>
          </a:p>
          <a:p>
            <a:pPr lvl="0"/>
            <a:r>
              <a:rPr lang="en-GB"/>
              <a:t>Directorate</a:t>
            </a:r>
          </a:p>
          <a:p>
            <a:pPr lvl="0"/>
            <a:r>
              <a:rPr lang="en-GB"/>
              <a:t>Department</a:t>
            </a:r>
          </a:p>
          <a:p>
            <a:pPr lvl="0"/>
            <a:endParaRPr lang="en-GB"/>
          </a:p>
        </p:txBody>
      </p:sp>
      <p:sp>
        <p:nvSpPr>
          <p:cNvPr id="32" name="Text Placeholder 31"/>
          <p:cNvSpPr>
            <a:spLocks noGrp="1"/>
          </p:cNvSpPr>
          <p:nvPr>
            <p:ph type="body" sz="quarter" idx="12" hasCustomPrompt="1"/>
          </p:nvPr>
        </p:nvSpPr>
        <p:spPr>
          <a:xfrm>
            <a:off x="818784" y="11217177"/>
            <a:ext cx="5056718" cy="877710"/>
          </a:xfrm>
          <a:prstGeom prst="rect">
            <a:avLst/>
          </a:prstGeom>
        </p:spPr>
        <p:txBody>
          <a:bodyPr>
            <a:normAutofit/>
          </a:bodyPr>
          <a:lstStyle>
            <a:lvl1pPr marL="0" indent="0">
              <a:buNone/>
              <a:defRPr sz="4267">
                <a:solidFill>
                  <a:schemeClr val="bg1"/>
                </a:solidFill>
                <a:latin typeface="Arial" panose="020B0604020202020204" pitchFamily="34" charset="0"/>
                <a:cs typeface="Arial" panose="020B0604020202020204" pitchFamily="34" charset="0"/>
              </a:defRPr>
            </a:lvl1pPr>
          </a:lstStyle>
          <a:p>
            <a:pPr lvl="0"/>
            <a:r>
              <a:rPr lang="en-US"/>
              <a:t>DD/MM/YY</a:t>
            </a:r>
            <a:endParaRPr lang="en-GB"/>
          </a:p>
        </p:txBody>
      </p:sp>
      <p:pic>
        <p:nvPicPr>
          <p:cNvPr id="15" name="Picture 14" descr="logo.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393895" y="11279005"/>
            <a:ext cx="2002155" cy="754059"/>
          </a:xfrm>
          <a:prstGeom prst="rect">
            <a:avLst/>
          </a:prstGeom>
        </p:spPr>
      </p:pic>
    </p:spTree>
    <p:extLst>
      <p:ext uri="{BB962C8B-B14F-4D97-AF65-F5344CB8AC3E}">
        <p14:creationId xmlns:p14="http://schemas.microsoft.com/office/powerpoint/2010/main" val="5583368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Right image slide">
    <p:spTree>
      <p:nvGrpSpPr>
        <p:cNvPr id="1" name=""/>
        <p:cNvGrpSpPr/>
        <p:nvPr/>
      </p:nvGrpSpPr>
      <p:grpSpPr>
        <a:xfrm>
          <a:off x="0" y="0"/>
          <a:ext cx="0" cy="0"/>
          <a:chOff x="0" y="0"/>
          <a:chExt cx="0" cy="0"/>
        </a:xfrm>
      </p:grpSpPr>
      <p:sp>
        <p:nvSpPr>
          <p:cNvPr id="9" name="Text Placeholder 7"/>
          <p:cNvSpPr>
            <a:spLocks noGrp="1"/>
          </p:cNvSpPr>
          <p:nvPr>
            <p:ph type="body" sz="quarter" idx="10" hasCustomPrompt="1"/>
          </p:nvPr>
        </p:nvSpPr>
        <p:spPr>
          <a:xfrm>
            <a:off x="825752" y="11223139"/>
            <a:ext cx="4720166" cy="764821"/>
          </a:xfrm>
          <a:prstGeom prst="rect">
            <a:avLst/>
          </a:prstGeom>
        </p:spPr>
        <p:txBody>
          <a:bodyPr/>
          <a:lstStyle>
            <a:lvl1pPr marL="0" indent="0">
              <a:buNone/>
              <a:defRPr sz="4267" b="1" baseline="0">
                <a:solidFill>
                  <a:schemeClr val="tx1"/>
                </a:solidFill>
                <a:latin typeface="Arial" panose="020B0604020202020204" pitchFamily="34" charset="0"/>
                <a:cs typeface="Arial" panose="020B0604020202020204" pitchFamily="34" charset="0"/>
              </a:defRPr>
            </a:lvl1pPr>
            <a:lvl5pPr marL="3251322" indent="0">
              <a:buNone/>
              <a:defRPr/>
            </a:lvl5pPr>
          </a:lstStyle>
          <a:p>
            <a:pPr lvl="0"/>
            <a:r>
              <a:rPr lang="en-GB"/>
              <a:t>Forename Surname</a:t>
            </a:r>
          </a:p>
        </p:txBody>
      </p:sp>
      <p:sp>
        <p:nvSpPr>
          <p:cNvPr id="12" name="Text Placeholder 11"/>
          <p:cNvSpPr>
            <a:spLocks noGrp="1"/>
          </p:cNvSpPr>
          <p:nvPr>
            <p:ph type="body" sz="quarter" idx="11" hasCustomPrompt="1"/>
          </p:nvPr>
        </p:nvSpPr>
        <p:spPr>
          <a:xfrm>
            <a:off x="825749" y="1402237"/>
            <a:ext cx="7010062" cy="8582379"/>
          </a:xfrm>
          <a:prstGeom prst="rect">
            <a:avLst/>
          </a:prstGeom>
        </p:spPr>
        <p:txBody>
          <a:bodyPr/>
          <a:lstStyle>
            <a:lvl1pPr marL="0" indent="0">
              <a:buNone/>
              <a:defRPr sz="4978"/>
            </a:lvl1pPr>
          </a:lstStyle>
          <a:p>
            <a:pPr eaLnBrk="0" fontAlgn="base" hangingPunct="0">
              <a:spcBef>
                <a:spcPct val="0"/>
              </a:spcBef>
              <a:spcAft>
                <a:spcPct val="0"/>
              </a:spcAft>
              <a:defRPr/>
            </a:pPr>
            <a:r>
              <a:rPr lang="en-GB" sz="6400">
                <a:latin typeface="Arial"/>
                <a:ea typeface="ヒラギノ角ゴ Pro W3"/>
                <a:cs typeface="Arial"/>
              </a:rPr>
              <a:t>Place images and text side by side like this (with the image on the left or right of the text) </a:t>
            </a:r>
          </a:p>
          <a:p>
            <a:pPr eaLnBrk="0" fontAlgn="base" hangingPunct="0">
              <a:spcBef>
                <a:spcPct val="0"/>
              </a:spcBef>
              <a:spcAft>
                <a:spcPct val="0"/>
              </a:spcAft>
              <a:defRPr/>
            </a:pPr>
            <a:endParaRPr lang="en-GB" sz="6400">
              <a:latin typeface="Arial"/>
              <a:ea typeface="ヒラギノ角ゴ Pro W3"/>
              <a:cs typeface="Arial"/>
            </a:endParaRPr>
          </a:p>
          <a:p>
            <a:pPr eaLnBrk="0" fontAlgn="base" hangingPunct="0">
              <a:spcBef>
                <a:spcPct val="0"/>
              </a:spcBef>
              <a:spcAft>
                <a:spcPct val="0"/>
              </a:spcAft>
              <a:defRPr/>
            </a:pPr>
            <a:r>
              <a:rPr lang="en-GB" sz="6400">
                <a:latin typeface="Arial"/>
                <a:ea typeface="ヒラギノ角ゴ Pro W3"/>
                <a:cs typeface="Arial"/>
              </a:rPr>
              <a:t>Drop shadow helps screenshots stand out</a:t>
            </a:r>
          </a:p>
        </p:txBody>
      </p:sp>
      <p:sp>
        <p:nvSpPr>
          <p:cNvPr id="14" name="Picture Placeholder 13"/>
          <p:cNvSpPr>
            <a:spLocks noGrp="1"/>
          </p:cNvSpPr>
          <p:nvPr>
            <p:ph type="pic" sz="quarter" idx="12" hasCustomPrompt="1"/>
          </p:nvPr>
        </p:nvSpPr>
        <p:spPr>
          <a:xfrm>
            <a:off x="7835813" y="1402242"/>
            <a:ext cx="7548034" cy="8582377"/>
          </a:xfrm>
          <a:prstGeom prst="rect">
            <a:avLst/>
          </a:prstGeom>
        </p:spPr>
        <p:txBody>
          <a:bodyPr/>
          <a:lstStyle>
            <a:lvl1pPr marL="0" indent="0">
              <a:buNone/>
              <a:defRPr/>
            </a:lvl1pPr>
          </a:lstStyle>
          <a:p>
            <a:r>
              <a:rPr lang="en-GB" dirty="0"/>
              <a:t>Insert picture here</a:t>
            </a:r>
          </a:p>
        </p:txBody>
      </p:sp>
      <p:cxnSp>
        <p:nvCxnSpPr>
          <p:cNvPr id="7" name="Straight Connector 6"/>
          <p:cNvCxnSpPr/>
          <p:nvPr userDrawn="1"/>
        </p:nvCxnSpPr>
        <p:spPr>
          <a:xfrm>
            <a:off x="0" y="10885146"/>
            <a:ext cx="16256000" cy="79687"/>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10"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188739" y="11160326"/>
            <a:ext cx="2195108" cy="928821"/>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C2A61E64-BED0-A5F7-99AE-0850CCD6807C}"/>
              </a:ext>
            </a:extLst>
          </p:cNvPr>
          <p:cNvSpPr>
            <a:spLocks noGrp="1"/>
          </p:cNvSpPr>
          <p:nvPr>
            <p:ph type="dt" sz="half" idx="13"/>
          </p:nvPr>
        </p:nvSpPr>
        <p:spPr/>
        <p:txBody>
          <a:bodyPr/>
          <a:lstStyle/>
          <a:p>
            <a:fld id="{4ED410FC-CDE0-4D8B-AA20-351AF71BCA33}" type="datetimeFigureOut">
              <a:rPr lang="en-GB" smtClean="0"/>
              <a:t>31/05/2024</a:t>
            </a:fld>
            <a:endParaRPr lang="en-GB" dirty="0"/>
          </a:p>
        </p:txBody>
      </p:sp>
      <p:sp>
        <p:nvSpPr>
          <p:cNvPr id="3" name="Footer Placeholder 2">
            <a:extLst>
              <a:ext uri="{FF2B5EF4-FFF2-40B4-BE49-F238E27FC236}">
                <a16:creationId xmlns:a16="http://schemas.microsoft.com/office/drawing/2014/main" id="{973DEE83-91D2-DDFA-43C7-2CB8AD731ED3}"/>
              </a:ext>
            </a:extLst>
          </p:cNvPr>
          <p:cNvSpPr>
            <a:spLocks noGrp="1"/>
          </p:cNvSpPr>
          <p:nvPr>
            <p:ph type="ftr" sz="quarter" idx="14"/>
          </p:nvPr>
        </p:nvSpPr>
        <p:spPr/>
        <p:txBody>
          <a:bodyPr/>
          <a:lstStyle/>
          <a:p>
            <a:endParaRPr lang="en-GB" dirty="0"/>
          </a:p>
        </p:txBody>
      </p:sp>
      <p:sp>
        <p:nvSpPr>
          <p:cNvPr id="4" name="Slide Number Placeholder 3">
            <a:extLst>
              <a:ext uri="{FF2B5EF4-FFF2-40B4-BE49-F238E27FC236}">
                <a16:creationId xmlns:a16="http://schemas.microsoft.com/office/drawing/2014/main" id="{6EC03F20-76D3-A0B3-87CA-5A9968825C05}"/>
              </a:ext>
            </a:extLst>
          </p:cNvPr>
          <p:cNvSpPr>
            <a:spLocks noGrp="1"/>
          </p:cNvSpPr>
          <p:nvPr>
            <p:ph type="sldNum" sz="quarter" idx="15"/>
          </p:nvPr>
        </p:nvSpPr>
        <p:spPr/>
        <p:txBody>
          <a:bodyPr/>
          <a:lstStyle/>
          <a:p>
            <a:fld id="{6CE58E96-39C5-417F-A78C-896FDC14B73B}" type="slidenum">
              <a:rPr lang="en-GB" smtClean="0"/>
              <a:t>‹#›</a:t>
            </a:fld>
            <a:endParaRPr lang="en-GB" dirty="0"/>
          </a:p>
        </p:txBody>
      </p:sp>
    </p:spTree>
    <p:extLst>
      <p:ext uri="{BB962C8B-B14F-4D97-AF65-F5344CB8AC3E}">
        <p14:creationId xmlns:p14="http://schemas.microsoft.com/office/powerpoint/2010/main" val="251812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with footer">
    <p:spTree>
      <p:nvGrpSpPr>
        <p:cNvPr id="1" name=""/>
        <p:cNvGrpSpPr/>
        <p:nvPr/>
      </p:nvGrpSpPr>
      <p:grpSpPr>
        <a:xfrm>
          <a:off x="0" y="0"/>
          <a:ext cx="0" cy="0"/>
          <a:chOff x="0" y="0"/>
          <a:chExt cx="0" cy="0"/>
        </a:xfrm>
      </p:grpSpPr>
      <p:sp>
        <p:nvSpPr>
          <p:cNvPr id="8" name="Text Placeholder 7"/>
          <p:cNvSpPr>
            <a:spLocks noGrp="1"/>
          </p:cNvSpPr>
          <p:nvPr>
            <p:ph type="body" sz="quarter" idx="10" hasCustomPrompt="1"/>
          </p:nvPr>
        </p:nvSpPr>
        <p:spPr>
          <a:xfrm>
            <a:off x="797547" y="11044024"/>
            <a:ext cx="4720166" cy="764821"/>
          </a:xfrm>
          <a:prstGeom prst="rect">
            <a:avLst/>
          </a:prstGeom>
        </p:spPr>
        <p:txBody>
          <a:bodyPr/>
          <a:lstStyle>
            <a:lvl1pPr marL="0" indent="0">
              <a:buNone/>
              <a:defRPr sz="4267" b="1" baseline="0">
                <a:solidFill>
                  <a:schemeClr val="tx1"/>
                </a:solidFill>
                <a:latin typeface="Arial" panose="020B0604020202020204" pitchFamily="34" charset="0"/>
                <a:cs typeface="Arial" panose="020B0604020202020204" pitchFamily="34" charset="0"/>
              </a:defRPr>
            </a:lvl1pPr>
            <a:lvl5pPr marL="3251322" indent="0">
              <a:buNone/>
              <a:defRPr/>
            </a:lvl5pPr>
          </a:lstStyle>
          <a:p>
            <a:pPr lvl="0"/>
            <a:r>
              <a:rPr lang="en-GB"/>
              <a:t>Forename Surname</a:t>
            </a:r>
          </a:p>
        </p:txBody>
      </p:sp>
      <p:sp>
        <p:nvSpPr>
          <p:cNvPr id="11" name="Text Placeholder 10"/>
          <p:cNvSpPr>
            <a:spLocks noGrp="1"/>
          </p:cNvSpPr>
          <p:nvPr>
            <p:ph type="body" sz="quarter" idx="11" hasCustomPrompt="1"/>
          </p:nvPr>
        </p:nvSpPr>
        <p:spPr>
          <a:xfrm>
            <a:off x="797547" y="4679367"/>
            <a:ext cx="13337116" cy="1323696"/>
          </a:xfrm>
        </p:spPr>
        <p:txBody>
          <a:bodyPr>
            <a:spAutoFit/>
          </a:bodyPr>
          <a:lstStyle>
            <a:lvl1pPr marL="0" indent="0">
              <a:buNone/>
              <a:defRPr sz="8891">
                <a:latin typeface="Arial" panose="020B0604020202020204" pitchFamily="34" charset="0"/>
                <a:cs typeface="Arial" panose="020B0604020202020204" pitchFamily="34" charset="0"/>
              </a:defRPr>
            </a:lvl1pPr>
          </a:lstStyle>
          <a:p>
            <a:pPr lvl="0"/>
            <a:r>
              <a:rPr lang="en-US"/>
              <a:t>Add text here</a:t>
            </a:r>
            <a:endParaRPr lang="en-GB"/>
          </a:p>
        </p:txBody>
      </p:sp>
      <p:cxnSp>
        <p:nvCxnSpPr>
          <p:cNvPr id="3" name="Straight Connector 2"/>
          <p:cNvCxnSpPr/>
          <p:nvPr userDrawn="1"/>
        </p:nvCxnSpPr>
        <p:spPr>
          <a:xfrm>
            <a:off x="0" y="10885146"/>
            <a:ext cx="16256000" cy="79687"/>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6"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298028" y="10642779"/>
            <a:ext cx="2195108" cy="1999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2074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tails slide 2">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878546" y="394084"/>
            <a:ext cx="14020800" cy="1031938"/>
          </a:xfrm>
          <a:prstGeom prst="rect">
            <a:avLst/>
          </a:prstGeom>
        </p:spPr>
        <p:txBody>
          <a:bodyPr>
            <a:normAutofit/>
          </a:bodyPr>
          <a:lstStyle>
            <a:lvl1pPr>
              <a:defRPr sz="5689" b="1" u="sng" baseline="0">
                <a:uFill>
                  <a:solidFill>
                    <a:srgbClr val="660066"/>
                  </a:solidFill>
                </a:uFill>
                <a:latin typeface="Arial" panose="020B0604020202020204" pitchFamily="34" charset="0"/>
                <a:cs typeface="Arial" panose="020B0604020202020204" pitchFamily="34" charset="0"/>
              </a:defRPr>
            </a:lvl1pPr>
          </a:lstStyle>
          <a:p>
            <a:r>
              <a:rPr lang="en-US"/>
              <a:t>Use slides like this to give detail</a:t>
            </a:r>
            <a:endParaRPr lang="en-GB"/>
          </a:p>
        </p:txBody>
      </p:sp>
      <p:sp>
        <p:nvSpPr>
          <p:cNvPr id="10" name="Text Placeholder 3"/>
          <p:cNvSpPr>
            <a:spLocks noGrp="1"/>
          </p:cNvSpPr>
          <p:nvPr>
            <p:ph type="body" sz="quarter" idx="11" hasCustomPrompt="1"/>
          </p:nvPr>
        </p:nvSpPr>
        <p:spPr>
          <a:xfrm>
            <a:off x="878546" y="2316543"/>
            <a:ext cx="14020800" cy="7202311"/>
          </a:xfrm>
          <a:prstGeom prst="rect">
            <a:avLst/>
          </a:prstGeom>
        </p:spPr>
        <p:txBody>
          <a:bodyPr>
            <a:normAutofit/>
          </a:bodyPr>
          <a:lstStyle>
            <a:lvl1pPr>
              <a:defRPr sz="5689">
                <a:latin typeface="Arial" panose="020B0604020202020204" pitchFamily="34" charset="0"/>
                <a:cs typeface="Arial" panose="020B0604020202020204" pitchFamily="34" charset="0"/>
              </a:defRPr>
            </a:lvl1pPr>
            <a:lvl2pPr marL="1828869" indent="-1016039">
              <a:buFont typeface="Arial" panose="020B0604020202020204" pitchFamily="34" charset="0"/>
              <a:buChar char="•"/>
              <a:defRPr sz="5689">
                <a:latin typeface="Arial" panose="020B0604020202020204" pitchFamily="34" charset="0"/>
                <a:cs typeface="Arial" panose="020B0604020202020204" pitchFamily="34" charset="0"/>
              </a:defRPr>
            </a:lvl2pPr>
          </a:lstStyle>
          <a:p>
            <a:pPr lvl="0"/>
            <a:r>
              <a:rPr lang="en-US"/>
              <a:t>The heading is optional</a:t>
            </a:r>
          </a:p>
          <a:p>
            <a:pPr lvl="0"/>
            <a:r>
              <a:rPr lang="en-US"/>
              <a:t>Use 36pt or 30pt Arial for the main text</a:t>
            </a:r>
          </a:p>
          <a:p>
            <a:pPr lvl="0"/>
            <a:r>
              <a:rPr lang="en-US"/>
              <a:t>Keep bullet points short </a:t>
            </a:r>
          </a:p>
          <a:p>
            <a:pPr lvl="1"/>
            <a:endParaRPr lang="en-GB"/>
          </a:p>
        </p:txBody>
      </p:sp>
      <p:sp>
        <p:nvSpPr>
          <p:cNvPr id="13" name="Text Placeholder 7"/>
          <p:cNvSpPr>
            <a:spLocks noGrp="1"/>
          </p:cNvSpPr>
          <p:nvPr>
            <p:ph type="body" sz="quarter" idx="10" hasCustomPrompt="1"/>
          </p:nvPr>
        </p:nvSpPr>
        <p:spPr>
          <a:xfrm>
            <a:off x="878542" y="11244424"/>
            <a:ext cx="4720166" cy="764821"/>
          </a:xfrm>
          <a:prstGeom prst="rect">
            <a:avLst/>
          </a:prstGeom>
        </p:spPr>
        <p:txBody>
          <a:bodyPr/>
          <a:lstStyle>
            <a:lvl1pPr marL="0" indent="0">
              <a:buNone/>
              <a:defRPr sz="4267" b="1" baseline="0">
                <a:solidFill>
                  <a:schemeClr val="tx1"/>
                </a:solidFill>
                <a:latin typeface="Arial" panose="020B0604020202020204" pitchFamily="34" charset="0"/>
                <a:cs typeface="Arial" panose="020B0604020202020204" pitchFamily="34" charset="0"/>
              </a:defRPr>
            </a:lvl1pPr>
            <a:lvl5pPr marL="3251322" indent="0">
              <a:buNone/>
              <a:defRPr/>
            </a:lvl5pPr>
          </a:lstStyle>
          <a:p>
            <a:pPr lvl="0"/>
            <a:r>
              <a:rPr lang="en-GB"/>
              <a:t>Forename Surname</a:t>
            </a:r>
          </a:p>
        </p:txBody>
      </p:sp>
      <p:cxnSp>
        <p:nvCxnSpPr>
          <p:cNvPr id="8" name="Straight Connector 7"/>
          <p:cNvCxnSpPr/>
          <p:nvPr userDrawn="1"/>
        </p:nvCxnSpPr>
        <p:spPr>
          <a:xfrm>
            <a:off x="0" y="10885146"/>
            <a:ext cx="16256000" cy="79687"/>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11"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298028" y="10642779"/>
            <a:ext cx="2195108" cy="1999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4149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eft image slide">
    <p:spTree>
      <p:nvGrpSpPr>
        <p:cNvPr id="1" name=""/>
        <p:cNvGrpSpPr/>
        <p:nvPr/>
      </p:nvGrpSpPr>
      <p:grpSpPr>
        <a:xfrm>
          <a:off x="0" y="0"/>
          <a:ext cx="0" cy="0"/>
          <a:chOff x="0" y="0"/>
          <a:chExt cx="0" cy="0"/>
        </a:xfrm>
      </p:grpSpPr>
      <p:sp>
        <p:nvSpPr>
          <p:cNvPr id="9" name="Text Placeholder 7"/>
          <p:cNvSpPr>
            <a:spLocks noGrp="1"/>
          </p:cNvSpPr>
          <p:nvPr>
            <p:ph type="body" sz="quarter" idx="10" hasCustomPrompt="1"/>
          </p:nvPr>
        </p:nvSpPr>
        <p:spPr>
          <a:xfrm>
            <a:off x="765985" y="11223139"/>
            <a:ext cx="4720166" cy="764821"/>
          </a:xfrm>
          <a:prstGeom prst="rect">
            <a:avLst/>
          </a:prstGeom>
        </p:spPr>
        <p:txBody>
          <a:bodyPr/>
          <a:lstStyle>
            <a:lvl1pPr marL="0" indent="0">
              <a:buNone/>
              <a:defRPr sz="4267" b="1" baseline="0">
                <a:solidFill>
                  <a:schemeClr val="tx1"/>
                </a:solidFill>
                <a:latin typeface="Arial" panose="020B0604020202020204" pitchFamily="34" charset="0"/>
                <a:cs typeface="Arial" panose="020B0604020202020204" pitchFamily="34" charset="0"/>
              </a:defRPr>
            </a:lvl1pPr>
            <a:lvl5pPr marL="3251322" indent="0">
              <a:buNone/>
              <a:defRPr/>
            </a:lvl5pPr>
          </a:lstStyle>
          <a:p>
            <a:pPr lvl="0"/>
            <a:r>
              <a:rPr lang="en-GB"/>
              <a:t>Forename Surname</a:t>
            </a:r>
          </a:p>
        </p:txBody>
      </p:sp>
      <p:sp>
        <p:nvSpPr>
          <p:cNvPr id="12" name="Text Placeholder 11"/>
          <p:cNvSpPr>
            <a:spLocks noGrp="1"/>
          </p:cNvSpPr>
          <p:nvPr>
            <p:ph type="body" sz="quarter" idx="11" hasCustomPrompt="1"/>
          </p:nvPr>
        </p:nvSpPr>
        <p:spPr>
          <a:xfrm>
            <a:off x="8314017" y="1315270"/>
            <a:ext cx="7010062" cy="8582379"/>
          </a:xfrm>
          <a:prstGeom prst="rect">
            <a:avLst/>
          </a:prstGeom>
        </p:spPr>
        <p:txBody>
          <a:bodyPr/>
          <a:lstStyle>
            <a:lvl1pPr marL="0" indent="0">
              <a:buNone/>
              <a:defRPr sz="4978"/>
            </a:lvl1pPr>
          </a:lstStyle>
          <a:p>
            <a:pPr eaLnBrk="0" fontAlgn="base" hangingPunct="0">
              <a:spcBef>
                <a:spcPct val="0"/>
              </a:spcBef>
              <a:spcAft>
                <a:spcPct val="0"/>
              </a:spcAft>
              <a:defRPr/>
            </a:pPr>
            <a:r>
              <a:rPr lang="en-GB" sz="6400">
                <a:latin typeface="Arial"/>
                <a:ea typeface="ヒラギノ角ゴ Pro W3"/>
                <a:cs typeface="Arial"/>
              </a:rPr>
              <a:t>Place images and text side by side like this (with the image on the left or right of the text) </a:t>
            </a:r>
          </a:p>
          <a:p>
            <a:pPr eaLnBrk="0" fontAlgn="base" hangingPunct="0">
              <a:spcBef>
                <a:spcPct val="0"/>
              </a:spcBef>
              <a:spcAft>
                <a:spcPct val="0"/>
              </a:spcAft>
              <a:defRPr/>
            </a:pPr>
            <a:endParaRPr lang="en-GB" sz="6400">
              <a:latin typeface="Arial"/>
              <a:ea typeface="ヒラギノ角ゴ Pro W3"/>
              <a:cs typeface="Arial"/>
            </a:endParaRPr>
          </a:p>
          <a:p>
            <a:pPr eaLnBrk="0" fontAlgn="base" hangingPunct="0">
              <a:spcBef>
                <a:spcPct val="0"/>
              </a:spcBef>
              <a:spcAft>
                <a:spcPct val="0"/>
              </a:spcAft>
              <a:defRPr/>
            </a:pPr>
            <a:r>
              <a:rPr lang="en-GB" sz="6400">
                <a:latin typeface="Arial"/>
                <a:ea typeface="ヒラギノ角ゴ Pro W3"/>
                <a:cs typeface="Arial"/>
              </a:rPr>
              <a:t>Drop shadow helps screenshots stand out</a:t>
            </a:r>
          </a:p>
        </p:txBody>
      </p:sp>
      <p:sp>
        <p:nvSpPr>
          <p:cNvPr id="14" name="Picture Placeholder 13"/>
          <p:cNvSpPr>
            <a:spLocks noGrp="1"/>
          </p:cNvSpPr>
          <p:nvPr>
            <p:ph type="pic" sz="quarter" idx="12" hasCustomPrompt="1"/>
          </p:nvPr>
        </p:nvSpPr>
        <p:spPr>
          <a:xfrm>
            <a:off x="765989" y="1315275"/>
            <a:ext cx="7548034" cy="8582377"/>
          </a:xfrm>
          <a:prstGeom prst="rect">
            <a:avLst/>
          </a:prstGeom>
        </p:spPr>
        <p:txBody>
          <a:bodyPr/>
          <a:lstStyle>
            <a:lvl1pPr marL="0" indent="0">
              <a:buNone/>
              <a:defRPr/>
            </a:lvl1pPr>
          </a:lstStyle>
          <a:p>
            <a:r>
              <a:rPr lang="en-GB" dirty="0"/>
              <a:t>Insert picture here</a:t>
            </a:r>
          </a:p>
        </p:txBody>
      </p:sp>
      <p:cxnSp>
        <p:nvCxnSpPr>
          <p:cNvPr id="7" name="Straight Connector 6"/>
          <p:cNvCxnSpPr/>
          <p:nvPr userDrawn="1"/>
        </p:nvCxnSpPr>
        <p:spPr>
          <a:xfrm>
            <a:off x="0" y="10885146"/>
            <a:ext cx="16256000" cy="79687"/>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pic>
        <p:nvPicPr>
          <p:cNvPr id="10"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298028" y="10642779"/>
            <a:ext cx="2195108" cy="1999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8104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cxnSp>
        <p:nvCxnSpPr>
          <p:cNvPr id="6" name="Straight Connector 5"/>
          <p:cNvCxnSpPr/>
          <p:nvPr userDrawn="1"/>
        </p:nvCxnSpPr>
        <p:spPr>
          <a:xfrm>
            <a:off x="0" y="10885146"/>
            <a:ext cx="16256000" cy="79687"/>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sp>
        <p:nvSpPr>
          <p:cNvPr id="7" name="Text Placeholder 7"/>
          <p:cNvSpPr>
            <a:spLocks noGrp="1"/>
          </p:cNvSpPr>
          <p:nvPr>
            <p:ph type="body" sz="quarter" idx="10" hasCustomPrompt="1"/>
          </p:nvPr>
        </p:nvSpPr>
        <p:spPr>
          <a:xfrm>
            <a:off x="491067" y="11235269"/>
            <a:ext cx="4720166" cy="764821"/>
          </a:xfrm>
          <a:prstGeom prst="rect">
            <a:avLst/>
          </a:prstGeom>
        </p:spPr>
        <p:txBody>
          <a:bodyPr/>
          <a:lstStyle>
            <a:lvl1pPr marL="0" indent="0">
              <a:buNone/>
              <a:defRPr sz="4267" b="1" baseline="0">
                <a:solidFill>
                  <a:schemeClr val="tx1"/>
                </a:solidFill>
                <a:latin typeface="Arial" panose="020B0604020202020204" pitchFamily="34" charset="0"/>
                <a:cs typeface="Arial" panose="020B0604020202020204" pitchFamily="34" charset="0"/>
              </a:defRPr>
            </a:lvl1pPr>
            <a:lvl5pPr marL="3251322" indent="0">
              <a:buNone/>
              <a:defRPr/>
            </a:lvl5pPr>
          </a:lstStyle>
          <a:p>
            <a:pPr lvl="0"/>
            <a:r>
              <a:rPr lang="en-GB"/>
              <a:t>Forename Surname</a:t>
            </a:r>
          </a:p>
        </p:txBody>
      </p:sp>
      <p:sp>
        <p:nvSpPr>
          <p:cNvPr id="8" name="Rectangle 7">
            <a:extLst>
              <a:ext uri="{FF2B5EF4-FFF2-40B4-BE49-F238E27FC236}">
                <a16:creationId xmlns:a16="http://schemas.microsoft.com/office/drawing/2014/main" id="{06A1834C-4915-F645-92B2-F5F8D19730AC}"/>
              </a:ext>
            </a:extLst>
          </p:cNvPr>
          <p:cNvSpPr/>
          <p:nvPr userDrawn="1"/>
        </p:nvSpPr>
        <p:spPr>
          <a:xfrm>
            <a:off x="804636" y="847425"/>
            <a:ext cx="4093028" cy="764821"/>
          </a:xfrm>
          <a:prstGeom prst="rect">
            <a:avLst/>
          </a:prstGeom>
          <a:noFill/>
          <a:ln>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92000" tIns="128000" rIns="192000" bIns="128000" rtlCol="0" anchor="t"/>
          <a:lstStyle/>
          <a:p>
            <a:pPr algn="ctr"/>
            <a:r>
              <a:rPr lang="en-US" sz="3202" b="1" dirty="0">
                <a:solidFill>
                  <a:schemeClr val="tx1"/>
                </a:solidFill>
                <a:latin typeface="Arial" panose="020B0604020202020204" pitchFamily="34" charset="0"/>
                <a:cs typeface="Arial" panose="020B0604020202020204" pitchFamily="34" charset="0"/>
              </a:rPr>
              <a:t>PROBLEMS TO SOLVE</a:t>
            </a:r>
          </a:p>
        </p:txBody>
      </p:sp>
      <p:sp>
        <p:nvSpPr>
          <p:cNvPr id="9" name="Rectangle 8">
            <a:extLst>
              <a:ext uri="{FF2B5EF4-FFF2-40B4-BE49-F238E27FC236}">
                <a16:creationId xmlns:a16="http://schemas.microsoft.com/office/drawing/2014/main" id="{2FB9701B-D41C-3248-897D-177BA6B672EE}"/>
              </a:ext>
            </a:extLst>
          </p:cNvPr>
          <p:cNvSpPr/>
          <p:nvPr userDrawn="1"/>
        </p:nvSpPr>
        <p:spPr>
          <a:xfrm>
            <a:off x="8128000" y="4"/>
            <a:ext cx="8128000" cy="1093409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2" dirty="0"/>
          </a:p>
        </p:txBody>
      </p:sp>
      <p:sp>
        <p:nvSpPr>
          <p:cNvPr id="10" name="Rectangle 9">
            <a:extLst>
              <a:ext uri="{FF2B5EF4-FFF2-40B4-BE49-F238E27FC236}">
                <a16:creationId xmlns:a16="http://schemas.microsoft.com/office/drawing/2014/main" id="{EDD2BEBA-25D9-3E4D-A688-71C31658216F}"/>
              </a:ext>
            </a:extLst>
          </p:cNvPr>
          <p:cNvSpPr/>
          <p:nvPr userDrawn="1"/>
        </p:nvSpPr>
        <p:spPr>
          <a:xfrm>
            <a:off x="9082825" y="847425"/>
            <a:ext cx="4093028" cy="764821"/>
          </a:xfrm>
          <a:prstGeom prst="rect">
            <a:avLst/>
          </a:prstGeom>
          <a:solidFill>
            <a:schemeClr val="bg1"/>
          </a:solidFill>
          <a:ln>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92000" tIns="128000" rIns="192000" bIns="128000" rtlCol="0" anchor="t"/>
          <a:lstStyle/>
          <a:p>
            <a:pPr algn="ctr"/>
            <a:r>
              <a:rPr lang="en-US" sz="3202" b="1" dirty="0">
                <a:solidFill>
                  <a:schemeClr val="tx1"/>
                </a:solidFill>
                <a:latin typeface="Arial" panose="020B0604020202020204" pitchFamily="34" charset="0"/>
                <a:cs typeface="Arial" panose="020B0604020202020204" pitchFamily="34" charset="0"/>
              </a:rPr>
              <a:t>SOLUTIONS</a:t>
            </a:r>
          </a:p>
        </p:txBody>
      </p:sp>
      <p:sp>
        <p:nvSpPr>
          <p:cNvPr id="11" name="Triangle 8">
            <a:extLst>
              <a:ext uri="{FF2B5EF4-FFF2-40B4-BE49-F238E27FC236}">
                <a16:creationId xmlns:a16="http://schemas.microsoft.com/office/drawing/2014/main" id="{A5A2D103-6E5F-394C-AEB6-69DB40E4185C}"/>
              </a:ext>
            </a:extLst>
          </p:cNvPr>
          <p:cNvSpPr/>
          <p:nvPr userDrawn="1"/>
        </p:nvSpPr>
        <p:spPr>
          <a:xfrm rot="16200000">
            <a:off x="7444187" y="2549620"/>
            <a:ext cx="830604" cy="537029"/>
          </a:xfrm>
          <a:prstGeom prs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2" dirty="0"/>
          </a:p>
        </p:txBody>
      </p:sp>
      <p:sp>
        <p:nvSpPr>
          <p:cNvPr id="12" name="Oval 11">
            <a:extLst>
              <a:ext uri="{FF2B5EF4-FFF2-40B4-BE49-F238E27FC236}">
                <a16:creationId xmlns:a16="http://schemas.microsoft.com/office/drawing/2014/main" id="{4C3EC909-0A07-F64A-9AC2-946DC5B02A29}"/>
              </a:ext>
            </a:extLst>
          </p:cNvPr>
          <p:cNvSpPr/>
          <p:nvPr userDrawn="1"/>
        </p:nvSpPr>
        <p:spPr>
          <a:xfrm>
            <a:off x="798287" y="2402836"/>
            <a:ext cx="537029" cy="71603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44" b="1" dirty="0">
                <a:latin typeface="Arial" panose="020B0604020202020204" pitchFamily="34" charset="0"/>
                <a:cs typeface="Arial" panose="020B0604020202020204" pitchFamily="34" charset="0"/>
              </a:rPr>
              <a:t>1</a:t>
            </a:r>
          </a:p>
        </p:txBody>
      </p:sp>
      <p:sp>
        <p:nvSpPr>
          <p:cNvPr id="13" name="Oval 12">
            <a:extLst>
              <a:ext uri="{FF2B5EF4-FFF2-40B4-BE49-F238E27FC236}">
                <a16:creationId xmlns:a16="http://schemas.microsoft.com/office/drawing/2014/main" id="{5E30B0A2-4095-9744-8296-E9BB2AF633DC}"/>
              </a:ext>
            </a:extLst>
          </p:cNvPr>
          <p:cNvSpPr/>
          <p:nvPr userDrawn="1"/>
        </p:nvSpPr>
        <p:spPr>
          <a:xfrm>
            <a:off x="798287" y="3694176"/>
            <a:ext cx="537029" cy="716037"/>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44" b="1" dirty="0">
                <a:latin typeface="Arial" panose="020B0604020202020204" pitchFamily="34" charset="0"/>
                <a:cs typeface="Arial" panose="020B0604020202020204" pitchFamily="34" charset="0"/>
              </a:rPr>
              <a:t>2</a:t>
            </a:r>
          </a:p>
        </p:txBody>
      </p:sp>
      <p:sp>
        <p:nvSpPr>
          <p:cNvPr id="14" name="Oval 13">
            <a:extLst>
              <a:ext uri="{FF2B5EF4-FFF2-40B4-BE49-F238E27FC236}">
                <a16:creationId xmlns:a16="http://schemas.microsoft.com/office/drawing/2014/main" id="{87EE133E-1E32-0A4B-A817-11AE6409297A}"/>
              </a:ext>
            </a:extLst>
          </p:cNvPr>
          <p:cNvSpPr/>
          <p:nvPr userDrawn="1"/>
        </p:nvSpPr>
        <p:spPr>
          <a:xfrm>
            <a:off x="798287" y="6158196"/>
            <a:ext cx="537029" cy="716037"/>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44" b="1" dirty="0">
                <a:latin typeface="Arial" panose="020B0604020202020204" pitchFamily="34" charset="0"/>
                <a:cs typeface="Arial" panose="020B0604020202020204" pitchFamily="34" charset="0"/>
              </a:rPr>
              <a:t>3</a:t>
            </a:r>
          </a:p>
        </p:txBody>
      </p:sp>
      <p:sp>
        <p:nvSpPr>
          <p:cNvPr id="15" name="Oval 14">
            <a:extLst>
              <a:ext uri="{FF2B5EF4-FFF2-40B4-BE49-F238E27FC236}">
                <a16:creationId xmlns:a16="http://schemas.microsoft.com/office/drawing/2014/main" id="{B3542CF6-C894-884A-A536-D565829AC128}"/>
              </a:ext>
            </a:extLst>
          </p:cNvPr>
          <p:cNvSpPr/>
          <p:nvPr userDrawn="1"/>
        </p:nvSpPr>
        <p:spPr>
          <a:xfrm>
            <a:off x="798287" y="8547924"/>
            <a:ext cx="537029" cy="716037"/>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44" b="1" dirty="0">
                <a:latin typeface="Arial" panose="020B0604020202020204" pitchFamily="34" charset="0"/>
                <a:cs typeface="Arial" panose="020B0604020202020204" pitchFamily="34" charset="0"/>
              </a:rPr>
              <a:t>4</a:t>
            </a:r>
          </a:p>
        </p:txBody>
      </p:sp>
      <p:sp>
        <p:nvSpPr>
          <p:cNvPr id="16" name="Text Placeholder 2">
            <a:extLst>
              <a:ext uri="{FF2B5EF4-FFF2-40B4-BE49-F238E27FC236}">
                <a16:creationId xmlns:a16="http://schemas.microsoft.com/office/drawing/2014/main" id="{EA600136-97E6-8942-B2CB-6645B0A8A128}"/>
              </a:ext>
            </a:extLst>
          </p:cNvPr>
          <p:cNvSpPr>
            <a:spLocks noGrp="1"/>
          </p:cNvSpPr>
          <p:nvPr>
            <p:ph type="body" sz="quarter" idx="11" hasCustomPrompt="1"/>
          </p:nvPr>
        </p:nvSpPr>
        <p:spPr>
          <a:xfrm>
            <a:off x="1480466" y="2409370"/>
            <a:ext cx="6311820" cy="8051012"/>
          </a:xfrm>
        </p:spPr>
        <p:txBody>
          <a:bodyPr>
            <a:noAutofit/>
          </a:bodyPr>
          <a:lstStyle>
            <a:lvl1pPr marL="0" indent="0">
              <a:lnSpc>
                <a:spcPct val="100000"/>
              </a:lnSpc>
              <a:spcAft>
                <a:spcPts val="1800"/>
              </a:spcAft>
              <a:buFont typeface="Arial" panose="020B0604020202020204" pitchFamily="34" charset="0"/>
              <a:buNone/>
              <a:defRPr>
                <a:latin typeface="Arial" panose="020B0604020202020204" pitchFamily="34" charset="0"/>
                <a:cs typeface="Arial" panose="020B0604020202020204" pitchFamily="34" charset="0"/>
              </a:defRPr>
            </a:lvl1pPr>
          </a:lstStyle>
          <a:p>
            <a:pPr>
              <a:lnSpc>
                <a:spcPct val="100000"/>
              </a:lnSpc>
              <a:spcAft>
                <a:spcPts val="1800"/>
              </a:spcAft>
            </a:pPr>
            <a:r>
              <a:rPr lang="en-US" sz="3913" err="1"/>
              <a:t>xxxxx</a:t>
            </a:r>
            <a:endParaRPr lang="en-US" sz="3913"/>
          </a:p>
          <a:p>
            <a:pPr>
              <a:lnSpc>
                <a:spcPct val="100000"/>
              </a:lnSpc>
              <a:spcAft>
                <a:spcPts val="1800"/>
              </a:spcAft>
            </a:pPr>
            <a:r>
              <a:rPr lang="en-US" sz="3913" err="1">
                <a:solidFill>
                  <a:schemeClr val="bg1">
                    <a:lumMod val="75000"/>
                  </a:schemeClr>
                </a:solidFill>
              </a:rPr>
              <a:t>xxxxx</a:t>
            </a:r>
            <a:endParaRPr lang="en-US" sz="3913">
              <a:solidFill>
                <a:schemeClr val="bg1">
                  <a:lumMod val="75000"/>
                </a:schemeClr>
              </a:solidFill>
            </a:endParaRPr>
          </a:p>
          <a:p>
            <a:pPr>
              <a:lnSpc>
                <a:spcPct val="100000"/>
              </a:lnSpc>
              <a:spcAft>
                <a:spcPts val="1800"/>
              </a:spcAft>
            </a:pPr>
            <a:endParaRPr lang="en-US" sz="3913">
              <a:solidFill>
                <a:schemeClr val="bg1">
                  <a:lumMod val="75000"/>
                </a:schemeClr>
              </a:solidFill>
            </a:endParaRPr>
          </a:p>
          <a:p>
            <a:pPr>
              <a:lnSpc>
                <a:spcPct val="100000"/>
              </a:lnSpc>
              <a:spcAft>
                <a:spcPts val="1800"/>
              </a:spcAft>
            </a:pPr>
            <a:r>
              <a:rPr lang="en-US" sz="3913" err="1">
                <a:solidFill>
                  <a:schemeClr val="bg1">
                    <a:lumMod val="75000"/>
                  </a:schemeClr>
                </a:solidFill>
              </a:rPr>
              <a:t>xxxx</a:t>
            </a:r>
            <a:endParaRPr lang="en-US" sz="3913">
              <a:solidFill>
                <a:schemeClr val="bg1">
                  <a:lumMod val="75000"/>
                </a:schemeClr>
              </a:solidFill>
            </a:endParaRPr>
          </a:p>
          <a:p>
            <a:pPr>
              <a:lnSpc>
                <a:spcPct val="100000"/>
              </a:lnSpc>
              <a:spcAft>
                <a:spcPts val="1800"/>
              </a:spcAft>
            </a:pPr>
            <a:endParaRPr lang="en-US" sz="3913">
              <a:solidFill>
                <a:schemeClr val="bg1">
                  <a:lumMod val="75000"/>
                </a:schemeClr>
              </a:solidFill>
            </a:endParaRPr>
          </a:p>
          <a:p>
            <a:pPr>
              <a:lnSpc>
                <a:spcPct val="100000"/>
              </a:lnSpc>
              <a:spcAft>
                <a:spcPts val="1800"/>
              </a:spcAft>
            </a:pPr>
            <a:r>
              <a:rPr lang="en-US" sz="3913" err="1">
                <a:solidFill>
                  <a:schemeClr val="bg1">
                    <a:lumMod val="75000"/>
                  </a:schemeClr>
                </a:solidFill>
              </a:rPr>
              <a:t>Xxxx</a:t>
            </a:r>
            <a:endParaRPr lang="en-US" sz="3913">
              <a:solidFill>
                <a:schemeClr val="bg1">
                  <a:lumMod val="75000"/>
                </a:schemeClr>
              </a:solidFill>
            </a:endParaRPr>
          </a:p>
        </p:txBody>
      </p:sp>
      <p:sp>
        <p:nvSpPr>
          <p:cNvPr id="19" name="Text Placeholder 18"/>
          <p:cNvSpPr>
            <a:spLocks noGrp="1"/>
          </p:cNvSpPr>
          <p:nvPr>
            <p:ph type="body" sz="quarter" idx="12"/>
          </p:nvPr>
        </p:nvSpPr>
        <p:spPr>
          <a:xfrm>
            <a:off x="9082623" y="2401712"/>
            <a:ext cx="6360583" cy="8057444"/>
          </a:xfrm>
        </p:spPr>
        <p:txBody>
          <a:bodyPr>
            <a:normAutofit/>
          </a:bodyPr>
          <a:lstStyle>
            <a:lvl1pPr marL="0" indent="0">
              <a:buNone/>
              <a:defRPr sz="3913" baseline="0">
                <a:latin typeface="Arial" panose="020B0604020202020204" pitchFamily="34" charset="0"/>
                <a:cs typeface="Arial" panose="020B0604020202020204" pitchFamily="34" charset="0"/>
              </a:defRPr>
            </a:lvl1pPr>
          </a:lstStyle>
          <a:p>
            <a:pPr lvl="0"/>
            <a:r>
              <a:rPr lang="en-US"/>
              <a:t>Click to edit Master text styles</a:t>
            </a:r>
          </a:p>
          <a:p>
            <a:pPr lvl="0"/>
            <a:endParaRPr lang="en-US"/>
          </a:p>
          <a:p>
            <a:pPr lvl="0"/>
            <a:r>
              <a:rPr lang="en-US"/>
              <a:t>Text here</a:t>
            </a:r>
          </a:p>
          <a:p>
            <a:pPr lvl="0"/>
            <a:endParaRPr lang="en-US"/>
          </a:p>
          <a:p>
            <a:pPr lvl="0"/>
            <a:endParaRPr lang="en-US"/>
          </a:p>
          <a:p>
            <a:pPr lvl="0"/>
            <a:r>
              <a:rPr lang="en-US"/>
              <a:t>Text here</a:t>
            </a:r>
          </a:p>
          <a:p>
            <a:pPr lvl="0"/>
            <a:endParaRPr lang="en-US"/>
          </a:p>
          <a:p>
            <a:pPr lvl="0"/>
            <a:endParaRPr lang="en-US"/>
          </a:p>
          <a:p>
            <a:pPr lvl="0"/>
            <a:r>
              <a:rPr lang="en-US"/>
              <a:t>Text here</a:t>
            </a:r>
          </a:p>
          <a:p>
            <a:pPr lvl="0"/>
            <a:endParaRPr lang="en-US"/>
          </a:p>
        </p:txBody>
      </p:sp>
      <p:pic>
        <p:nvPicPr>
          <p:cNvPr id="17"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298028" y="10642779"/>
            <a:ext cx="2195108" cy="1999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33071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otes">
    <p:spTree>
      <p:nvGrpSpPr>
        <p:cNvPr id="1" name=""/>
        <p:cNvGrpSpPr/>
        <p:nvPr/>
      </p:nvGrpSpPr>
      <p:grpSpPr>
        <a:xfrm>
          <a:off x="0" y="0"/>
          <a:ext cx="0" cy="0"/>
          <a:chOff x="0" y="0"/>
          <a:chExt cx="0" cy="0"/>
        </a:xfrm>
      </p:grpSpPr>
      <p:cxnSp>
        <p:nvCxnSpPr>
          <p:cNvPr id="6" name="Straight Connector 5"/>
          <p:cNvCxnSpPr/>
          <p:nvPr userDrawn="1"/>
        </p:nvCxnSpPr>
        <p:spPr>
          <a:xfrm>
            <a:off x="0" y="10885146"/>
            <a:ext cx="16256000" cy="79687"/>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sp>
        <p:nvSpPr>
          <p:cNvPr id="7" name="Text Placeholder 7"/>
          <p:cNvSpPr>
            <a:spLocks noGrp="1"/>
          </p:cNvSpPr>
          <p:nvPr>
            <p:ph type="body" sz="quarter" idx="10" hasCustomPrompt="1"/>
          </p:nvPr>
        </p:nvSpPr>
        <p:spPr>
          <a:xfrm>
            <a:off x="1333502" y="11177560"/>
            <a:ext cx="4720166" cy="764821"/>
          </a:xfrm>
          <a:prstGeom prst="rect">
            <a:avLst/>
          </a:prstGeom>
        </p:spPr>
        <p:txBody>
          <a:bodyPr/>
          <a:lstStyle>
            <a:lvl1pPr marL="0" indent="0">
              <a:buNone/>
              <a:defRPr sz="4267" b="1" baseline="0">
                <a:solidFill>
                  <a:schemeClr val="tx1"/>
                </a:solidFill>
                <a:latin typeface="Arial" panose="020B0604020202020204" pitchFamily="34" charset="0"/>
                <a:cs typeface="Arial" panose="020B0604020202020204" pitchFamily="34" charset="0"/>
              </a:defRPr>
            </a:lvl1pPr>
            <a:lvl5pPr marL="3251322" indent="0">
              <a:buNone/>
              <a:defRPr/>
            </a:lvl5pPr>
          </a:lstStyle>
          <a:p>
            <a:pPr lvl="0"/>
            <a:r>
              <a:rPr lang="en-GB"/>
              <a:t>Forename Surname</a:t>
            </a:r>
          </a:p>
        </p:txBody>
      </p:sp>
      <p:sp>
        <p:nvSpPr>
          <p:cNvPr id="8" name="Rectangle 7">
            <a:extLst>
              <a:ext uri="{FF2B5EF4-FFF2-40B4-BE49-F238E27FC236}">
                <a16:creationId xmlns:a16="http://schemas.microsoft.com/office/drawing/2014/main" id="{335513F8-89B1-864A-B52C-2BC85C388F5D}"/>
              </a:ext>
            </a:extLst>
          </p:cNvPr>
          <p:cNvSpPr/>
          <p:nvPr userDrawn="1"/>
        </p:nvSpPr>
        <p:spPr>
          <a:xfrm>
            <a:off x="269171" y="326928"/>
            <a:ext cx="5526455" cy="4788036"/>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256000" tIns="0" rIns="256000" bIns="0" rtlCol="0" anchor="ctr"/>
          <a:lstStyle/>
          <a:p>
            <a:pPr algn="ctr"/>
            <a:endParaRPr lang="en-US" sz="5689" i="1"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4BB514EC-0A58-6A4D-9BA2-ACCCEE0F29CD}"/>
              </a:ext>
            </a:extLst>
          </p:cNvPr>
          <p:cNvSpPr/>
          <p:nvPr userDrawn="1"/>
        </p:nvSpPr>
        <p:spPr>
          <a:xfrm>
            <a:off x="6104546" y="326928"/>
            <a:ext cx="4779911" cy="4788036"/>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256000" tIns="0" rIns="256000" bIns="0" rtlCol="0" anchor="ctr"/>
          <a:lstStyle/>
          <a:p>
            <a:pPr algn="ctr"/>
            <a:endParaRPr lang="en-US" sz="5689" i="1" dirty="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FE6FC3C4-924A-B24A-9E49-01FA144B91CA}"/>
              </a:ext>
            </a:extLst>
          </p:cNvPr>
          <p:cNvSpPr/>
          <p:nvPr userDrawn="1"/>
        </p:nvSpPr>
        <p:spPr>
          <a:xfrm>
            <a:off x="269171" y="5465788"/>
            <a:ext cx="3635809" cy="5206631"/>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256000" tIns="0" rIns="256000" bIns="0" rtlCol="0" anchor="ctr"/>
          <a:lstStyle/>
          <a:p>
            <a:pPr algn="ctr"/>
            <a:endParaRPr lang="en-US" sz="5689" i="1" dirty="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23C1A144-B501-2A48-90D4-E2C9B4B233B9}"/>
              </a:ext>
            </a:extLst>
          </p:cNvPr>
          <p:cNvSpPr/>
          <p:nvPr userDrawn="1"/>
        </p:nvSpPr>
        <p:spPr>
          <a:xfrm>
            <a:off x="4287189" y="5465788"/>
            <a:ext cx="6721593" cy="5206631"/>
          </a:xfrm>
          <a:prstGeom prst="rect">
            <a:avLst/>
          </a:prstGeom>
          <a:noFill/>
          <a:ln w="1905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56000" tIns="0" rIns="256000" bIns="0" rtlCol="0" anchor="ctr"/>
          <a:lstStyle/>
          <a:p>
            <a:pPr algn="ctr"/>
            <a:r>
              <a:rPr lang="en-US" sz="5689" i="1" dirty="0">
                <a:latin typeface="Arial" panose="020B0604020202020204" pitchFamily="34" charset="0"/>
                <a:cs typeface="Arial" panose="020B0604020202020204" pitchFamily="34" charset="0"/>
              </a:rPr>
              <a:t>“</a:t>
            </a:r>
          </a:p>
        </p:txBody>
      </p:sp>
      <p:sp>
        <p:nvSpPr>
          <p:cNvPr id="12" name="Rectangle 11">
            <a:extLst>
              <a:ext uri="{FF2B5EF4-FFF2-40B4-BE49-F238E27FC236}">
                <a16:creationId xmlns:a16="http://schemas.microsoft.com/office/drawing/2014/main" id="{6FE6674E-770A-6046-95F0-60C81D4ACD5F}"/>
              </a:ext>
            </a:extLst>
          </p:cNvPr>
          <p:cNvSpPr/>
          <p:nvPr userDrawn="1"/>
        </p:nvSpPr>
        <p:spPr>
          <a:xfrm>
            <a:off x="11266673" y="326928"/>
            <a:ext cx="4720168" cy="10345490"/>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256000" tIns="0" rIns="256000" bIns="0" rtlCol="0" anchor="ctr"/>
          <a:lstStyle/>
          <a:p>
            <a:pPr algn="ctr"/>
            <a:endParaRPr lang="en-US" sz="5689" i="1" dirty="0">
              <a:latin typeface="Arial" panose="020B0604020202020204" pitchFamily="34" charset="0"/>
              <a:cs typeface="Arial" panose="020B0604020202020204" pitchFamily="34" charset="0"/>
            </a:endParaRPr>
          </a:p>
        </p:txBody>
      </p:sp>
      <p:sp>
        <p:nvSpPr>
          <p:cNvPr id="14" name="Text Placeholder 13"/>
          <p:cNvSpPr>
            <a:spLocks noGrp="1"/>
          </p:cNvSpPr>
          <p:nvPr>
            <p:ph type="body" sz="quarter" idx="11" hasCustomPrompt="1"/>
          </p:nvPr>
        </p:nvSpPr>
        <p:spPr>
          <a:xfrm>
            <a:off x="491068" y="795871"/>
            <a:ext cx="5080000" cy="3968044"/>
          </a:xfrm>
        </p:spPr>
        <p:txBody>
          <a:bodyPr anchor="ctr">
            <a:normAutofit/>
          </a:bodyPr>
          <a:lstStyle>
            <a:lvl1pPr marL="0" indent="0" algn="ctr">
              <a:buNone/>
              <a:defRPr sz="5689" i="1">
                <a:latin typeface="Arial" panose="020B0604020202020204" pitchFamily="34" charset="0"/>
                <a:cs typeface="Arial" panose="020B0604020202020204" pitchFamily="34" charset="0"/>
              </a:defRPr>
            </a:lvl1pPr>
          </a:lstStyle>
          <a:p>
            <a:pPr lvl="0"/>
            <a:r>
              <a:rPr lang="en-US"/>
              <a:t>“Click to edit Master text styles”</a:t>
            </a:r>
          </a:p>
        </p:txBody>
      </p:sp>
      <p:sp>
        <p:nvSpPr>
          <p:cNvPr id="22" name="Text Placeholder 21"/>
          <p:cNvSpPr>
            <a:spLocks noGrp="1"/>
          </p:cNvSpPr>
          <p:nvPr>
            <p:ph type="body" sz="quarter" idx="12" hasCustomPrompt="1"/>
          </p:nvPr>
        </p:nvSpPr>
        <p:spPr>
          <a:xfrm>
            <a:off x="6275924" y="795871"/>
            <a:ext cx="4398433" cy="3968044"/>
          </a:xfrm>
        </p:spPr>
        <p:txBody>
          <a:bodyPr anchor="ctr">
            <a:noAutofit/>
          </a:bodyPr>
          <a:lstStyle>
            <a:lvl1pPr marL="0" indent="0" algn="ctr">
              <a:buNone/>
              <a:defRPr sz="5689" i="1">
                <a:latin typeface="Arial" panose="020B0604020202020204" pitchFamily="34" charset="0"/>
                <a:cs typeface="Arial" panose="020B0604020202020204" pitchFamily="34" charset="0"/>
              </a:defRPr>
            </a:lvl1pPr>
            <a:lvl2pPr marL="812830" indent="0">
              <a:buNone/>
              <a:defRPr sz="5689">
                <a:latin typeface="Arial" panose="020B0604020202020204" pitchFamily="34" charset="0"/>
                <a:cs typeface="Arial" panose="020B0604020202020204" pitchFamily="34" charset="0"/>
              </a:defRPr>
            </a:lvl2pPr>
            <a:lvl3pPr marL="1625659" indent="0">
              <a:buNone/>
              <a:defRPr sz="5689">
                <a:latin typeface="Arial" panose="020B0604020202020204" pitchFamily="34" charset="0"/>
                <a:cs typeface="Arial" panose="020B0604020202020204" pitchFamily="34" charset="0"/>
              </a:defRPr>
            </a:lvl3pPr>
            <a:lvl4pPr marL="2438493" indent="0">
              <a:buNone/>
              <a:defRPr sz="5689">
                <a:latin typeface="Arial" panose="020B0604020202020204" pitchFamily="34" charset="0"/>
                <a:cs typeface="Arial" panose="020B0604020202020204" pitchFamily="34" charset="0"/>
              </a:defRPr>
            </a:lvl4pPr>
            <a:lvl5pPr marL="3251322" indent="0">
              <a:buNone/>
              <a:defRPr sz="5689">
                <a:latin typeface="Arial" panose="020B0604020202020204" pitchFamily="34" charset="0"/>
                <a:cs typeface="Arial" panose="020B0604020202020204" pitchFamily="34" charset="0"/>
              </a:defRPr>
            </a:lvl5pPr>
          </a:lstStyle>
          <a:p>
            <a:pPr lvl="0"/>
            <a:r>
              <a:rPr lang="en-US"/>
              <a:t>“Click to edit Master text”</a:t>
            </a:r>
            <a:endParaRPr lang="en-GB"/>
          </a:p>
        </p:txBody>
      </p:sp>
      <p:sp>
        <p:nvSpPr>
          <p:cNvPr id="24" name="Text Placeholder 23"/>
          <p:cNvSpPr>
            <a:spLocks noGrp="1"/>
          </p:cNvSpPr>
          <p:nvPr>
            <p:ph type="body" sz="quarter" idx="13" hasCustomPrompt="1"/>
          </p:nvPr>
        </p:nvSpPr>
        <p:spPr>
          <a:xfrm>
            <a:off x="11700933" y="1052690"/>
            <a:ext cx="3958168" cy="9019822"/>
          </a:xfrm>
        </p:spPr>
        <p:txBody>
          <a:bodyPr anchor="ctr">
            <a:normAutofit/>
          </a:bodyPr>
          <a:lstStyle>
            <a:lvl1pPr marL="0" indent="0" algn="ctr">
              <a:buNone/>
              <a:defRPr sz="5689" i="1">
                <a:latin typeface="Arial" panose="020B0604020202020204" pitchFamily="34" charset="0"/>
                <a:cs typeface="Arial" panose="020B0604020202020204" pitchFamily="34" charset="0"/>
              </a:defRPr>
            </a:lvl1pPr>
          </a:lstStyle>
          <a:p>
            <a:pPr lvl="0"/>
            <a:r>
              <a:rPr lang="en-US"/>
              <a:t>“Click to edit Master text styles”</a:t>
            </a:r>
          </a:p>
        </p:txBody>
      </p:sp>
      <p:sp>
        <p:nvSpPr>
          <p:cNvPr id="26" name="Text Placeholder 25"/>
          <p:cNvSpPr>
            <a:spLocks noGrp="1"/>
          </p:cNvSpPr>
          <p:nvPr>
            <p:ph type="body" sz="quarter" idx="14" hasCustomPrompt="1"/>
          </p:nvPr>
        </p:nvSpPr>
        <p:spPr>
          <a:xfrm>
            <a:off x="4542368" y="5895629"/>
            <a:ext cx="6131985" cy="4430889"/>
          </a:xfrm>
        </p:spPr>
        <p:txBody>
          <a:bodyPr anchor="ctr">
            <a:normAutofit/>
          </a:bodyPr>
          <a:lstStyle>
            <a:lvl1pPr marL="0" indent="0" algn="ctr">
              <a:buNone/>
              <a:defRPr sz="5689" i="1">
                <a:latin typeface="Arial" panose="020B0604020202020204" pitchFamily="34" charset="0"/>
                <a:cs typeface="Arial" panose="020B0604020202020204" pitchFamily="34" charset="0"/>
              </a:defRPr>
            </a:lvl1pPr>
          </a:lstStyle>
          <a:p>
            <a:pPr lvl="0"/>
            <a:r>
              <a:rPr lang="en-US"/>
              <a:t>“Click to edit Master text styles”</a:t>
            </a:r>
          </a:p>
        </p:txBody>
      </p:sp>
      <p:sp>
        <p:nvSpPr>
          <p:cNvPr id="28" name="Text Placeholder 27"/>
          <p:cNvSpPr>
            <a:spLocks noGrp="1"/>
          </p:cNvSpPr>
          <p:nvPr>
            <p:ph type="body" sz="quarter" idx="15" hasCustomPrompt="1"/>
          </p:nvPr>
        </p:nvSpPr>
        <p:spPr>
          <a:xfrm>
            <a:off x="491067" y="5895629"/>
            <a:ext cx="3202517" cy="4430889"/>
          </a:xfrm>
        </p:spPr>
        <p:txBody>
          <a:bodyPr anchor="ctr">
            <a:normAutofit/>
          </a:bodyPr>
          <a:lstStyle>
            <a:lvl1pPr marL="0" indent="0" algn="ctr">
              <a:buNone/>
              <a:defRPr sz="5689" i="1">
                <a:latin typeface="Arial" panose="020B0604020202020204" pitchFamily="34" charset="0"/>
                <a:cs typeface="Arial" panose="020B0604020202020204" pitchFamily="34" charset="0"/>
              </a:defRPr>
            </a:lvl1pPr>
          </a:lstStyle>
          <a:p>
            <a:pPr lvl="0"/>
            <a:r>
              <a:rPr lang="en-US"/>
              <a:t>“Click to edit Master text styles”</a:t>
            </a:r>
          </a:p>
        </p:txBody>
      </p:sp>
      <p:pic>
        <p:nvPicPr>
          <p:cNvPr id="15"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298028" y="10642779"/>
            <a:ext cx="2195108" cy="1999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43497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oadmap">
    <p:spTree>
      <p:nvGrpSpPr>
        <p:cNvPr id="1" name=""/>
        <p:cNvGrpSpPr/>
        <p:nvPr/>
      </p:nvGrpSpPr>
      <p:grpSpPr>
        <a:xfrm>
          <a:off x="0" y="0"/>
          <a:ext cx="0" cy="0"/>
          <a:chOff x="0" y="0"/>
          <a:chExt cx="0" cy="0"/>
        </a:xfrm>
      </p:grpSpPr>
      <p:cxnSp>
        <p:nvCxnSpPr>
          <p:cNvPr id="6" name="Straight Connector 5"/>
          <p:cNvCxnSpPr/>
          <p:nvPr userDrawn="1"/>
        </p:nvCxnSpPr>
        <p:spPr>
          <a:xfrm>
            <a:off x="0" y="10885146"/>
            <a:ext cx="16256000" cy="79687"/>
          </a:xfrm>
          <a:prstGeom prst="line">
            <a:avLst/>
          </a:prstGeom>
          <a:ln w="28575">
            <a:solidFill>
              <a:srgbClr val="880088"/>
            </a:solidFill>
          </a:ln>
        </p:spPr>
        <p:style>
          <a:lnRef idx="1">
            <a:schemeClr val="accent1"/>
          </a:lnRef>
          <a:fillRef idx="0">
            <a:schemeClr val="accent1"/>
          </a:fillRef>
          <a:effectRef idx="0">
            <a:schemeClr val="accent1"/>
          </a:effectRef>
          <a:fontRef idx="minor">
            <a:schemeClr val="tx1"/>
          </a:fontRef>
        </p:style>
      </p:cxnSp>
      <p:sp>
        <p:nvSpPr>
          <p:cNvPr id="7" name="Text Placeholder 7"/>
          <p:cNvSpPr>
            <a:spLocks noGrp="1"/>
          </p:cNvSpPr>
          <p:nvPr>
            <p:ph type="body" sz="quarter" idx="10" hasCustomPrompt="1"/>
          </p:nvPr>
        </p:nvSpPr>
        <p:spPr>
          <a:xfrm>
            <a:off x="973919" y="11158895"/>
            <a:ext cx="4720166" cy="764821"/>
          </a:xfrm>
          <a:prstGeom prst="rect">
            <a:avLst/>
          </a:prstGeom>
        </p:spPr>
        <p:txBody>
          <a:bodyPr/>
          <a:lstStyle>
            <a:lvl1pPr marL="0" indent="0">
              <a:buNone/>
              <a:defRPr sz="4267" b="1" baseline="0">
                <a:solidFill>
                  <a:schemeClr val="tx1"/>
                </a:solidFill>
                <a:latin typeface="Arial" panose="020B0604020202020204" pitchFamily="34" charset="0"/>
                <a:cs typeface="Arial" panose="020B0604020202020204" pitchFamily="34" charset="0"/>
              </a:defRPr>
            </a:lvl1pPr>
            <a:lvl5pPr marL="3251322" indent="0">
              <a:buNone/>
              <a:defRPr/>
            </a:lvl5pPr>
          </a:lstStyle>
          <a:p>
            <a:pPr lvl="0"/>
            <a:r>
              <a:rPr lang="en-GB"/>
              <a:t>Forename Surname</a:t>
            </a:r>
          </a:p>
        </p:txBody>
      </p:sp>
      <p:sp>
        <p:nvSpPr>
          <p:cNvPr id="8" name="Rectangle 7">
            <a:extLst>
              <a:ext uri="{FF2B5EF4-FFF2-40B4-BE49-F238E27FC236}">
                <a16:creationId xmlns:a16="http://schemas.microsoft.com/office/drawing/2014/main" id="{3BAEC47D-76FE-EC4A-87C0-572E73C58D43}"/>
              </a:ext>
            </a:extLst>
          </p:cNvPr>
          <p:cNvSpPr/>
          <p:nvPr userDrawn="1"/>
        </p:nvSpPr>
        <p:spPr>
          <a:xfrm>
            <a:off x="973919" y="995400"/>
            <a:ext cx="4093028" cy="764821"/>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92000" tIns="128000" rIns="192000" bIns="128000" rtlCol="0" anchor="t"/>
          <a:lstStyle/>
          <a:p>
            <a:pPr algn="ctr"/>
            <a:r>
              <a:rPr lang="en-US" sz="3202" b="1" dirty="0">
                <a:solidFill>
                  <a:schemeClr val="tx1"/>
                </a:solidFill>
                <a:latin typeface="Arial" panose="020B0604020202020204" pitchFamily="34" charset="0"/>
                <a:cs typeface="Arial" panose="020B0604020202020204" pitchFamily="34" charset="0"/>
              </a:rPr>
              <a:t>NOW</a:t>
            </a:r>
          </a:p>
        </p:txBody>
      </p:sp>
      <p:sp>
        <p:nvSpPr>
          <p:cNvPr id="9" name="Rectangle 8">
            <a:extLst>
              <a:ext uri="{FF2B5EF4-FFF2-40B4-BE49-F238E27FC236}">
                <a16:creationId xmlns:a16="http://schemas.microsoft.com/office/drawing/2014/main" id="{0045894F-7271-0444-8C4C-0CF35FD2FA94}"/>
              </a:ext>
            </a:extLst>
          </p:cNvPr>
          <p:cNvSpPr/>
          <p:nvPr userDrawn="1"/>
        </p:nvSpPr>
        <p:spPr>
          <a:xfrm>
            <a:off x="11486495" y="921128"/>
            <a:ext cx="4093028" cy="764821"/>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92000" tIns="128000" rIns="192000" bIns="128000" rtlCol="0" anchor="t"/>
          <a:lstStyle/>
          <a:p>
            <a:pPr algn="ctr"/>
            <a:r>
              <a:rPr lang="en-US" sz="3202" b="1" dirty="0">
                <a:solidFill>
                  <a:schemeClr val="tx1"/>
                </a:solidFill>
                <a:latin typeface="Arial" panose="020B0604020202020204" pitchFamily="34" charset="0"/>
                <a:cs typeface="Arial" panose="020B0604020202020204" pitchFamily="34" charset="0"/>
              </a:rPr>
              <a:t>LATER</a:t>
            </a:r>
          </a:p>
        </p:txBody>
      </p:sp>
      <p:sp>
        <p:nvSpPr>
          <p:cNvPr id="10" name="Rectangle 9">
            <a:extLst>
              <a:ext uri="{FF2B5EF4-FFF2-40B4-BE49-F238E27FC236}">
                <a16:creationId xmlns:a16="http://schemas.microsoft.com/office/drawing/2014/main" id="{D8BFB32F-7631-594A-B590-6967C46415C1}"/>
              </a:ext>
            </a:extLst>
          </p:cNvPr>
          <p:cNvSpPr/>
          <p:nvPr userDrawn="1"/>
        </p:nvSpPr>
        <p:spPr>
          <a:xfrm>
            <a:off x="6230205" y="995400"/>
            <a:ext cx="4093028" cy="764821"/>
          </a:xfrm>
          <a:prstGeom prst="rect">
            <a:avLst/>
          </a:prstGeom>
          <a:noFill/>
          <a:ln w="19050">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192000" tIns="128000" rIns="192000" bIns="128000" rtlCol="0" anchor="t"/>
          <a:lstStyle/>
          <a:p>
            <a:pPr algn="ctr"/>
            <a:r>
              <a:rPr lang="en-US" sz="3202" b="1" dirty="0">
                <a:solidFill>
                  <a:schemeClr val="tx1"/>
                </a:solidFill>
                <a:latin typeface="Arial" panose="020B0604020202020204" pitchFamily="34" charset="0"/>
                <a:cs typeface="Arial" panose="020B0604020202020204" pitchFamily="34" charset="0"/>
              </a:rPr>
              <a:t>NEXT</a:t>
            </a:r>
          </a:p>
        </p:txBody>
      </p:sp>
      <p:sp>
        <p:nvSpPr>
          <p:cNvPr id="12" name="Text Placeholder 11"/>
          <p:cNvSpPr>
            <a:spLocks noGrp="1"/>
          </p:cNvSpPr>
          <p:nvPr>
            <p:ph type="body" sz="quarter" idx="11"/>
          </p:nvPr>
        </p:nvSpPr>
        <p:spPr>
          <a:xfrm>
            <a:off x="973919" y="2357014"/>
            <a:ext cx="4093634" cy="7857067"/>
          </a:xfrm>
        </p:spPr>
        <p:txBody>
          <a:bodyPr>
            <a:normAutofit/>
          </a:bodyPr>
          <a:lstStyle>
            <a:lvl1pPr>
              <a:defRPr sz="3913">
                <a:latin typeface="Arial" panose="020B0604020202020204" pitchFamily="34" charset="0"/>
                <a:cs typeface="Arial" panose="020B0604020202020204" pitchFamily="34" charset="0"/>
              </a:defRPr>
            </a:lvl1pPr>
            <a:lvl2pPr>
              <a:defRPr sz="3913">
                <a:latin typeface="Arial" panose="020B0604020202020204" pitchFamily="34" charset="0"/>
                <a:cs typeface="Arial" panose="020B0604020202020204" pitchFamily="34" charset="0"/>
              </a:defRPr>
            </a:lvl2pPr>
            <a:lvl3pPr>
              <a:defRPr sz="3913"/>
            </a:lvl3pPr>
            <a:lvl4pPr>
              <a:defRPr sz="3913"/>
            </a:lvl4pPr>
          </a:lstStyle>
          <a:p>
            <a:pPr lvl="0"/>
            <a:r>
              <a:rPr lang="en-US"/>
              <a:t>Click to edit Master text styles</a:t>
            </a:r>
          </a:p>
          <a:p>
            <a:pPr lvl="1"/>
            <a:endParaRPr lang="en-US"/>
          </a:p>
          <a:p>
            <a:pPr lvl="0"/>
            <a:r>
              <a:rPr lang="en-US"/>
              <a:t>Second level</a:t>
            </a:r>
          </a:p>
          <a:p>
            <a:pPr lvl="2"/>
            <a:endParaRPr lang="en-US"/>
          </a:p>
          <a:p>
            <a:pPr lvl="0"/>
            <a:r>
              <a:rPr lang="en-US"/>
              <a:t>Third level</a:t>
            </a:r>
          </a:p>
          <a:p>
            <a:pPr lvl="3"/>
            <a:endParaRPr lang="en-US"/>
          </a:p>
          <a:p>
            <a:pPr lvl="0"/>
            <a:r>
              <a:rPr lang="en-US"/>
              <a:t>Fourth level</a:t>
            </a:r>
          </a:p>
        </p:txBody>
      </p:sp>
      <p:sp>
        <p:nvSpPr>
          <p:cNvPr id="13" name="Text Placeholder 11"/>
          <p:cNvSpPr>
            <a:spLocks noGrp="1"/>
          </p:cNvSpPr>
          <p:nvPr>
            <p:ph type="body" sz="quarter" idx="12"/>
          </p:nvPr>
        </p:nvSpPr>
        <p:spPr>
          <a:xfrm>
            <a:off x="6234885" y="2332740"/>
            <a:ext cx="4093634" cy="7857067"/>
          </a:xfrm>
        </p:spPr>
        <p:txBody>
          <a:bodyPr>
            <a:normAutofit/>
          </a:bodyPr>
          <a:lstStyle>
            <a:lvl1pPr>
              <a:defRPr sz="3913">
                <a:latin typeface="Arial" panose="020B0604020202020204" pitchFamily="34" charset="0"/>
                <a:cs typeface="Arial" panose="020B0604020202020204" pitchFamily="34" charset="0"/>
              </a:defRPr>
            </a:lvl1pPr>
            <a:lvl2pPr>
              <a:defRPr sz="3913">
                <a:latin typeface="Arial" panose="020B0604020202020204" pitchFamily="34" charset="0"/>
                <a:cs typeface="Arial" panose="020B0604020202020204" pitchFamily="34" charset="0"/>
              </a:defRPr>
            </a:lvl2pPr>
            <a:lvl3pPr>
              <a:defRPr sz="3913"/>
            </a:lvl3pPr>
            <a:lvl4pPr>
              <a:defRPr sz="3913"/>
            </a:lvl4pPr>
          </a:lstStyle>
          <a:p>
            <a:pPr lvl="0"/>
            <a:r>
              <a:rPr lang="en-US"/>
              <a:t>Click to edit Master text styles</a:t>
            </a:r>
          </a:p>
          <a:p>
            <a:pPr lvl="1"/>
            <a:endParaRPr lang="en-US"/>
          </a:p>
          <a:p>
            <a:pPr lvl="0"/>
            <a:r>
              <a:rPr lang="en-US"/>
              <a:t>Second level</a:t>
            </a:r>
          </a:p>
          <a:p>
            <a:pPr lvl="2"/>
            <a:endParaRPr lang="en-US"/>
          </a:p>
          <a:p>
            <a:pPr lvl="0"/>
            <a:r>
              <a:rPr lang="en-US"/>
              <a:t>Third level</a:t>
            </a:r>
          </a:p>
          <a:p>
            <a:pPr lvl="3"/>
            <a:endParaRPr lang="en-US"/>
          </a:p>
          <a:p>
            <a:pPr lvl="0"/>
            <a:r>
              <a:rPr lang="en-US"/>
              <a:t>Fourth level</a:t>
            </a:r>
          </a:p>
        </p:txBody>
      </p:sp>
      <p:sp>
        <p:nvSpPr>
          <p:cNvPr id="14" name="Text Placeholder 11"/>
          <p:cNvSpPr>
            <a:spLocks noGrp="1"/>
          </p:cNvSpPr>
          <p:nvPr>
            <p:ph type="body" sz="quarter" idx="13"/>
          </p:nvPr>
        </p:nvSpPr>
        <p:spPr>
          <a:xfrm>
            <a:off x="11485888" y="2165809"/>
            <a:ext cx="4093634" cy="7857067"/>
          </a:xfrm>
        </p:spPr>
        <p:txBody>
          <a:bodyPr>
            <a:normAutofit/>
          </a:bodyPr>
          <a:lstStyle>
            <a:lvl1pPr>
              <a:defRPr sz="3913">
                <a:latin typeface="Arial" panose="020B0604020202020204" pitchFamily="34" charset="0"/>
                <a:cs typeface="Arial" panose="020B0604020202020204" pitchFamily="34" charset="0"/>
              </a:defRPr>
            </a:lvl1pPr>
            <a:lvl2pPr>
              <a:defRPr sz="3913">
                <a:latin typeface="Arial" panose="020B0604020202020204" pitchFamily="34" charset="0"/>
                <a:cs typeface="Arial" panose="020B0604020202020204" pitchFamily="34" charset="0"/>
              </a:defRPr>
            </a:lvl2pPr>
            <a:lvl3pPr>
              <a:defRPr sz="3913"/>
            </a:lvl3pPr>
            <a:lvl4pPr>
              <a:defRPr sz="3913"/>
            </a:lvl4pPr>
          </a:lstStyle>
          <a:p>
            <a:pPr lvl="0"/>
            <a:r>
              <a:rPr lang="en-US"/>
              <a:t>Click to edit Master text styles</a:t>
            </a:r>
          </a:p>
          <a:p>
            <a:pPr lvl="1"/>
            <a:endParaRPr lang="en-US"/>
          </a:p>
          <a:p>
            <a:pPr lvl="0"/>
            <a:r>
              <a:rPr lang="en-US"/>
              <a:t>Second level</a:t>
            </a:r>
          </a:p>
          <a:p>
            <a:pPr lvl="2"/>
            <a:endParaRPr lang="en-US"/>
          </a:p>
          <a:p>
            <a:pPr lvl="0"/>
            <a:r>
              <a:rPr lang="en-US"/>
              <a:t>Third level</a:t>
            </a:r>
          </a:p>
          <a:p>
            <a:pPr lvl="3"/>
            <a:endParaRPr lang="en-US"/>
          </a:p>
          <a:p>
            <a:pPr lvl="0"/>
            <a:r>
              <a:rPr lang="en-US"/>
              <a:t>Fourth level</a:t>
            </a:r>
          </a:p>
        </p:txBody>
      </p:sp>
      <p:pic>
        <p:nvPicPr>
          <p:cNvPr id="11" name="Picture 2" descr="Croydon Council Logo - trans - Cornerstone Group"/>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298028" y="10642779"/>
            <a:ext cx="2195108" cy="1999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252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D410FC-CDE0-4D8B-AA20-351AF71BCA33}" type="datetimeFigureOut">
              <a:rPr lang="en-GB" smtClean="0"/>
              <a:t>31/05/2024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CE58E96-39C5-417F-A78C-896FDC14B73B}" type="slidenum">
              <a:rPr lang="en-GB" smtClean="0"/>
              <a:t>‹#›</a:t>
            </a:fld>
            <a:endParaRPr lang="en-GB" dirty="0"/>
          </a:p>
        </p:txBody>
      </p:sp>
    </p:spTree>
    <p:extLst>
      <p:ext uri="{BB962C8B-B14F-4D97-AF65-F5344CB8AC3E}">
        <p14:creationId xmlns:p14="http://schemas.microsoft.com/office/powerpoint/2010/main" val="40551206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cxnSp>
        <p:nvCxnSpPr>
          <p:cNvPr id="3" name="Straight Connector 2"/>
          <p:cNvCxnSpPr/>
          <p:nvPr userDrawn="1"/>
        </p:nvCxnSpPr>
        <p:spPr>
          <a:xfrm>
            <a:off x="0" y="3522133"/>
            <a:ext cx="16256000" cy="0"/>
          </a:xfrm>
          <a:prstGeom prst="line">
            <a:avLst/>
          </a:prstGeom>
          <a:ln w="38100">
            <a:solidFill>
              <a:srgbClr val="880088"/>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0" y="8685804"/>
            <a:ext cx="16256000" cy="0"/>
          </a:xfrm>
          <a:prstGeom prst="line">
            <a:avLst/>
          </a:prstGeom>
          <a:ln w="38100">
            <a:solidFill>
              <a:srgbClr val="880088"/>
            </a:solidFill>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10" hasCustomPrompt="1"/>
          </p:nvPr>
        </p:nvSpPr>
        <p:spPr>
          <a:xfrm>
            <a:off x="789021" y="4692303"/>
            <a:ext cx="15132049" cy="2752164"/>
          </a:xfrm>
        </p:spPr>
        <p:txBody>
          <a:bodyPr>
            <a:spAutoFit/>
          </a:bodyPr>
          <a:lstStyle>
            <a:lvl1pPr marL="0" indent="0">
              <a:buNone/>
              <a:defRPr sz="9602" baseline="0">
                <a:latin typeface="Arial" panose="020B0604020202020204" pitchFamily="34" charset="0"/>
                <a:cs typeface="Arial" panose="020B0604020202020204" pitchFamily="34" charset="0"/>
              </a:defRPr>
            </a:lvl1pPr>
          </a:lstStyle>
          <a:p>
            <a:pPr lvl="0"/>
            <a:r>
              <a:rPr lang="en-US"/>
              <a:t>Punctuate your slides with section title cards like this</a:t>
            </a:r>
          </a:p>
        </p:txBody>
      </p:sp>
    </p:spTree>
    <p:extLst>
      <p:ext uri="{BB962C8B-B14F-4D97-AF65-F5344CB8AC3E}">
        <p14:creationId xmlns:p14="http://schemas.microsoft.com/office/powerpoint/2010/main" val="39304436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TextBox 1"/>
          <p:cNvSpPr txBox="1"/>
          <p:nvPr userDrawn="1"/>
        </p:nvSpPr>
        <p:spPr>
          <a:xfrm>
            <a:off x="1471154" y="10857765"/>
            <a:ext cx="13778124" cy="1144801"/>
          </a:xfrm>
          <a:prstGeom prst="rect">
            <a:avLst/>
          </a:prstGeom>
          <a:noFill/>
        </p:spPr>
        <p:txBody>
          <a:bodyPr wrap="square" rtlCol="0">
            <a:spAutoFit/>
          </a:bodyPr>
          <a:lstStyle/>
          <a:p>
            <a:pPr algn="ctr"/>
            <a:r>
              <a:rPr lang="en-GB" sz="6839" b="1" dirty="0">
                <a:solidFill>
                  <a:schemeClr val="bg1">
                    <a:lumMod val="95000"/>
                  </a:schemeClr>
                </a:solidFill>
              </a:rPr>
              <a:t>DRAFT</a:t>
            </a:r>
          </a:p>
        </p:txBody>
      </p:sp>
    </p:spTree>
    <p:extLst>
      <p:ext uri="{BB962C8B-B14F-4D97-AF65-F5344CB8AC3E}">
        <p14:creationId xmlns:p14="http://schemas.microsoft.com/office/powerpoint/2010/main" val="20262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9134" y="3039537"/>
            <a:ext cx="14020800" cy="5071532"/>
          </a:xfrm>
        </p:spPr>
        <p:txBody>
          <a:bodyPr anchor="b"/>
          <a:lstStyle>
            <a:lvl1pPr>
              <a:defRPr sz="10667"/>
            </a:lvl1pPr>
          </a:lstStyle>
          <a:p>
            <a:r>
              <a:rPr lang="en-US"/>
              <a:t>Click to edit Master title style</a:t>
            </a:r>
          </a:p>
        </p:txBody>
      </p:sp>
      <p:sp>
        <p:nvSpPr>
          <p:cNvPr id="3" name="Text Placeholder 2"/>
          <p:cNvSpPr>
            <a:spLocks noGrp="1"/>
          </p:cNvSpPr>
          <p:nvPr>
            <p:ph type="body" idx="1"/>
          </p:nvPr>
        </p:nvSpPr>
        <p:spPr>
          <a:xfrm>
            <a:off x="1109134" y="8159048"/>
            <a:ext cx="14020800" cy="2666999"/>
          </a:xfrm>
        </p:spPr>
        <p:txBody>
          <a:bodyPr/>
          <a:lstStyle>
            <a:lvl1pPr marL="0" indent="0">
              <a:buNone/>
              <a:defRPr sz="4267">
                <a:solidFill>
                  <a:schemeClr val="tx1"/>
                </a:solidFill>
              </a:defRPr>
            </a:lvl1pPr>
            <a:lvl2pPr marL="812810" indent="0">
              <a:buNone/>
              <a:defRPr sz="3556">
                <a:solidFill>
                  <a:schemeClr val="tx1">
                    <a:tint val="75000"/>
                  </a:schemeClr>
                </a:solidFill>
              </a:defRPr>
            </a:lvl2pPr>
            <a:lvl3pPr marL="1625620" indent="0">
              <a:buNone/>
              <a:defRPr sz="3200">
                <a:solidFill>
                  <a:schemeClr val="tx1">
                    <a:tint val="75000"/>
                  </a:schemeClr>
                </a:solidFill>
              </a:defRPr>
            </a:lvl3pPr>
            <a:lvl4pPr marL="2438430" indent="0">
              <a:buNone/>
              <a:defRPr sz="2844">
                <a:solidFill>
                  <a:schemeClr val="tx1">
                    <a:tint val="75000"/>
                  </a:schemeClr>
                </a:solidFill>
              </a:defRPr>
            </a:lvl4pPr>
            <a:lvl5pPr marL="3251241" indent="0">
              <a:buNone/>
              <a:defRPr sz="2844">
                <a:solidFill>
                  <a:schemeClr val="tx1">
                    <a:tint val="75000"/>
                  </a:schemeClr>
                </a:solidFill>
              </a:defRPr>
            </a:lvl5pPr>
            <a:lvl6pPr marL="4064051" indent="0">
              <a:buNone/>
              <a:defRPr sz="2844">
                <a:solidFill>
                  <a:schemeClr val="tx1">
                    <a:tint val="75000"/>
                  </a:schemeClr>
                </a:solidFill>
              </a:defRPr>
            </a:lvl6pPr>
            <a:lvl7pPr marL="4876861" indent="0">
              <a:buNone/>
              <a:defRPr sz="2844">
                <a:solidFill>
                  <a:schemeClr val="tx1">
                    <a:tint val="75000"/>
                  </a:schemeClr>
                </a:solidFill>
              </a:defRPr>
            </a:lvl7pPr>
            <a:lvl8pPr marL="5689671" indent="0">
              <a:buNone/>
              <a:defRPr sz="2844">
                <a:solidFill>
                  <a:schemeClr val="tx1">
                    <a:tint val="75000"/>
                  </a:schemeClr>
                </a:solidFill>
              </a:defRPr>
            </a:lvl8pPr>
            <a:lvl9pPr marL="6502481" indent="0">
              <a:buNone/>
              <a:defRPr sz="284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D410FC-CDE0-4D8B-AA20-351AF71BCA33}" type="datetimeFigureOut">
              <a:rPr lang="en-GB" smtClean="0"/>
              <a:t>31/05/2024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CE58E96-39C5-417F-A78C-896FDC14B73B}" type="slidenum">
              <a:rPr lang="en-GB" smtClean="0"/>
              <a:t>‹#›</a:t>
            </a:fld>
            <a:endParaRPr lang="en-GB" dirty="0"/>
          </a:p>
        </p:txBody>
      </p:sp>
    </p:spTree>
    <p:extLst>
      <p:ext uri="{BB962C8B-B14F-4D97-AF65-F5344CB8AC3E}">
        <p14:creationId xmlns:p14="http://schemas.microsoft.com/office/powerpoint/2010/main" val="1400362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17600" y="3245556"/>
            <a:ext cx="690880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229600" y="3245556"/>
            <a:ext cx="690880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D410FC-CDE0-4D8B-AA20-351AF71BCA33}" type="datetimeFigureOut">
              <a:rPr lang="en-GB" smtClean="0"/>
              <a:t>31/05/2024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CE58E96-39C5-417F-A78C-896FDC14B73B}" type="slidenum">
              <a:rPr lang="en-GB" smtClean="0"/>
              <a:t>‹#›</a:t>
            </a:fld>
            <a:endParaRPr lang="en-GB" dirty="0"/>
          </a:p>
        </p:txBody>
      </p:sp>
    </p:spTree>
    <p:extLst>
      <p:ext uri="{BB962C8B-B14F-4D97-AF65-F5344CB8AC3E}">
        <p14:creationId xmlns:p14="http://schemas.microsoft.com/office/powerpoint/2010/main" val="618865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19717" y="649114"/>
            <a:ext cx="14020800" cy="2356556"/>
          </a:xfrm>
        </p:spPr>
        <p:txBody>
          <a:bodyPr/>
          <a:lstStyle/>
          <a:p>
            <a:r>
              <a:rPr lang="en-US"/>
              <a:t>Click to edit Master title style</a:t>
            </a:r>
          </a:p>
        </p:txBody>
      </p:sp>
      <p:sp>
        <p:nvSpPr>
          <p:cNvPr id="3" name="Text Placeholder 2"/>
          <p:cNvSpPr>
            <a:spLocks noGrp="1"/>
          </p:cNvSpPr>
          <p:nvPr>
            <p:ph type="body" idx="1"/>
          </p:nvPr>
        </p:nvSpPr>
        <p:spPr>
          <a:xfrm>
            <a:off x="1119719" y="2988734"/>
            <a:ext cx="6877049" cy="1464732"/>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n-US"/>
              <a:t>Click to edit Master text styles</a:t>
            </a:r>
          </a:p>
        </p:txBody>
      </p:sp>
      <p:sp>
        <p:nvSpPr>
          <p:cNvPr id="4" name="Content Placeholder 3"/>
          <p:cNvSpPr>
            <a:spLocks noGrp="1"/>
          </p:cNvSpPr>
          <p:nvPr>
            <p:ph sz="half" idx="2"/>
          </p:nvPr>
        </p:nvSpPr>
        <p:spPr>
          <a:xfrm>
            <a:off x="1119719" y="4453467"/>
            <a:ext cx="6877049"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8229601" y="2988734"/>
            <a:ext cx="6910917" cy="1464732"/>
          </a:xfrm>
        </p:spPr>
        <p:txBody>
          <a:bodyPr anchor="b"/>
          <a:lstStyle>
            <a:lvl1pPr marL="0" indent="0">
              <a:buNone/>
              <a:defRPr sz="4267" b="1"/>
            </a:lvl1pPr>
            <a:lvl2pPr marL="812810" indent="0">
              <a:buNone/>
              <a:defRPr sz="3556" b="1"/>
            </a:lvl2pPr>
            <a:lvl3pPr marL="1625620" indent="0">
              <a:buNone/>
              <a:defRPr sz="3200" b="1"/>
            </a:lvl3pPr>
            <a:lvl4pPr marL="2438430" indent="0">
              <a:buNone/>
              <a:defRPr sz="2844" b="1"/>
            </a:lvl4pPr>
            <a:lvl5pPr marL="3251241" indent="0">
              <a:buNone/>
              <a:defRPr sz="2844" b="1"/>
            </a:lvl5pPr>
            <a:lvl6pPr marL="4064051" indent="0">
              <a:buNone/>
              <a:defRPr sz="2844" b="1"/>
            </a:lvl6pPr>
            <a:lvl7pPr marL="4876861" indent="0">
              <a:buNone/>
              <a:defRPr sz="2844" b="1"/>
            </a:lvl7pPr>
            <a:lvl8pPr marL="5689671" indent="0">
              <a:buNone/>
              <a:defRPr sz="2844" b="1"/>
            </a:lvl8pPr>
            <a:lvl9pPr marL="6502481" indent="0">
              <a:buNone/>
              <a:defRPr sz="2844" b="1"/>
            </a:lvl9pPr>
          </a:lstStyle>
          <a:p>
            <a:pPr lvl="0"/>
            <a:r>
              <a:rPr lang="en-US"/>
              <a:t>Click to edit Master text styles</a:t>
            </a:r>
          </a:p>
        </p:txBody>
      </p:sp>
      <p:sp>
        <p:nvSpPr>
          <p:cNvPr id="6" name="Content Placeholder 5"/>
          <p:cNvSpPr>
            <a:spLocks noGrp="1"/>
          </p:cNvSpPr>
          <p:nvPr>
            <p:ph sz="quarter" idx="4"/>
          </p:nvPr>
        </p:nvSpPr>
        <p:spPr>
          <a:xfrm>
            <a:off x="8229601" y="4453467"/>
            <a:ext cx="6910917"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ED410FC-CDE0-4D8B-AA20-351AF71BCA33}" type="datetimeFigureOut">
              <a:rPr lang="en-GB" smtClean="0"/>
              <a:t>31/05/2024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CE58E96-39C5-417F-A78C-896FDC14B73B}" type="slidenum">
              <a:rPr lang="en-GB" smtClean="0"/>
              <a:t>‹#›</a:t>
            </a:fld>
            <a:endParaRPr lang="en-GB" dirty="0"/>
          </a:p>
        </p:txBody>
      </p:sp>
    </p:spTree>
    <p:extLst>
      <p:ext uri="{BB962C8B-B14F-4D97-AF65-F5344CB8AC3E}">
        <p14:creationId xmlns:p14="http://schemas.microsoft.com/office/powerpoint/2010/main" val="195482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ED410FC-CDE0-4D8B-AA20-351AF71BCA33}" type="datetimeFigureOut">
              <a:rPr lang="en-GB" smtClean="0"/>
              <a:t>31/05/2024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CE58E96-39C5-417F-A78C-896FDC14B73B}" type="slidenum">
              <a:rPr lang="en-GB" smtClean="0"/>
              <a:t>‹#›</a:t>
            </a:fld>
            <a:endParaRPr lang="en-GB" dirty="0"/>
          </a:p>
        </p:txBody>
      </p:sp>
    </p:spTree>
    <p:extLst>
      <p:ext uri="{BB962C8B-B14F-4D97-AF65-F5344CB8AC3E}">
        <p14:creationId xmlns:p14="http://schemas.microsoft.com/office/powerpoint/2010/main" val="2404730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5/31/2024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
        <p:nvSpPr>
          <p:cNvPr id="5" name="TextBox 4">
            <a:extLst>
              <a:ext uri="{FF2B5EF4-FFF2-40B4-BE49-F238E27FC236}">
                <a16:creationId xmlns:a16="http://schemas.microsoft.com/office/drawing/2014/main" id="{63D66FC7-E768-F395-7DDB-133A79D696B2}"/>
              </a:ext>
            </a:extLst>
          </p:cNvPr>
          <p:cNvSpPr txBox="1"/>
          <p:nvPr userDrawn="1"/>
        </p:nvSpPr>
        <p:spPr>
          <a:xfrm>
            <a:off x="1471154" y="10857765"/>
            <a:ext cx="13778124" cy="1144801"/>
          </a:xfrm>
          <a:prstGeom prst="rect">
            <a:avLst/>
          </a:prstGeom>
          <a:noFill/>
        </p:spPr>
        <p:txBody>
          <a:bodyPr wrap="square" rtlCol="0">
            <a:spAutoFit/>
          </a:bodyPr>
          <a:lstStyle/>
          <a:p>
            <a:pPr algn="ctr"/>
            <a:r>
              <a:rPr lang="en-GB" sz="6839" b="1" dirty="0">
                <a:solidFill>
                  <a:schemeClr val="bg1">
                    <a:lumMod val="95000"/>
                  </a:schemeClr>
                </a:solidFill>
              </a:rPr>
              <a:t>DRAFT</a:t>
            </a:r>
          </a:p>
        </p:txBody>
      </p:sp>
    </p:spTree>
    <p:extLst>
      <p:ext uri="{BB962C8B-B14F-4D97-AF65-F5344CB8AC3E}">
        <p14:creationId xmlns:p14="http://schemas.microsoft.com/office/powerpoint/2010/main" val="1208675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9717" y="812800"/>
            <a:ext cx="5242983" cy="2844800"/>
          </a:xfrm>
        </p:spPr>
        <p:txBody>
          <a:bodyPr anchor="b"/>
          <a:lstStyle>
            <a:lvl1pPr>
              <a:defRPr sz="5689"/>
            </a:lvl1pPr>
          </a:lstStyle>
          <a:p>
            <a:r>
              <a:rPr lang="en-US"/>
              <a:t>Click to edit Master title style</a:t>
            </a:r>
          </a:p>
        </p:txBody>
      </p:sp>
      <p:sp>
        <p:nvSpPr>
          <p:cNvPr id="3" name="Content Placeholder 2"/>
          <p:cNvSpPr>
            <a:spLocks noGrp="1"/>
          </p:cNvSpPr>
          <p:nvPr>
            <p:ph idx="1"/>
          </p:nvPr>
        </p:nvSpPr>
        <p:spPr>
          <a:xfrm>
            <a:off x="6910917" y="1755425"/>
            <a:ext cx="8229600" cy="8664222"/>
          </a:xfrm>
        </p:spPr>
        <p:txBody>
          <a:bodyPr/>
          <a:lstStyle>
            <a:lvl1pPr>
              <a:defRPr sz="5689"/>
            </a:lvl1pPr>
            <a:lvl2pPr>
              <a:defRPr sz="4978"/>
            </a:lvl2pPr>
            <a:lvl3pPr>
              <a:defRPr sz="4267"/>
            </a:lvl3pPr>
            <a:lvl4pPr>
              <a:defRPr sz="3556"/>
            </a:lvl4pPr>
            <a:lvl5pPr>
              <a:defRPr sz="3556"/>
            </a:lvl5pPr>
            <a:lvl6pPr>
              <a:defRPr sz="3556"/>
            </a:lvl6pPr>
            <a:lvl7pPr>
              <a:defRPr sz="3556"/>
            </a:lvl7pPr>
            <a:lvl8pPr>
              <a:defRPr sz="3556"/>
            </a:lvl8pPr>
            <a:lvl9pPr>
              <a:defRPr sz="355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19717" y="3657600"/>
            <a:ext cx="5242983" cy="6776156"/>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en-US"/>
              <a:t>Click to edit Master text styles</a:t>
            </a:r>
          </a:p>
        </p:txBody>
      </p:sp>
      <p:sp>
        <p:nvSpPr>
          <p:cNvPr id="5" name="Date Placeholder 4"/>
          <p:cNvSpPr>
            <a:spLocks noGrp="1"/>
          </p:cNvSpPr>
          <p:nvPr>
            <p:ph type="dt" sz="half" idx="10"/>
          </p:nvPr>
        </p:nvSpPr>
        <p:spPr/>
        <p:txBody>
          <a:bodyPr/>
          <a:lstStyle/>
          <a:p>
            <a:fld id="{4ED410FC-CDE0-4D8B-AA20-351AF71BCA33}" type="datetimeFigureOut">
              <a:rPr lang="en-GB" smtClean="0"/>
              <a:t>31/05/2024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CE58E96-39C5-417F-A78C-896FDC14B73B}" type="slidenum">
              <a:rPr lang="en-GB" smtClean="0"/>
              <a:t>‹#›</a:t>
            </a:fld>
            <a:endParaRPr lang="en-GB" dirty="0"/>
          </a:p>
        </p:txBody>
      </p:sp>
    </p:spTree>
    <p:extLst>
      <p:ext uri="{BB962C8B-B14F-4D97-AF65-F5344CB8AC3E}">
        <p14:creationId xmlns:p14="http://schemas.microsoft.com/office/powerpoint/2010/main" val="2068258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9717" y="812800"/>
            <a:ext cx="5242983" cy="2844800"/>
          </a:xfrm>
        </p:spPr>
        <p:txBody>
          <a:bodyPr anchor="b"/>
          <a:lstStyle>
            <a:lvl1pPr>
              <a:defRPr sz="5689"/>
            </a:lvl1pPr>
          </a:lstStyle>
          <a:p>
            <a:r>
              <a:rPr lang="en-US"/>
              <a:t>Click to edit Master title style</a:t>
            </a:r>
          </a:p>
        </p:txBody>
      </p:sp>
      <p:sp>
        <p:nvSpPr>
          <p:cNvPr id="3" name="Picture Placeholder 2"/>
          <p:cNvSpPr>
            <a:spLocks noGrp="1" noChangeAspect="1"/>
          </p:cNvSpPr>
          <p:nvPr>
            <p:ph type="pic" idx="1"/>
          </p:nvPr>
        </p:nvSpPr>
        <p:spPr>
          <a:xfrm>
            <a:off x="6910917" y="1755425"/>
            <a:ext cx="8229600" cy="8664222"/>
          </a:xfrm>
        </p:spPr>
        <p:txBody>
          <a:bodyPr anchor="t"/>
          <a:lstStyle>
            <a:lvl1pPr marL="0" indent="0">
              <a:buNone/>
              <a:defRPr sz="5689"/>
            </a:lvl1pPr>
            <a:lvl2pPr marL="812810" indent="0">
              <a:buNone/>
              <a:defRPr sz="4978"/>
            </a:lvl2pPr>
            <a:lvl3pPr marL="1625620" indent="0">
              <a:buNone/>
              <a:defRPr sz="4267"/>
            </a:lvl3pPr>
            <a:lvl4pPr marL="2438430" indent="0">
              <a:buNone/>
              <a:defRPr sz="3556"/>
            </a:lvl4pPr>
            <a:lvl5pPr marL="3251241" indent="0">
              <a:buNone/>
              <a:defRPr sz="3556"/>
            </a:lvl5pPr>
            <a:lvl6pPr marL="4064051" indent="0">
              <a:buNone/>
              <a:defRPr sz="3556"/>
            </a:lvl6pPr>
            <a:lvl7pPr marL="4876861" indent="0">
              <a:buNone/>
              <a:defRPr sz="3556"/>
            </a:lvl7pPr>
            <a:lvl8pPr marL="5689671" indent="0">
              <a:buNone/>
              <a:defRPr sz="3556"/>
            </a:lvl8pPr>
            <a:lvl9pPr marL="6502481" indent="0">
              <a:buNone/>
              <a:defRPr sz="3556"/>
            </a:lvl9pPr>
          </a:lstStyle>
          <a:p>
            <a:r>
              <a:rPr lang="en-US" dirty="0"/>
              <a:t>Click icon to add picture</a:t>
            </a:r>
          </a:p>
        </p:txBody>
      </p:sp>
      <p:sp>
        <p:nvSpPr>
          <p:cNvPr id="4" name="Text Placeholder 3"/>
          <p:cNvSpPr>
            <a:spLocks noGrp="1"/>
          </p:cNvSpPr>
          <p:nvPr>
            <p:ph type="body" sz="half" idx="2"/>
          </p:nvPr>
        </p:nvSpPr>
        <p:spPr>
          <a:xfrm>
            <a:off x="1119717" y="3657600"/>
            <a:ext cx="5242983" cy="6776156"/>
          </a:xfrm>
        </p:spPr>
        <p:txBody>
          <a:bodyPr/>
          <a:lstStyle>
            <a:lvl1pPr marL="0" indent="0">
              <a:buNone/>
              <a:defRPr sz="2844"/>
            </a:lvl1pPr>
            <a:lvl2pPr marL="812810" indent="0">
              <a:buNone/>
              <a:defRPr sz="2489"/>
            </a:lvl2pPr>
            <a:lvl3pPr marL="1625620" indent="0">
              <a:buNone/>
              <a:defRPr sz="2133"/>
            </a:lvl3pPr>
            <a:lvl4pPr marL="2438430" indent="0">
              <a:buNone/>
              <a:defRPr sz="1778"/>
            </a:lvl4pPr>
            <a:lvl5pPr marL="3251241" indent="0">
              <a:buNone/>
              <a:defRPr sz="1778"/>
            </a:lvl5pPr>
            <a:lvl6pPr marL="4064051" indent="0">
              <a:buNone/>
              <a:defRPr sz="1778"/>
            </a:lvl6pPr>
            <a:lvl7pPr marL="4876861" indent="0">
              <a:buNone/>
              <a:defRPr sz="1778"/>
            </a:lvl7pPr>
            <a:lvl8pPr marL="5689671" indent="0">
              <a:buNone/>
              <a:defRPr sz="1778"/>
            </a:lvl8pPr>
            <a:lvl9pPr marL="6502481" indent="0">
              <a:buNone/>
              <a:defRPr sz="1778"/>
            </a:lvl9pPr>
          </a:lstStyle>
          <a:p>
            <a:pPr lvl="0"/>
            <a:r>
              <a:rPr lang="en-US"/>
              <a:t>Click to edit Master text styles</a:t>
            </a:r>
          </a:p>
        </p:txBody>
      </p:sp>
      <p:sp>
        <p:nvSpPr>
          <p:cNvPr id="5" name="Date Placeholder 4"/>
          <p:cNvSpPr>
            <a:spLocks noGrp="1"/>
          </p:cNvSpPr>
          <p:nvPr>
            <p:ph type="dt" sz="half" idx="10"/>
          </p:nvPr>
        </p:nvSpPr>
        <p:spPr/>
        <p:txBody>
          <a:bodyPr/>
          <a:lstStyle/>
          <a:p>
            <a:fld id="{4ED410FC-CDE0-4D8B-AA20-351AF71BCA33}" type="datetimeFigureOut">
              <a:rPr lang="en-GB" smtClean="0"/>
              <a:t>31/05/2024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CE58E96-39C5-417F-A78C-896FDC14B73B}" type="slidenum">
              <a:rPr lang="en-GB" smtClean="0"/>
              <a:t>‹#›</a:t>
            </a:fld>
            <a:endParaRPr lang="en-GB" dirty="0"/>
          </a:p>
        </p:txBody>
      </p:sp>
    </p:spTree>
    <p:extLst>
      <p:ext uri="{BB962C8B-B14F-4D97-AF65-F5344CB8AC3E}">
        <p14:creationId xmlns:p14="http://schemas.microsoft.com/office/powerpoint/2010/main" val="1074514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7600" y="649114"/>
            <a:ext cx="14020800" cy="235655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117600" y="3245556"/>
            <a:ext cx="14020800"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117600" y="11300181"/>
            <a:ext cx="3657600" cy="649111"/>
          </a:xfrm>
          <a:prstGeom prst="rect">
            <a:avLst/>
          </a:prstGeom>
        </p:spPr>
        <p:txBody>
          <a:bodyPr vert="horz" lIns="91440" tIns="45720" rIns="91440" bIns="45720" rtlCol="0" anchor="ctr"/>
          <a:lstStyle>
            <a:lvl1pPr algn="l">
              <a:defRPr sz="2133">
                <a:solidFill>
                  <a:schemeClr val="tx1">
                    <a:tint val="75000"/>
                  </a:schemeClr>
                </a:solidFill>
              </a:defRPr>
            </a:lvl1pPr>
          </a:lstStyle>
          <a:p>
            <a:fld id="{4ED410FC-CDE0-4D8B-AA20-351AF71BCA33}" type="datetimeFigureOut">
              <a:rPr lang="en-GB" smtClean="0"/>
              <a:t>31/05/2024</a:t>
            </a:fld>
            <a:endParaRPr lang="en-GB" dirty="0"/>
          </a:p>
        </p:txBody>
      </p:sp>
      <p:sp>
        <p:nvSpPr>
          <p:cNvPr id="5" name="Footer Placeholder 4"/>
          <p:cNvSpPr>
            <a:spLocks noGrp="1"/>
          </p:cNvSpPr>
          <p:nvPr>
            <p:ph type="ftr" sz="quarter" idx="3"/>
          </p:nvPr>
        </p:nvSpPr>
        <p:spPr>
          <a:xfrm>
            <a:off x="5384800" y="11300181"/>
            <a:ext cx="5486400" cy="649111"/>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11480800" y="11300181"/>
            <a:ext cx="3657600" cy="649111"/>
          </a:xfrm>
          <a:prstGeom prst="rect">
            <a:avLst/>
          </a:prstGeom>
        </p:spPr>
        <p:txBody>
          <a:bodyPr vert="horz" lIns="91440" tIns="45720" rIns="91440" bIns="45720" rtlCol="0" anchor="ctr"/>
          <a:lstStyle>
            <a:lvl1pPr algn="r">
              <a:defRPr sz="2133">
                <a:solidFill>
                  <a:schemeClr val="tx1">
                    <a:tint val="75000"/>
                  </a:schemeClr>
                </a:solidFill>
              </a:defRPr>
            </a:lvl1pPr>
          </a:lstStyle>
          <a:p>
            <a:fld id="{6CE58E96-39C5-417F-A78C-896FDC14B73B}" type="slidenum">
              <a:rPr lang="en-GB" smtClean="0"/>
              <a:t>‹#›</a:t>
            </a:fld>
            <a:endParaRPr lang="en-GB" dirty="0"/>
          </a:p>
        </p:txBody>
      </p:sp>
    </p:spTree>
    <p:extLst>
      <p:ext uri="{BB962C8B-B14F-4D97-AF65-F5344CB8AC3E}">
        <p14:creationId xmlns:p14="http://schemas.microsoft.com/office/powerpoint/2010/main" val="415000933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666" r:id="rId14"/>
    <p:sldLayoutId id="2147483669" r:id="rId15"/>
    <p:sldLayoutId id="2147483668" r:id="rId16"/>
    <p:sldLayoutId id="2147483670" r:id="rId17"/>
    <p:sldLayoutId id="2147483671" r:id="rId18"/>
    <p:sldLayoutId id="2147483672" r:id="rId19"/>
    <p:sldLayoutId id="2147483673" r:id="rId20"/>
    <p:sldLayoutId id="2147483674" r:id="rId21"/>
  </p:sldLayoutIdLst>
  <p:txStyles>
    <p:titleStyle>
      <a:lvl1pPr algn="l" defTabSz="1625620" rtl="0" eaLnBrk="1" latinLnBrk="0" hangingPunct="1">
        <a:lnSpc>
          <a:spcPct val="90000"/>
        </a:lnSpc>
        <a:spcBef>
          <a:spcPct val="0"/>
        </a:spcBef>
        <a:buNone/>
        <a:defRPr sz="7822" kern="1200">
          <a:solidFill>
            <a:schemeClr val="tx1"/>
          </a:solidFill>
          <a:latin typeface="+mj-lt"/>
          <a:ea typeface="+mj-ea"/>
          <a:cs typeface="+mj-cs"/>
        </a:defRPr>
      </a:lvl1pPr>
    </p:titleStyle>
    <p:bodyStyle>
      <a:lvl1pPr marL="406405" indent="-406405" algn="l" defTabSz="1625620" rtl="0" eaLnBrk="1" latinLnBrk="0" hangingPunct="1">
        <a:lnSpc>
          <a:spcPct val="90000"/>
        </a:lnSpc>
        <a:spcBef>
          <a:spcPts val="1778"/>
        </a:spcBef>
        <a:buFont typeface="Arial" panose="020B0604020202020204" pitchFamily="34" charset="0"/>
        <a:buChar char="•"/>
        <a:defRPr sz="4978" kern="1200">
          <a:solidFill>
            <a:schemeClr val="tx1"/>
          </a:solidFill>
          <a:latin typeface="+mn-lt"/>
          <a:ea typeface="+mn-ea"/>
          <a:cs typeface="+mn-cs"/>
        </a:defRPr>
      </a:lvl1pPr>
      <a:lvl2pPr marL="1219215" indent="-406405" algn="l" defTabSz="1625620" rtl="0" eaLnBrk="1" latinLnBrk="0" hangingPunct="1">
        <a:lnSpc>
          <a:spcPct val="90000"/>
        </a:lnSpc>
        <a:spcBef>
          <a:spcPts val="889"/>
        </a:spcBef>
        <a:buFont typeface="Arial" panose="020B0604020202020204" pitchFamily="34" charset="0"/>
        <a:buChar char="•"/>
        <a:defRPr sz="4267" kern="1200">
          <a:solidFill>
            <a:schemeClr val="tx1"/>
          </a:solidFill>
          <a:latin typeface="+mn-lt"/>
          <a:ea typeface="+mn-ea"/>
          <a:cs typeface="+mn-cs"/>
        </a:defRPr>
      </a:lvl2pPr>
      <a:lvl3pPr marL="2032025" indent="-406405" algn="l" defTabSz="1625620" rtl="0" eaLnBrk="1" latinLnBrk="0" hangingPunct="1">
        <a:lnSpc>
          <a:spcPct val="90000"/>
        </a:lnSpc>
        <a:spcBef>
          <a:spcPts val="889"/>
        </a:spcBef>
        <a:buFont typeface="Arial" panose="020B0604020202020204" pitchFamily="34" charset="0"/>
        <a:buChar char="•"/>
        <a:defRPr sz="3556" kern="1200">
          <a:solidFill>
            <a:schemeClr val="tx1"/>
          </a:solidFill>
          <a:latin typeface="+mn-lt"/>
          <a:ea typeface="+mn-ea"/>
          <a:cs typeface="+mn-cs"/>
        </a:defRPr>
      </a:lvl3pPr>
      <a:lvl4pPr marL="284483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4pPr>
      <a:lvl5pPr marL="365764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5pPr>
      <a:lvl6pPr marL="447045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6pPr>
      <a:lvl7pPr marL="528326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7pPr>
      <a:lvl8pPr marL="609607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8pPr>
      <a:lvl9pPr marL="6908886" indent="-406405" algn="l" defTabSz="1625620"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625620" rtl="0" eaLnBrk="1" latinLnBrk="0" hangingPunct="1">
        <a:defRPr sz="3200" kern="1200">
          <a:solidFill>
            <a:schemeClr val="tx1"/>
          </a:solidFill>
          <a:latin typeface="+mn-lt"/>
          <a:ea typeface="+mn-ea"/>
          <a:cs typeface="+mn-cs"/>
        </a:defRPr>
      </a:lvl1pPr>
      <a:lvl2pPr marL="812810" algn="l" defTabSz="1625620" rtl="0" eaLnBrk="1" latinLnBrk="0" hangingPunct="1">
        <a:defRPr sz="3200" kern="1200">
          <a:solidFill>
            <a:schemeClr val="tx1"/>
          </a:solidFill>
          <a:latin typeface="+mn-lt"/>
          <a:ea typeface="+mn-ea"/>
          <a:cs typeface="+mn-cs"/>
        </a:defRPr>
      </a:lvl2pPr>
      <a:lvl3pPr marL="1625620" algn="l" defTabSz="1625620" rtl="0" eaLnBrk="1" latinLnBrk="0" hangingPunct="1">
        <a:defRPr sz="3200" kern="1200">
          <a:solidFill>
            <a:schemeClr val="tx1"/>
          </a:solidFill>
          <a:latin typeface="+mn-lt"/>
          <a:ea typeface="+mn-ea"/>
          <a:cs typeface="+mn-cs"/>
        </a:defRPr>
      </a:lvl3pPr>
      <a:lvl4pPr marL="2438430" algn="l" defTabSz="1625620" rtl="0" eaLnBrk="1" latinLnBrk="0" hangingPunct="1">
        <a:defRPr sz="3200" kern="1200">
          <a:solidFill>
            <a:schemeClr val="tx1"/>
          </a:solidFill>
          <a:latin typeface="+mn-lt"/>
          <a:ea typeface="+mn-ea"/>
          <a:cs typeface="+mn-cs"/>
        </a:defRPr>
      </a:lvl4pPr>
      <a:lvl5pPr marL="3251241" algn="l" defTabSz="1625620" rtl="0" eaLnBrk="1" latinLnBrk="0" hangingPunct="1">
        <a:defRPr sz="3200" kern="1200">
          <a:solidFill>
            <a:schemeClr val="tx1"/>
          </a:solidFill>
          <a:latin typeface="+mn-lt"/>
          <a:ea typeface="+mn-ea"/>
          <a:cs typeface="+mn-cs"/>
        </a:defRPr>
      </a:lvl5pPr>
      <a:lvl6pPr marL="4064051" algn="l" defTabSz="1625620" rtl="0" eaLnBrk="1" latinLnBrk="0" hangingPunct="1">
        <a:defRPr sz="3200" kern="1200">
          <a:solidFill>
            <a:schemeClr val="tx1"/>
          </a:solidFill>
          <a:latin typeface="+mn-lt"/>
          <a:ea typeface="+mn-ea"/>
          <a:cs typeface="+mn-cs"/>
        </a:defRPr>
      </a:lvl6pPr>
      <a:lvl7pPr marL="4876861" algn="l" defTabSz="1625620" rtl="0" eaLnBrk="1" latinLnBrk="0" hangingPunct="1">
        <a:defRPr sz="3200" kern="1200">
          <a:solidFill>
            <a:schemeClr val="tx1"/>
          </a:solidFill>
          <a:latin typeface="+mn-lt"/>
          <a:ea typeface="+mn-ea"/>
          <a:cs typeface="+mn-cs"/>
        </a:defRPr>
      </a:lvl7pPr>
      <a:lvl8pPr marL="5689671" algn="l" defTabSz="1625620" rtl="0" eaLnBrk="1" latinLnBrk="0" hangingPunct="1">
        <a:defRPr sz="3200" kern="1200">
          <a:solidFill>
            <a:schemeClr val="tx1"/>
          </a:solidFill>
          <a:latin typeface="+mn-lt"/>
          <a:ea typeface="+mn-ea"/>
          <a:cs typeface="+mn-cs"/>
        </a:defRPr>
      </a:lvl8pPr>
      <a:lvl9pPr marL="6502481" algn="l" defTabSz="1625620"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A160D1-EE79-562A-45EB-EE2A7D174664}"/>
              </a:ext>
            </a:extLst>
          </p:cNvPr>
          <p:cNvSpPr/>
          <p:nvPr/>
        </p:nvSpPr>
        <p:spPr>
          <a:xfrm>
            <a:off x="4037003" y="4631073"/>
            <a:ext cx="10168853" cy="3169920"/>
          </a:xfrm>
          <a:prstGeom prst="rect">
            <a:avLst/>
          </a:prstGeom>
        </p:spPr>
        <p:txBody>
          <a:bodyPr vert="horz" lIns="91440" tIns="45720" rIns="91440" bIns="45720" rtlCol="0" anchor="b">
            <a:normAutofit fontScale="25000" lnSpcReduction="20000"/>
          </a:bodyPr>
          <a:lstStyle/>
          <a:p>
            <a:pPr defTabSz="914400">
              <a:lnSpc>
                <a:spcPct val="90000"/>
              </a:lnSpc>
              <a:spcBef>
                <a:spcPct val="0"/>
              </a:spcBef>
              <a:spcAft>
                <a:spcPts val="600"/>
              </a:spcAft>
              <a:defRPr/>
            </a:pPr>
            <a:endParaRPr lang="en-US" sz="4400" b="1" dirty="0">
              <a:solidFill>
                <a:srgbClr val="880088"/>
              </a:solidFill>
              <a:ea typeface="+mj-ea"/>
              <a:cs typeface="+mj-cs"/>
            </a:endParaRPr>
          </a:p>
          <a:p>
            <a:pPr defTabSz="914400">
              <a:lnSpc>
                <a:spcPct val="90000"/>
              </a:lnSpc>
              <a:spcBef>
                <a:spcPct val="0"/>
              </a:spcBef>
              <a:spcAft>
                <a:spcPts val="600"/>
              </a:spcAft>
              <a:defRPr/>
            </a:pPr>
            <a:endParaRPr lang="en-US" sz="4400" b="1" dirty="0">
              <a:solidFill>
                <a:srgbClr val="880088"/>
              </a:solidFill>
              <a:ea typeface="+mj-ea"/>
              <a:cs typeface="+mj-cs"/>
            </a:endParaRPr>
          </a:p>
          <a:p>
            <a:pPr defTabSz="914400">
              <a:lnSpc>
                <a:spcPct val="90000"/>
              </a:lnSpc>
              <a:spcBef>
                <a:spcPct val="0"/>
              </a:spcBef>
              <a:spcAft>
                <a:spcPts val="600"/>
              </a:spcAft>
              <a:defRPr/>
            </a:pPr>
            <a:endParaRPr lang="en-US" sz="5400" b="1" dirty="0">
              <a:solidFill>
                <a:srgbClr val="880088"/>
              </a:solidFill>
              <a:ea typeface="+mj-ea"/>
              <a:cs typeface="+mj-cs"/>
            </a:endParaRPr>
          </a:p>
          <a:p>
            <a:pPr defTabSz="914400">
              <a:lnSpc>
                <a:spcPct val="90000"/>
              </a:lnSpc>
              <a:spcBef>
                <a:spcPct val="0"/>
              </a:spcBef>
              <a:spcAft>
                <a:spcPts val="600"/>
              </a:spcAft>
              <a:defRPr/>
            </a:pPr>
            <a:r>
              <a:rPr lang="en-US" sz="24000" b="1" dirty="0">
                <a:solidFill>
                  <a:srgbClr val="880088"/>
                </a:solidFill>
                <a:ea typeface="+mj-ea"/>
                <a:cs typeface="+mj-cs"/>
              </a:rPr>
              <a:t>Croydon Council </a:t>
            </a:r>
          </a:p>
          <a:p>
            <a:pPr defTabSz="914400">
              <a:lnSpc>
                <a:spcPct val="90000"/>
              </a:lnSpc>
              <a:spcBef>
                <a:spcPct val="0"/>
              </a:spcBef>
              <a:spcAft>
                <a:spcPts val="600"/>
              </a:spcAft>
              <a:defRPr/>
            </a:pPr>
            <a:endParaRPr lang="en-US" sz="24000" b="1" dirty="0">
              <a:solidFill>
                <a:srgbClr val="880088"/>
              </a:solidFill>
              <a:ea typeface="+mj-ea"/>
              <a:cs typeface="+mj-cs"/>
            </a:endParaRPr>
          </a:p>
          <a:p>
            <a:pPr defTabSz="914400">
              <a:lnSpc>
                <a:spcPct val="90000"/>
              </a:lnSpc>
              <a:spcBef>
                <a:spcPct val="0"/>
              </a:spcBef>
              <a:spcAft>
                <a:spcPts val="600"/>
              </a:spcAft>
              <a:defRPr/>
            </a:pPr>
            <a:endParaRPr lang="en-US" sz="24000" b="1" dirty="0">
              <a:solidFill>
                <a:srgbClr val="880088"/>
              </a:solidFill>
              <a:ea typeface="+mj-ea"/>
              <a:cs typeface="+mj-cs"/>
            </a:endParaRPr>
          </a:p>
          <a:p>
            <a:pPr defTabSz="914400">
              <a:lnSpc>
                <a:spcPct val="90000"/>
              </a:lnSpc>
              <a:spcBef>
                <a:spcPct val="0"/>
              </a:spcBef>
              <a:spcAft>
                <a:spcPts val="600"/>
              </a:spcAft>
              <a:defRPr/>
            </a:pPr>
            <a:endParaRPr lang="en-US" sz="24000" b="1" dirty="0">
              <a:solidFill>
                <a:srgbClr val="880088"/>
              </a:solidFill>
              <a:ea typeface="+mj-ea"/>
              <a:cs typeface="+mj-cs"/>
            </a:endParaRPr>
          </a:p>
          <a:p>
            <a:pPr defTabSz="914400">
              <a:lnSpc>
                <a:spcPct val="90000"/>
              </a:lnSpc>
              <a:spcBef>
                <a:spcPct val="0"/>
              </a:spcBef>
              <a:spcAft>
                <a:spcPts val="600"/>
              </a:spcAft>
              <a:defRPr/>
            </a:pPr>
            <a:endParaRPr lang="en-US" sz="24000" b="1" dirty="0">
              <a:solidFill>
                <a:srgbClr val="880088"/>
              </a:solidFill>
              <a:ea typeface="+mj-ea"/>
              <a:cs typeface="+mj-cs"/>
            </a:endParaRPr>
          </a:p>
          <a:p>
            <a:pPr defTabSz="914400">
              <a:lnSpc>
                <a:spcPct val="90000"/>
              </a:lnSpc>
              <a:spcBef>
                <a:spcPct val="0"/>
              </a:spcBef>
              <a:spcAft>
                <a:spcPts val="600"/>
              </a:spcAft>
              <a:defRPr/>
            </a:pPr>
            <a:r>
              <a:rPr lang="en-US" sz="24000" b="1" dirty="0">
                <a:solidFill>
                  <a:srgbClr val="880088"/>
                </a:solidFill>
                <a:ea typeface="+mj-ea"/>
                <a:cs typeface="+mj-cs"/>
              </a:rPr>
              <a:t>Procurement Strategy </a:t>
            </a:r>
          </a:p>
          <a:p>
            <a:pPr defTabSz="914400">
              <a:lnSpc>
                <a:spcPct val="90000"/>
              </a:lnSpc>
              <a:spcBef>
                <a:spcPct val="0"/>
              </a:spcBef>
              <a:spcAft>
                <a:spcPts val="600"/>
              </a:spcAft>
              <a:defRPr/>
            </a:pPr>
            <a:r>
              <a:rPr lang="en-US" sz="24000" b="1" dirty="0">
                <a:solidFill>
                  <a:srgbClr val="880088"/>
                </a:solidFill>
                <a:ea typeface="+mj-ea"/>
                <a:cs typeface="+mj-cs"/>
              </a:rPr>
              <a:t>2024-2026</a:t>
            </a:r>
          </a:p>
          <a:p>
            <a:pPr defTabSz="914400">
              <a:lnSpc>
                <a:spcPct val="90000"/>
              </a:lnSpc>
              <a:spcBef>
                <a:spcPct val="0"/>
              </a:spcBef>
              <a:spcAft>
                <a:spcPts val="600"/>
              </a:spcAft>
              <a:defRPr/>
            </a:pPr>
            <a:endParaRPr lang="en-US" sz="5400" b="1" dirty="0">
              <a:solidFill>
                <a:srgbClr val="880088"/>
              </a:solidFill>
              <a:ea typeface="+mj-ea"/>
              <a:cs typeface="+mj-cs"/>
            </a:endParaRPr>
          </a:p>
          <a:p>
            <a:pPr defTabSz="914400">
              <a:lnSpc>
                <a:spcPct val="90000"/>
              </a:lnSpc>
              <a:spcBef>
                <a:spcPct val="0"/>
              </a:spcBef>
              <a:spcAft>
                <a:spcPts val="600"/>
              </a:spcAft>
              <a:defRPr/>
            </a:pPr>
            <a:endParaRPr lang="en-US" sz="5400" b="1" dirty="0">
              <a:solidFill>
                <a:srgbClr val="880088"/>
              </a:solidFill>
              <a:ea typeface="+mj-ea"/>
              <a:cs typeface="+mj-cs"/>
            </a:endParaRPr>
          </a:p>
          <a:p>
            <a:pPr defTabSz="914400">
              <a:lnSpc>
                <a:spcPct val="90000"/>
              </a:lnSpc>
              <a:spcBef>
                <a:spcPct val="0"/>
              </a:spcBef>
              <a:spcAft>
                <a:spcPts val="600"/>
              </a:spcAft>
              <a:defRPr/>
            </a:pPr>
            <a:endParaRPr lang="en-US" sz="5400" b="1" dirty="0">
              <a:solidFill>
                <a:srgbClr val="880088"/>
              </a:solidFill>
              <a:ea typeface="+mj-ea"/>
              <a:cs typeface="+mj-cs"/>
            </a:endParaRPr>
          </a:p>
        </p:txBody>
      </p:sp>
      <p:pic>
        <p:nvPicPr>
          <p:cNvPr id="9" name="Picture 2" descr="Serviced Apartments Croydon | Croydon Apartments">
            <a:extLst>
              <a:ext uri="{FF2B5EF4-FFF2-40B4-BE49-F238E27FC236}">
                <a16:creationId xmlns:a16="http://schemas.microsoft.com/office/drawing/2014/main" id="{24EF0720-32C8-353D-8807-A2147207AC0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952" r="32941"/>
          <a:stretch/>
        </p:blipFill>
        <p:spPr bwMode="auto">
          <a:xfrm>
            <a:off x="-199552" y="10"/>
            <a:ext cx="2619736" cy="12191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12" name="Title 2">
            <a:extLst>
              <a:ext uri="{FF2B5EF4-FFF2-40B4-BE49-F238E27FC236}">
                <a16:creationId xmlns:a16="http://schemas.microsoft.com/office/drawing/2014/main" id="{D20BCD20-52B1-F603-8A82-DD004ACDA806}"/>
              </a:ext>
            </a:extLst>
          </p:cNvPr>
          <p:cNvSpPr txBox="1">
            <a:spLocks/>
          </p:cNvSpPr>
          <p:nvPr/>
        </p:nvSpPr>
        <p:spPr>
          <a:xfrm>
            <a:off x="-2471239" y="241289"/>
            <a:ext cx="19476875" cy="1495406"/>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GB" sz="5689"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401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0E5F000-2C2B-2E0F-DCE3-D11B01A5C987}"/>
              </a:ext>
            </a:extLst>
          </p:cNvPr>
          <p:cNvGraphicFramePr>
            <a:graphicFrameLocks noGrp="1"/>
          </p:cNvGraphicFramePr>
          <p:nvPr>
            <p:extLst>
              <p:ext uri="{D42A27DB-BD31-4B8C-83A1-F6EECF244321}">
                <p14:modId xmlns:p14="http://schemas.microsoft.com/office/powerpoint/2010/main" val="3969757443"/>
              </p:ext>
            </p:extLst>
          </p:nvPr>
        </p:nvGraphicFramePr>
        <p:xfrm>
          <a:off x="-1" y="273825"/>
          <a:ext cx="12148458" cy="10135124"/>
        </p:xfrm>
        <a:graphic>
          <a:graphicData uri="http://schemas.openxmlformats.org/drawingml/2006/table">
            <a:tbl>
              <a:tblPr firstRow="1" bandRow="1">
                <a:tableStyleId>{5C22544A-7EE6-4342-B048-85BDC9FD1C3A}</a:tableStyleId>
              </a:tblPr>
              <a:tblGrid>
                <a:gridCol w="3231855">
                  <a:extLst>
                    <a:ext uri="{9D8B030D-6E8A-4147-A177-3AD203B41FA5}">
                      <a16:colId xmlns:a16="http://schemas.microsoft.com/office/drawing/2014/main" val="179059211"/>
                    </a:ext>
                  </a:extLst>
                </a:gridCol>
                <a:gridCol w="8916603">
                  <a:extLst>
                    <a:ext uri="{9D8B030D-6E8A-4147-A177-3AD203B41FA5}">
                      <a16:colId xmlns:a16="http://schemas.microsoft.com/office/drawing/2014/main" val="452013603"/>
                    </a:ext>
                  </a:extLst>
                </a:gridCol>
              </a:tblGrid>
              <a:tr h="10135124">
                <a:tc>
                  <a:txBody>
                    <a:bodyPr/>
                    <a:lstStyle/>
                    <a:p>
                      <a:r>
                        <a:rPr lang="en-GB" sz="4000" dirty="0">
                          <a:solidFill>
                            <a:srgbClr val="990099"/>
                          </a:solidFill>
                        </a:rPr>
                        <a:t>Procurement </a:t>
                      </a:r>
                    </a:p>
                    <a:p>
                      <a:r>
                        <a:rPr lang="en-GB" sz="4000" dirty="0">
                          <a:solidFill>
                            <a:srgbClr val="990099"/>
                          </a:solidFill>
                        </a:rPr>
                        <a:t>Strategy </a:t>
                      </a:r>
                    </a:p>
                    <a:p>
                      <a:r>
                        <a:rPr lang="en-GB" sz="4000" dirty="0">
                          <a:solidFill>
                            <a:srgbClr val="990099"/>
                          </a:solidFill>
                        </a:rPr>
                        <a:t>2024-26 </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txBody>
                  <a:tcPr>
                    <a:noFill/>
                  </a:tcPr>
                </a:tc>
                <a:tc>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US" sz="3200" b="0" dirty="0">
                          <a:solidFill>
                            <a:srgbClr val="990099"/>
                          </a:solidFill>
                          <a:latin typeface="+mn-lt"/>
                          <a:cs typeface="Calabri"/>
                        </a:rPr>
                        <a:t>Introduction from Head of Strategic Procurement</a:t>
                      </a:r>
                    </a:p>
                    <a:p>
                      <a:pPr algn="l"/>
                      <a:endParaRPr lang="en-US" sz="3200" b="0" dirty="0">
                        <a:solidFill>
                          <a:schemeClr val="tx1"/>
                        </a:solidFill>
                        <a:latin typeface="+mn-lt"/>
                        <a:cs typeface="Calabri"/>
                      </a:endParaRPr>
                    </a:p>
                    <a:p>
                      <a:r>
                        <a:rPr lang="en-GB" sz="1800" b="0" kern="1200" dirty="0">
                          <a:solidFill>
                            <a:schemeClr val="tx1"/>
                          </a:solidFill>
                          <a:effectLst/>
                          <a:latin typeface="+mn-lt"/>
                          <a:ea typeface="+mn-ea"/>
                          <a:cs typeface="+mn-cs"/>
                        </a:rPr>
                        <a:t>I am proud to be introducing our Procurement Strategy. </a:t>
                      </a:r>
                    </a:p>
                    <a:p>
                      <a:r>
                        <a:rPr lang="en-GB" sz="1800" b="0" kern="1200" dirty="0">
                          <a:solidFill>
                            <a:schemeClr val="tx1"/>
                          </a:solidFill>
                          <a:effectLst/>
                          <a:latin typeface="+mn-lt"/>
                          <a:ea typeface="+mn-ea"/>
                          <a:cs typeface="+mn-cs"/>
                        </a:rPr>
                        <a:t> </a:t>
                      </a:r>
                    </a:p>
                    <a:p>
                      <a:pPr marL="0" marR="0" lvl="0" indent="0" algn="l" defTabSz="1625620" rtl="0" eaLnBrk="1" fontAlgn="auto" latinLnBrk="0" hangingPunct="1">
                        <a:lnSpc>
                          <a:spcPct val="100000"/>
                        </a:lnSpc>
                        <a:spcBef>
                          <a:spcPts val="0"/>
                        </a:spcBef>
                        <a:spcAft>
                          <a:spcPts val="0"/>
                        </a:spcAft>
                        <a:buClrTx/>
                        <a:buSzTx/>
                        <a:buFontTx/>
                        <a:buNone/>
                        <a:tabLst/>
                        <a:defRPr/>
                      </a:pPr>
                      <a:r>
                        <a:rPr lang="en-GB" sz="1800" b="0" kern="1200" dirty="0">
                          <a:solidFill>
                            <a:schemeClr val="tx1"/>
                          </a:solidFill>
                          <a:effectLst/>
                          <a:latin typeface="+mn-lt"/>
                          <a:ea typeface="+mn-ea"/>
                          <a:cs typeface="+mn-cs"/>
                        </a:rPr>
                        <a:t>It has never been more important that procurement delivers excellent value for money for our residents. </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1800" b="0" kern="1200" dirty="0">
                        <a:solidFill>
                          <a:schemeClr val="tx1"/>
                        </a:solidFill>
                        <a:effectLst/>
                        <a:latin typeface="+mn-lt"/>
                        <a:ea typeface="+mn-ea"/>
                        <a:cs typeface="+mn-cs"/>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1800" b="0" kern="1200" dirty="0">
                          <a:solidFill>
                            <a:schemeClr val="tx1"/>
                          </a:solidFill>
                          <a:effectLst/>
                          <a:latin typeface="+mn-lt"/>
                          <a:ea typeface="+mn-ea"/>
                          <a:cs typeface="+mn-cs"/>
                        </a:rPr>
                        <a:t>To do this successfully we must develop &amp; harness the collective skills and knowledge of our staff, so this is rightly a key focus of the Strategy.</a:t>
                      </a:r>
                    </a:p>
                    <a:p>
                      <a:r>
                        <a:rPr lang="en-GB" sz="1800" b="0" kern="1200" dirty="0">
                          <a:solidFill>
                            <a:schemeClr val="tx1"/>
                          </a:solidFill>
                          <a:effectLst/>
                          <a:latin typeface="+mn-lt"/>
                          <a:ea typeface="+mn-ea"/>
                          <a:cs typeface="+mn-cs"/>
                        </a:rPr>
                        <a:t>  </a:t>
                      </a:r>
                    </a:p>
                    <a:p>
                      <a:r>
                        <a:rPr lang="en-GB" sz="1800" b="0" kern="1200" dirty="0">
                          <a:solidFill>
                            <a:schemeClr val="tx1"/>
                          </a:solidFill>
                          <a:effectLst/>
                          <a:latin typeface="+mn-lt"/>
                          <a:ea typeface="+mn-ea"/>
                          <a:cs typeface="+mn-cs"/>
                        </a:rPr>
                        <a:t>To drive improvements, we also need to deliver high quality, well researched and insightful commercial strategies as part of our business cases. </a:t>
                      </a:r>
                    </a:p>
                    <a:p>
                      <a:endParaRPr lang="en-GB" sz="1800" b="0" kern="1200" dirty="0">
                        <a:solidFill>
                          <a:schemeClr val="tx1"/>
                        </a:solidFill>
                        <a:effectLst/>
                        <a:latin typeface="+mn-lt"/>
                        <a:ea typeface="+mn-ea"/>
                        <a:cs typeface="+mn-cs"/>
                      </a:endParaRPr>
                    </a:p>
                    <a:p>
                      <a:r>
                        <a:rPr lang="en-GB" sz="1800" b="0" kern="1200" dirty="0">
                          <a:solidFill>
                            <a:schemeClr val="tx1"/>
                          </a:solidFill>
                          <a:effectLst/>
                          <a:latin typeface="+mn-lt"/>
                          <a:ea typeface="+mn-ea"/>
                          <a:cs typeface="+mn-cs"/>
                        </a:rPr>
                        <a:t>At the same time, we have to ensure that robust contract and supplier management arrangements are in place to ensure the value captured through the above is not eroded in the delivery of our contracts. </a:t>
                      </a:r>
                    </a:p>
                    <a:p>
                      <a:r>
                        <a:rPr lang="en-GB" sz="1800" b="0" kern="1200" dirty="0">
                          <a:solidFill>
                            <a:schemeClr val="tx1"/>
                          </a:solidFill>
                          <a:effectLst/>
                          <a:latin typeface="+mn-lt"/>
                          <a:ea typeface="+mn-ea"/>
                          <a:cs typeface="+mn-cs"/>
                        </a:rPr>
                        <a:t> </a:t>
                      </a:r>
                    </a:p>
                    <a:p>
                      <a:pPr marL="0" marR="0" lvl="0" indent="0" algn="l" defTabSz="1625620" rtl="0" eaLnBrk="1" fontAlgn="auto" latinLnBrk="0" hangingPunct="1">
                        <a:lnSpc>
                          <a:spcPct val="100000"/>
                        </a:lnSpc>
                        <a:spcBef>
                          <a:spcPts val="0"/>
                        </a:spcBef>
                        <a:spcAft>
                          <a:spcPts val="0"/>
                        </a:spcAft>
                        <a:buClrTx/>
                        <a:buSzTx/>
                        <a:buFontTx/>
                        <a:buNone/>
                        <a:tabLst/>
                        <a:defRPr/>
                      </a:pPr>
                      <a:r>
                        <a:rPr lang="en-GB" sz="1800" b="0" kern="1200" dirty="0">
                          <a:solidFill>
                            <a:schemeClr val="tx1"/>
                          </a:solidFill>
                          <a:effectLst/>
                          <a:latin typeface="+mn-lt"/>
                          <a:ea typeface="+mn-ea"/>
                          <a:cs typeface="+mn-cs"/>
                        </a:rPr>
                        <a:t>Importantly, the Strategy provides a direct link to the Mayor’s priorities as set out in his Business Plan, particularly Social Value. It addresses the Improvement and Assurance Panel’s (IAP) Exit Strategy requirements to ensure we are delivering our best value duty. Further, it will look to ensure we reap the benefits that the recent Procurement Act offers as well as meeting its obligations in an effective and efficient manner.</a:t>
                      </a:r>
                    </a:p>
                    <a:p>
                      <a:endParaRPr lang="en-GB" sz="1800" b="0" kern="1200" dirty="0">
                        <a:solidFill>
                          <a:schemeClr val="tx1"/>
                        </a:solidFill>
                        <a:effectLst/>
                        <a:latin typeface="+mn-lt"/>
                        <a:ea typeface="+mn-ea"/>
                        <a:cs typeface="+mn-cs"/>
                      </a:endParaRPr>
                    </a:p>
                    <a:p>
                      <a:r>
                        <a:rPr lang="en-GB" sz="1800" b="0" kern="1200" dirty="0">
                          <a:solidFill>
                            <a:schemeClr val="tx1"/>
                          </a:solidFill>
                          <a:effectLst/>
                          <a:latin typeface="+mn-lt"/>
                          <a:ea typeface="+mn-ea"/>
                          <a:cs typeface="+mn-cs"/>
                        </a:rPr>
                        <a:t>We want to be able to measure ourselves against the best so as well as a range of specific performance measures we will benchmark our progress nationally using the Local Government Association’s framework.</a:t>
                      </a:r>
                    </a:p>
                    <a:p>
                      <a:endParaRPr lang="en-GB" sz="1800" b="0" kern="1200" dirty="0">
                        <a:solidFill>
                          <a:schemeClr val="tx1"/>
                        </a:solidFill>
                        <a:effectLst/>
                        <a:latin typeface="+mn-lt"/>
                        <a:ea typeface="+mn-ea"/>
                        <a:cs typeface="+mn-cs"/>
                      </a:endParaRPr>
                    </a:p>
                    <a:p>
                      <a:r>
                        <a:rPr lang="en-GB" sz="1800" b="0" kern="1200" dirty="0">
                          <a:solidFill>
                            <a:schemeClr val="tx1"/>
                          </a:solidFill>
                          <a:effectLst/>
                          <a:latin typeface="+mn-lt"/>
                          <a:ea typeface="+mn-ea"/>
                          <a:cs typeface="+mn-cs"/>
                        </a:rPr>
                        <a:t>This Strategy is grouped into </a:t>
                      </a:r>
                      <a:r>
                        <a:rPr lang="en-GB" sz="1800" b="1" kern="1200" dirty="0">
                          <a:solidFill>
                            <a:schemeClr val="tx1"/>
                          </a:solidFill>
                          <a:effectLst/>
                          <a:latin typeface="+mn-lt"/>
                          <a:ea typeface="+mn-ea"/>
                          <a:cs typeface="+mn-cs"/>
                        </a:rPr>
                        <a:t>six themes</a:t>
                      </a:r>
                      <a:r>
                        <a:rPr lang="en-GB" sz="1800" b="0" kern="1200" dirty="0">
                          <a:solidFill>
                            <a:schemeClr val="tx1"/>
                          </a:solidFill>
                          <a:effectLst/>
                          <a:latin typeface="+mn-lt"/>
                          <a:ea typeface="+mn-ea"/>
                          <a:cs typeface="+mn-cs"/>
                        </a:rPr>
                        <a:t>, a number of which I have highlighted above. Within each we set out our ambitions, the outcomes we will achieve and the specific tasks we will deliver to enable this. </a:t>
                      </a:r>
                    </a:p>
                    <a:p>
                      <a:r>
                        <a:rPr lang="en-GB" sz="1800" b="0" kern="1200" dirty="0">
                          <a:solidFill>
                            <a:schemeClr val="tx1"/>
                          </a:solidFill>
                          <a:effectLst/>
                          <a:latin typeface="+mn-lt"/>
                          <a:ea typeface="+mn-ea"/>
                          <a:cs typeface="+mn-cs"/>
                        </a:rPr>
                        <a:t> </a:t>
                      </a:r>
                    </a:p>
                    <a:p>
                      <a:r>
                        <a:rPr lang="en-GB" sz="1800" b="0" kern="1200" dirty="0">
                          <a:solidFill>
                            <a:schemeClr val="tx1"/>
                          </a:solidFill>
                          <a:effectLst/>
                          <a:latin typeface="+mn-lt"/>
                          <a:ea typeface="+mn-ea"/>
                          <a:cs typeface="+mn-cs"/>
                        </a:rPr>
                        <a:t>It must remain a live document; as the environment in which we work changes, then so may our priorities. We will therefore regularly review and modify it as required.</a:t>
                      </a:r>
                      <a:endParaRPr lang="en-GB" b="0" dirty="0">
                        <a:solidFill>
                          <a:schemeClr val="tx1"/>
                        </a:solidFill>
                      </a:endParaRPr>
                    </a:p>
                  </a:txBody>
                  <a:tcPr>
                    <a:noFill/>
                  </a:tcPr>
                </a:tc>
                <a:extLst>
                  <a:ext uri="{0D108BD9-81ED-4DB2-BD59-A6C34878D82A}">
                    <a16:rowId xmlns:a16="http://schemas.microsoft.com/office/drawing/2014/main" val="181274510"/>
                  </a:ext>
                </a:extLst>
              </a:tr>
            </a:tbl>
          </a:graphicData>
        </a:graphic>
      </p:graphicFrame>
      <p:cxnSp>
        <p:nvCxnSpPr>
          <p:cNvPr id="2" name="Straight Connector 1">
            <a:extLst>
              <a:ext uri="{FF2B5EF4-FFF2-40B4-BE49-F238E27FC236}">
                <a16:creationId xmlns:a16="http://schemas.microsoft.com/office/drawing/2014/main" id="{907EE3DA-F9EB-2674-4ACE-56A63924FFC5}"/>
              </a:ext>
            </a:extLst>
          </p:cNvPr>
          <p:cNvCxnSpPr>
            <a:cxnSpLocks/>
          </p:cNvCxnSpPr>
          <p:nvPr/>
        </p:nvCxnSpPr>
        <p:spPr>
          <a:xfrm>
            <a:off x="3251805" y="751751"/>
            <a:ext cx="8755742" cy="0"/>
          </a:xfrm>
          <a:prstGeom prst="line">
            <a:avLst/>
          </a:prstGeom>
          <a:ln w="19050">
            <a:solidFill>
              <a:srgbClr val="880088"/>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7AD05D85-ADAE-129D-5E4F-E310A8B4CE44}"/>
              </a:ext>
            </a:extLst>
          </p:cNvPr>
          <p:cNvSpPr/>
          <p:nvPr/>
        </p:nvSpPr>
        <p:spPr>
          <a:xfrm>
            <a:off x="2885090" y="1089846"/>
            <a:ext cx="9263367" cy="9376768"/>
          </a:xfrm>
          <a:prstGeom prst="rect">
            <a:avLst/>
          </a:prstGeom>
          <a:noFill/>
          <a:ln w="9525" cmpd="sng">
            <a:solidFill>
              <a:srgbClr val="880088"/>
            </a:solidFill>
          </a:ln>
        </p:spPr>
        <p:style>
          <a:lnRef idx="2">
            <a:schemeClr val="accent1">
              <a:shade val="50000"/>
            </a:schemeClr>
          </a:lnRef>
          <a:fillRef idx="1">
            <a:schemeClr val="accent1"/>
          </a:fillRef>
          <a:effectRef idx="0">
            <a:schemeClr val="accent1"/>
          </a:effectRef>
          <a:fontRef idx="minor">
            <a:schemeClr val="lt1"/>
          </a:fontRef>
        </p:style>
        <p:txBody>
          <a:bodyPr lIns="82091" tIns="82091" rIns="82091" bIns="82091" rtlCol="0" anchor="ctr"/>
          <a:lstStyle/>
          <a:p>
            <a:pPr algn="ctr"/>
            <a:endParaRPr lang="en-GB" sz="1141" b="1" dirty="0">
              <a:solidFill>
                <a:srgbClr val="990099"/>
              </a:solidFill>
            </a:endParaRPr>
          </a:p>
        </p:txBody>
      </p:sp>
      <p:sp>
        <p:nvSpPr>
          <p:cNvPr id="7" name="TextBox 6">
            <a:extLst>
              <a:ext uri="{FF2B5EF4-FFF2-40B4-BE49-F238E27FC236}">
                <a16:creationId xmlns:a16="http://schemas.microsoft.com/office/drawing/2014/main" id="{151DE76D-D415-4DC5-0CD8-9F7A77166BE7}"/>
              </a:ext>
            </a:extLst>
          </p:cNvPr>
          <p:cNvSpPr txBox="1"/>
          <p:nvPr/>
        </p:nvSpPr>
        <p:spPr>
          <a:xfrm>
            <a:off x="3251805" y="9841022"/>
            <a:ext cx="7518400" cy="677108"/>
          </a:xfrm>
          <a:prstGeom prst="rect">
            <a:avLst/>
          </a:prstGeom>
          <a:noFill/>
        </p:spPr>
        <p:txBody>
          <a:bodyPr wrap="square">
            <a:spAutoFit/>
          </a:bodyPr>
          <a:lstStyle/>
          <a:p>
            <a:r>
              <a:rPr lang="en-GB" sz="2000" b="1" dirty="0">
                <a:solidFill>
                  <a:srgbClr val="990099"/>
                </a:solidFill>
              </a:rPr>
              <a:t>Scott Funnell, Head of Strategic Procurement and Governance </a:t>
            </a:r>
          </a:p>
          <a:p>
            <a:pPr algn="r"/>
            <a:endParaRPr lang="en-GB" dirty="0"/>
          </a:p>
        </p:txBody>
      </p:sp>
      <p:pic>
        <p:nvPicPr>
          <p:cNvPr id="6" name="Picture 2" descr="Serviced Apartments Croydon | Croydon Apartments">
            <a:extLst>
              <a:ext uri="{FF2B5EF4-FFF2-40B4-BE49-F238E27FC236}">
                <a16:creationId xmlns:a16="http://schemas.microsoft.com/office/drawing/2014/main" id="{73DC23FE-9D65-3094-401E-51988AF7F57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952" r="32941"/>
          <a:stretch/>
        </p:blipFill>
        <p:spPr bwMode="auto">
          <a:xfrm>
            <a:off x="0" y="3430621"/>
            <a:ext cx="1309869" cy="609600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12" name="Freeform: Shape 11">
            <a:extLst>
              <a:ext uri="{FF2B5EF4-FFF2-40B4-BE49-F238E27FC236}">
                <a16:creationId xmlns:a16="http://schemas.microsoft.com/office/drawing/2014/main" id="{77956AD8-E726-39AA-4FC0-469705D7D9D8}"/>
              </a:ext>
            </a:extLst>
          </p:cNvPr>
          <p:cNvSpPr/>
          <p:nvPr/>
        </p:nvSpPr>
        <p:spPr>
          <a:xfrm>
            <a:off x="12484705" y="2382117"/>
            <a:ext cx="3630682" cy="1154219"/>
          </a:xfrm>
          <a:custGeom>
            <a:avLst/>
            <a:gdLst>
              <a:gd name="connsiteX0" fmla="*/ 0 w 3897307"/>
              <a:gd name="connsiteY0" fmla="*/ 0 h 1154218"/>
              <a:gd name="connsiteX1" fmla="*/ 3897307 w 3897307"/>
              <a:gd name="connsiteY1" fmla="*/ 0 h 1154218"/>
              <a:gd name="connsiteX2" fmla="*/ 3897307 w 3897307"/>
              <a:gd name="connsiteY2" fmla="*/ 1154218 h 1154218"/>
              <a:gd name="connsiteX3" fmla="*/ 0 w 3897307"/>
              <a:gd name="connsiteY3" fmla="*/ 1154218 h 1154218"/>
              <a:gd name="connsiteX4" fmla="*/ 0 w 3897307"/>
              <a:gd name="connsiteY4" fmla="*/ 0 h 1154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7307" h="1154218">
                <a:moveTo>
                  <a:pt x="0" y="0"/>
                </a:moveTo>
                <a:lnTo>
                  <a:pt x="3897307" y="0"/>
                </a:lnTo>
                <a:lnTo>
                  <a:pt x="3897307" y="1154218"/>
                </a:lnTo>
                <a:lnTo>
                  <a:pt x="0" y="1154218"/>
                </a:lnTo>
                <a:lnTo>
                  <a:pt x="0" y="0"/>
                </a:lnTo>
                <a:close/>
              </a:path>
            </a:pathLst>
          </a:custGeom>
          <a:solidFill>
            <a:schemeClr val="accent1">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ClrTx/>
              <a:buSzTx/>
              <a:buFontTx/>
              <a:buNone/>
            </a:pPr>
            <a:r>
              <a:rPr lang="en-GB" sz="2800" b="1" kern="1200" dirty="0">
                <a:solidFill>
                  <a:schemeClr val="accent1">
                    <a:lumMod val="50000"/>
                  </a:schemeClr>
                </a:solidFill>
              </a:rPr>
              <a:t>Theme 1</a:t>
            </a:r>
            <a:r>
              <a:rPr lang="en-GB" sz="2800" b="0" kern="1200" dirty="0">
                <a:solidFill>
                  <a:schemeClr val="accent1">
                    <a:lumMod val="50000"/>
                  </a:schemeClr>
                </a:solidFill>
              </a:rPr>
              <a:t>: </a:t>
            </a:r>
            <a:r>
              <a:rPr lang="en-GB" sz="2800" b="1" kern="1200" dirty="0">
                <a:solidFill>
                  <a:schemeClr val="accent1">
                    <a:lumMod val="50000"/>
                  </a:schemeClr>
                </a:solidFill>
              </a:rPr>
              <a:t>Commercial Engagement</a:t>
            </a:r>
          </a:p>
        </p:txBody>
      </p:sp>
      <p:sp>
        <p:nvSpPr>
          <p:cNvPr id="13" name="Freeform: Shape 12">
            <a:extLst>
              <a:ext uri="{FF2B5EF4-FFF2-40B4-BE49-F238E27FC236}">
                <a16:creationId xmlns:a16="http://schemas.microsoft.com/office/drawing/2014/main" id="{90169B52-F989-B224-3B14-A1A802F94612}"/>
              </a:ext>
            </a:extLst>
          </p:cNvPr>
          <p:cNvSpPr/>
          <p:nvPr/>
        </p:nvSpPr>
        <p:spPr>
          <a:xfrm>
            <a:off x="12484707" y="3623245"/>
            <a:ext cx="3630680" cy="1154219"/>
          </a:xfrm>
          <a:custGeom>
            <a:avLst/>
            <a:gdLst>
              <a:gd name="connsiteX0" fmla="*/ 0 w 3420000"/>
              <a:gd name="connsiteY0" fmla="*/ 0 h 1154218"/>
              <a:gd name="connsiteX1" fmla="*/ 3420000 w 3420000"/>
              <a:gd name="connsiteY1" fmla="*/ 0 h 1154218"/>
              <a:gd name="connsiteX2" fmla="*/ 3420000 w 3420000"/>
              <a:gd name="connsiteY2" fmla="*/ 1154218 h 1154218"/>
              <a:gd name="connsiteX3" fmla="*/ 0 w 3420000"/>
              <a:gd name="connsiteY3" fmla="*/ 1154218 h 1154218"/>
              <a:gd name="connsiteX4" fmla="*/ 0 w 3420000"/>
              <a:gd name="connsiteY4" fmla="*/ 0 h 1154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0000" h="1154218">
                <a:moveTo>
                  <a:pt x="0" y="0"/>
                </a:moveTo>
                <a:lnTo>
                  <a:pt x="3420000" y="0"/>
                </a:lnTo>
                <a:lnTo>
                  <a:pt x="3420000" y="1154218"/>
                </a:lnTo>
                <a:lnTo>
                  <a:pt x="0" y="1154218"/>
                </a:lnTo>
                <a:lnTo>
                  <a:pt x="0" y="0"/>
                </a:lnTo>
                <a:close/>
              </a:path>
            </a:pathLst>
          </a:custGeom>
          <a:solidFill>
            <a:schemeClr val="accent6">
              <a:lumMod val="20000"/>
              <a:lumOff val="8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ClrTx/>
              <a:buSzTx/>
              <a:buFontTx/>
              <a:buNone/>
            </a:pPr>
            <a:r>
              <a:rPr lang="en-GB" sz="2800" b="1" kern="1200" dirty="0">
                <a:solidFill>
                  <a:schemeClr val="accent6">
                    <a:lumMod val="50000"/>
                  </a:schemeClr>
                </a:solidFill>
              </a:rPr>
              <a:t>Theme 2</a:t>
            </a:r>
            <a:r>
              <a:rPr lang="en-GB" sz="2800" b="0" kern="1200" dirty="0">
                <a:solidFill>
                  <a:schemeClr val="accent6">
                    <a:lumMod val="50000"/>
                  </a:schemeClr>
                </a:solidFill>
              </a:rPr>
              <a:t>: </a:t>
            </a:r>
            <a:r>
              <a:rPr lang="en-GB" sz="2800" b="1" kern="1200" dirty="0">
                <a:solidFill>
                  <a:schemeClr val="accent6">
                    <a:lumMod val="50000"/>
                  </a:schemeClr>
                </a:solidFill>
              </a:rPr>
              <a:t>Contract &amp; Supplier Management</a:t>
            </a:r>
          </a:p>
        </p:txBody>
      </p:sp>
      <p:sp>
        <p:nvSpPr>
          <p:cNvPr id="14" name="Freeform: Shape 13">
            <a:extLst>
              <a:ext uri="{FF2B5EF4-FFF2-40B4-BE49-F238E27FC236}">
                <a16:creationId xmlns:a16="http://schemas.microsoft.com/office/drawing/2014/main" id="{710CF2D1-9FFE-2373-DB6E-38342E55046A}"/>
              </a:ext>
            </a:extLst>
          </p:cNvPr>
          <p:cNvSpPr/>
          <p:nvPr/>
        </p:nvSpPr>
        <p:spPr>
          <a:xfrm>
            <a:off x="12484707" y="4864373"/>
            <a:ext cx="3630680" cy="954029"/>
          </a:xfrm>
          <a:custGeom>
            <a:avLst/>
            <a:gdLst>
              <a:gd name="connsiteX0" fmla="*/ 0 w 5532048"/>
              <a:gd name="connsiteY0" fmla="*/ 0 h 1154218"/>
              <a:gd name="connsiteX1" fmla="*/ 5532048 w 5532048"/>
              <a:gd name="connsiteY1" fmla="*/ 0 h 1154218"/>
              <a:gd name="connsiteX2" fmla="*/ 5532048 w 5532048"/>
              <a:gd name="connsiteY2" fmla="*/ 1154218 h 1154218"/>
              <a:gd name="connsiteX3" fmla="*/ 0 w 5532048"/>
              <a:gd name="connsiteY3" fmla="*/ 1154218 h 1154218"/>
              <a:gd name="connsiteX4" fmla="*/ 0 w 5532048"/>
              <a:gd name="connsiteY4" fmla="*/ 0 h 1154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32048" h="1154218">
                <a:moveTo>
                  <a:pt x="0" y="0"/>
                </a:moveTo>
                <a:lnTo>
                  <a:pt x="5532048" y="0"/>
                </a:lnTo>
                <a:lnTo>
                  <a:pt x="5532048" y="1154218"/>
                </a:lnTo>
                <a:lnTo>
                  <a:pt x="0" y="1154218"/>
                </a:lnTo>
                <a:lnTo>
                  <a:pt x="0" y="0"/>
                </a:lnTo>
                <a:close/>
              </a:path>
            </a:pathLst>
          </a:custGeom>
          <a:solidFill>
            <a:schemeClr val="accent4">
              <a:lumMod val="20000"/>
              <a:lumOff val="8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ClrTx/>
              <a:buSzTx/>
              <a:buFontTx/>
              <a:buNone/>
            </a:pPr>
            <a:r>
              <a:rPr lang="en-GB" sz="2800" b="1" kern="1200" dirty="0">
                <a:solidFill>
                  <a:schemeClr val="accent4">
                    <a:lumMod val="50000"/>
                  </a:schemeClr>
                </a:solidFill>
              </a:rPr>
              <a:t>Theme 3:Social Value</a:t>
            </a:r>
          </a:p>
        </p:txBody>
      </p:sp>
      <p:sp>
        <p:nvSpPr>
          <p:cNvPr id="15" name="Freeform: Shape 14">
            <a:extLst>
              <a:ext uri="{FF2B5EF4-FFF2-40B4-BE49-F238E27FC236}">
                <a16:creationId xmlns:a16="http://schemas.microsoft.com/office/drawing/2014/main" id="{9DE425F5-6DA0-DEC5-C47B-E55A73AFF6D4}"/>
              </a:ext>
            </a:extLst>
          </p:cNvPr>
          <p:cNvSpPr/>
          <p:nvPr/>
        </p:nvSpPr>
        <p:spPr>
          <a:xfrm>
            <a:off x="12484705" y="5897729"/>
            <a:ext cx="3630680" cy="1154218"/>
          </a:xfrm>
          <a:custGeom>
            <a:avLst/>
            <a:gdLst>
              <a:gd name="connsiteX0" fmla="*/ 0 w 4453808"/>
              <a:gd name="connsiteY0" fmla="*/ 0 h 1154218"/>
              <a:gd name="connsiteX1" fmla="*/ 4453808 w 4453808"/>
              <a:gd name="connsiteY1" fmla="*/ 0 h 1154218"/>
              <a:gd name="connsiteX2" fmla="*/ 4453808 w 4453808"/>
              <a:gd name="connsiteY2" fmla="*/ 1154218 h 1154218"/>
              <a:gd name="connsiteX3" fmla="*/ 0 w 4453808"/>
              <a:gd name="connsiteY3" fmla="*/ 1154218 h 1154218"/>
              <a:gd name="connsiteX4" fmla="*/ 0 w 4453808"/>
              <a:gd name="connsiteY4" fmla="*/ 0 h 1154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53808" h="1154218">
                <a:moveTo>
                  <a:pt x="0" y="0"/>
                </a:moveTo>
                <a:lnTo>
                  <a:pt x="4453808" y="0"/>
                </a:lnTo>
                <a:lnTo>
                  <a:pt x="4453808" y="1154218"/>
                </a:lnTo>
                <a:lnTo>
                  <a:pt x="0" y="1154218"/>
                </a:lnTo>
                <a:lnTo>
                  <a:pt x="0" y="0"/>
                </a:lnTo>
                <a:close/>
              </a:path>
            </a:pathLst>
          </a:custGeom>
          <a:solidFill>
            <a:schemeClr val="accent3">
              <a:lumMod val="20000"/>
              <a:lumOff val="8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ClrTx/>
              <a:buSzTx/>
              <a:buFontTx/>
              <a:buNone/>
            </a:pPr>
            <a:r>
              <a:rPr lang="en-GB" sz="2800" b="1" kern="1200" dirty="0">
                <a:solidFill>
                  <a:schemeClr val="accent3">
                    <a:lumMod val="50000"/>
                  </a:schemeClr>
                </a:solidFill>
              </a:rPr>
              <a:t>Theme 4: Skills Development</a:t>
            </a:r>
          </a:p>
        </p:txBody>
      </p:sp>
      <p:sp>
        <p:nvSpPr>
          <p:cNvPr id="16" name="Freeform: Shape 15">
            <a:extLst>
              <a:ext uri="{FF2B5EF4-FFF2-40B4-BE49-F238E27FC236}">
                <a16:creationId xmlns:a16="http://schemas.microsoft.com/office/drawing/2014/main" id="{8BE66287-95A5-07FA-14DF-CBE2DD9478EA}"/>
              </a:ext>
            </a:extLst>
          </p:cNvPr>
          <p:cNvSpPr/>
          <p:nvPr/>
        </p:nvSpPr>
        <p:spPr>
          <a:xfrm>
            <a:off x="12481122" y="7131274"/>
            <a:ext cx="3630680" cy="1154218"/>
          </a:xfrm>
          <a:custGeom>
            <a:avLst/>
            <a:gdLst>
              <a:gd name="connsiteX0" fmla="*/ 0 w 3009330"/>
              <a:gd name="connsiteY0" fmla="*/ 0 h 1154218"/>
              <a:gd name="connsiteX1" fmla="*/ 3009330 w 3009330"/>
              <a:gd name="connsiteY1" fmla="*/ 0 h 1154218"/>
              <a:gd name="connsiteX2" fmla="*/ 3009330 w 3009330"/>
              <a:gd name="connsiteY2" fmla="*/ 1154218 h 1154218"/>
              <a:gd name="connsiteX3" fmla="*/ 0 w 3009330"/>
              <a:gd name="connsiteY3" fmla="*/ 1154218 h 1154218"/>
              <a:gd name="connsiteX4" fmla="*/ 0 w 3009330"/>
              <a:gd name="connsiteY4" fmla="*/ 0 h 1154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9330" h="1154218">
                <a:moveTo>
                  <a:pt x="0" y="0"/>
                </a:moveTo>
                <a:lnTo>
                  <a:pt x="3009330" y="0"/>
                </a:lnTo>
                <a:lnTo>
                  <a:pt x="3009330" y="1154218"/>
                </a:lnTo>
                <a:lnTo>
                  <a:pt x="0" y="1154218"/>
                </a:lnTo>
                <a:lnTo>
                  <a:pt x="0" y="0"/>
                </a:lnTo>
                <a:close/>
              </a:path>
            </a:pathLst>
          </a:custGeom>
          <a:solidFill>
            <a:schemeClr val="accent2">
              <a:lumMod val="20000"/>
              <a:lumOff val="8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ClrTx/>
              <a:buSzTx/>
              <a:buFontTx/>
              <a:buNone/>
            </a:pPr>
            <a:r>
              <a:rPr lang="en-GB" sz="2800" b="1" kern="1200" dirty="0">
                <a:solidFill>
                  <a:schemeClr val="accent2">
                    <a:lumMod val="50000"/>
                  </a:schemeClr>
                </a:solidFill>
              </a:rPr>
              <a:t>Theme 5: Governance &amp; Assurance</a:t>
            </a:r>
          </a:p>
        </p:txBody>
      </p:sp>
      <p:sp>
        <p:nvSpPr>
          <p:cNvPr id="17" name="Freeform: Shape 16">
            <a:extLst>
              <a:ext uri="{FF2B5EF4-FFF2-40B4-BE49-F238E27FC236}">
                <a16:creationId xmlns:a16="http://schemas.microsoft.com/office/drawing/2014/main" id="{8B91D1E5-18CC-5AB6-BE56-EECFA110BCF9}"/>
              </a:ext>
            </a:extLst>
          </p:cNvPr>
          <p:cNvSpPr/>
          <p:nvPr/>
        </p:nvSpPr>
        <p:spPr>
          <a:xfrm>
            <a:off x="12481121" y="8372402"/>
            <a:ext cx="3630681" cy="1154219"/>
          </a:xfrm>
          <a:custGeom>
            <a:avLst/>
            <a:gdLst>
              <a:gd name="connsiteX0" fmla="*/ 0 w 5055674"/>
              <a:gd name="connsiteY0" fmla="*/ 0 h 1154218"/>
              <a:gd name="connsiteX1" fmla="*/ 5055674 w 5055674"/>
              <a:gd name="connsiteY1" fmla="*/ 0 h 1154218"/>
              <a:gd name="connsiteX2" fmla="*/ 5055674 w 5055674"/>
              <a:gd name="connsiteY2" fmla="*/ 1154218 h 1154218"/>
              <a:gd name="connsiteX3" fmla="*/ 0 w 5055674"/>
              <a:gd name="connsiteY3" fmla="*/ 1154218 h 1154218"/>
              <a:gd name="connsiteX4" fmla="*/ 0 w 5055674"/>
              <a:gd name="connsiteY4" fmla="*/ 0 h 1154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5674" h="1154218">
                <a:moveTo>
                  <a:pt x="0" y="0"/>
                </a:moveTo>
                <a:lnTo>
                  <a:pt x="5055674" y="0"/>
                </a:lnTo>
                <a:lnTo>
                  <a:pt x="5055674" y="1154218"/>
                </a:lnTo>
                <a:lnTo>
                  <a:pt x="0" y="1154218"/>
                </a:lnTo>
                <a:lnTo>
                  <a:pt x="0" y="0"/>
                </a:lnTo>
                <a:close/>
              </a:path>
            </a:pathLst>
          </a:custGeom>
          <a:solidFill>
            <a:schemeClr val="tx2">
              <a:lumMod val="20000"/>
              <a:lumOff val="8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ClrTx/>
              <a:buSzTx/>
              <a:buFontTx/>
              <a:buNone/>
            </a:pPr>
            <a:r>
              <a:rPr lang="en-GB" sz="2800" b="1" kern="1200" dirty="0">
                <a:solidFill>
                  <a:schemeClr val="bg2">
                    <a:lumMod val="10000"/>
                  </a:schemeClr>
                </a:solidFill>
              </a:rPr>
              <a:t>Theme 6: System &amp; Process Development</a:t>
            </a:r>
          </a:p>
        </p:txBody>
      </p:sp>
      <p:sp>
        <p:nvSpPr>
          <p:cNvPr id="19" name="TextBox 18">
            <a:extLst>
              <a:ext uri="{FF2B5EF4-FFF2-40B4-BE49-F238E27FC236}">
                <a16:creationId xmlns:a16="http://schemas.microsoft.com/office/drawing/2014/main" id="{725EC188-D1EC-75BC-B8E3-1FC03E9E5E61}"/>
              </a:ext>
            </a:extLst>
          </p:cNvPr>
          <p:cNvSpPr txBox="1"/>
          <p:nvPr/>
        </p:nvSpPr>
        <p:spPr>
          <a:xfrm>
            <a:off x="12484705" y="1611206"/>
            <a:ext cx="4813905" cy="589648"/>
          </a:xfrm>
          <a:prstGeom prst="rect">
            <a:avLst/>
          </a:prstGeom>
          <a:noFill/>
        </p:spPr>
        <p:txBody>
          <a:bodyPr wrap="square">
            <a:spAutoFit/>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sz="3200" b="0" dirty="0">
                <a:solidFill>
                  <a:srgbClr val="990099"/>
                </a:solidFill>
              </a:rPr>
              <a:t>Strategy Themes</a:t>
            </a:r>
          </a:p>
        </p:txBody>
      </p:sp>
      <p:cxnSp>
        <p:nvCxnSpPr>
          <p:cNvPr id="20" name="Straight Connector 19">
            <a:extLst>
              <a:ext uri="{FF2B5EF4-FFF2-40B4-BE49-F238E27FC236}">
                <a16:creationId xmlns:a16="http://schemas.microsoft.com/office/drawing/2014/main" id="{5A6F49E6-5806-744A-5342-1386CB5B51D8}"/>
              </a:ext>
            </a:extLst>
          </p:cNvPr>
          <p:cNvCxnSpPr>
            <a:cxnSpLocks/>
          </p:cNvCxnSpPr>
          <p:nvPr/>
        </p:nvCxnSpPr>
        <p:spPr>
          <a:xfrm>
            <a:off x="12484705" y="2200854"/>
            <a:ext cx="3155449" cy="0"/>
          </a:xfrm>
          <a:prstGeom prst="line">
            <a:avLst/>
          </a:prstGeom>
          <a:ln w="19050">
            <a:solidFill>
              <a:srgbClr val="88008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1541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0E5F000-2C2B-2E0F-DCE3-D11B01A5C987}"/>
              </a:ext>
            </a:extLst>
          </p:cNvPr>
          <p:cNvGraphicFramePr>
            <a:graphicFrameLocks noGrp="1"/>
          </p:cNvGraphicFramePr>
          <p:nvPr>
            <p:extLst>
              <p:ext uri="{D42A27DB-BD31-4B8C-83A1-F6EECF244321}">
                <p14:modId xmlns:p14="http://schemas.microsoft.com/office/powerpoint/2010/main" val="1415249807"/>
              </p:ext>
            </p:extLst>
          </p:nvPr>
        </p:nvGraphicFramePr>
        <p:xfrm>
          <a:off x="0" y="-1"/>
          <a:ext cx="16256000" cy="10992255"/>
        </p:xfrm>
        <a:graphic>
          <a:graphicData uri="http://schemas.openxmlformats.org/drawingml/2006/table">
            <a:tbl>
              <a:tblPr firstRow="1" bandRow="1">
                <a:tableStyleId>{073A0DAA-6AF3-43AB-8588-CEC1D06C72B9}</a:tableStyleId>
              </a:tblPr>
              <a:tblGrid>
                <a:gridCol w="4093103">
                  <a:extLst>
                    <a:ext uri="{9D8B030D-6E8A-4147-A177-3AD203B41FA5}">
                      <a16:colId xmlns:a16="http://schemas.microsoft.com/office/drawing/2014/main" val="179059211"/>
                    </a:ext>
                  </a:extLst>
                </a:gridCol>
                <a:gridCol w="5491892">
                  <a:extLst>
                    <a:ext uri="{9D8B030D-6E8A-4147-A177-3AD203B41FA5}">
                      <a16:colId xmlns:a16="http://schemas.microsoft.com/office/drawing/2014/main" val="452013603"/>
                    </a:ext>
                  </a:extLst>
                </a:gridCol>
                <a:gridCol w="6671005">
                  <a:extLst>
                    <a:ext uri="{9D8B030D-6E8A-4147-A177-3AD203B41FA5}">
                      <a16:colId xmlns:a16="http://schemas.microsoft.com/office/drawing/2014/main" val="2746642101"/>
                    </a:ext>
                  </a:extLst>
                </a:gridCol>
              </a:tblGrid>
              <a:tr h="1180150">
                <a:tc rowSpan="2">
                  <a:txBody>
                    <a:bodyPr/>
                    <a:lstStyle/>
                    <a:p>
                      <a:r>
                        <a:rPr lang="en-GB" sz="4000" dirty="0">
                          <a:solidFill>
                            <a:srgbClr val="990099"/>
                          </a:solidFill>
                        </a:rPr>
                        <a:t>Procurement </a:t>
                      </a:r>
                    </a:p>
                    <a:p>
                      <a:r>
                        <a:rPr lang="en-GB" sz="4000" dirty="0">
                          <a:solidFill>
                            <a:srgbClr val="990099"/>
                          </a:solidFill>
                        </a:rPr>
                        <a:t>Strategy </a:t>
                      </a:r>
                    </a:p>
                    <a:p>
                      <a:r>
                        <a:rPr lang="en-GB" sz="4000" dirty="0">
                          <a:solidFill>
                            <a:srgbClr val="990099"/>
                          </a:solidFill>
                        </a:rPr>
                        <a:t>2024-26 </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txBody>
                  <a:tcPr>
                    <a:noFill/>
                  </a:tcPr>
                </a:tc>
                <a:tc gridSpan="2">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b="1" dirty="0">
                          <a:solidFill>
                            <a:schemeClr val="accent5">
                              <a:lumMod val="50000"/>
                            </a:schemeClr>
                          </a:solidFill>
                        </a:rPr>
                        <a:t>Theme 1: Commercial Engagement</a:t>
                      </a:r>
                    </a:p>
                    <a:p>
                      <a:endParaRPr lang="en-GB" b="0" dirty="0">
                        <a:solidFill>
                          <a:srgbClr val="990099"/>
                        </a:solidFill>
                      </a:endParaRPr>
                    </a:p>
                  </a:txBody>
                  <a:tcPr>
                    <a:noFill/>
                  </a:tcPr>
                </a:tc>
                <a:tc hMerge="1">
                  <a:txBody>
                    <a:bodyPr/>
                    <a:lstStyle/>
                    <a:p>
                      <a:endParaRPr lang="en-GB" b="0">
                        <a:solidFill>
                          <a:srgbClr val="990099"/>
                        </a:solidFill>
                      </a:endParaRPr>
                    </a:p>
                    <a:p>
                      <a:endParaRPr lang="en-GB" b="0">
                        <a:solidFill>
                          <a:srgbClr val="990099"/>
                        </a:solidFill>
                      </a:endParaRPr>
                    </a:p>
                  </a:txBody>
                  <a:tcPr/>
                </a:tc>
                <a:extLst>
                  <a:ext uri="{0D108BD9-81ED-4DB2-BD59-A6C34878D82A}">
                    <a16:rowId xmlns:a16="http://schemas.microsoft.com/office/drawing/2014/main" val="181274510"/>
                  </a:ext>
                </a:extLst>
              </a:tr>
              <a:tr h="9812105">
                <a:tc vMerge="1">
                  <a:txBody>
                    <a:bodyPr/>
                    <a:lstStyle/>
                    <a:p>
                      <a:endParaRPr lang="en-GB"/>
                    </a:p>
                  </a:txBody>
                  <a:tcPr/>
                </a:tc>
                <a:tc>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sz="2800" b="1" dirty="0">
                          <a:solidFill>
                            <a:srgbClr val="990099"/>
                          </a:solidFill>
                        </a:rPr>
                        <a:t>Ambition</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b="0" dirty="0">
                        <a:solidFill>
                          <a:schemeClr val="tx2">
                            <a:lumMod val="50000"/>
                          </a:schemeClr>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b="0" dirty="0">
                          <a:solidFill>
                            <a:schemeClr val="tx2">
                              <a:lumMod val="50000"/>
                            </a:schemeClr>
                          </a:solidFill>
                        </a:rPr>
                        <a:t>It is paramount we use our spending power with suppliers wisely and strategically to deliver </a:t>
                      </a:r>
                      <a:r>
                        <a:rPr lang="en-US" sz="2000" b="0" dirty="0">
                          <a:solidFill>
                            <a:schemeClr val="tx2">
                              <a:lumMod val="50000"/>
                            </a:schemeClr>
                          </a:solidFill>
                        </a:rPr>
                        <a:t>savings and wider benefits for our residents. </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US" sz="2000" b="0" dirty="0">
                        <a:solidFill>
                          <a:schemeClr val="tx2">
                            <a:lumMod val="50000"/>
                          </a:schemeClr>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0" dirty="0">
                          <a:solidFill>
                            <a:schemeClr val="tx2">
                              <a:lumMod val="50000"/>
                            </a:schemeClr>
                          </a:solidFill>
                        </a:rPr>
                        <a:t>Early commercial involvement in the procurement process, as business cases are being developed, provides the best opportunity to extract most value.  </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US" sz="2000" b="0" dirty="0">
                        <a:solidFill>
                          <a:schemeClr val="tx2">
                            <a:lumMod val="50000"/>
                          </a:schemeClr>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0" dirty="0">
                          <a:solidFill>
                            <a:schemeClr val="tx2">
                              <a:lumMod val="50000"/>
                            </a:schemeClr>
                          </a:solidFill>
                        </a:rPr>
                        <a:t>The Procurement team  will use its knowledge of markets, lessons learned from suppliers and collaboration with other authorities to inform the viability of delivery options under consideration.</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US" sz="2000" b="0" dirty="0">
                        <a:solidFill>
                          <a:schemeClr val="tx2">
                            <a:lumMod val="50000"/>
                          </a:schemeClr>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0" dirty="0">
                          <a:solidFill>
                            <a:schemeClr val="tx2">
                              <a:lumMod val="50000"/>
                            </a:schemeClr>
                          </a:solidFill>
                        </a:rPr>
                        <a:t>It will focus on our key procurements, where most value, risk and complexity resides. This is where they will have greatest impact. </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US" sz="2000" b="0" dirty="0">
                        <a:solidFill>
                          <a:schemeClr val="accent3">
                            <a:lumMod val="50000"/>
                          </a:schemeClr>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800" b="1" dirty="0">
                          <a:solidFill>
                            <a:srgbClr val="990099"/>
                          </a:solidFill>
                        </a:rPr>
                        <a:t>Target Outcomes</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800" b="1" dirty="0">
                        <a:solidFill>
                          <a:srgbClr val="990099"/>
                        </a:solidFill>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000" dirty="0">
                          <a:solidFill>
                            <a:schemeClr val="tx2">
                              <a:lumMod val="50000"/>
                            </a:schemeClr>
                          </a:solidFill>
                          <a:latin typeface="+mn-lt"/>
                        </a:rPr>
                        <a:t>The Procurement team’s remit and structure is designed so it focuses on the council’s key procurements with lower value, routine procurements being handled by the wider business (with Procurement support provided where required). </a:t>
                      </a:r>
                    </a:p>
                    <a:p>
                      <a:pPr marL="342900" indent="-342900">
                        <a:buFont typeface="Wingdings" panose="05000000000000000000" pitchFamily="2" charset="2"/>
                        <a:buChar char="Ø"/>
                      </a:pPr>
                      <a:endParaRPr lang="en-US" sz="2000" dirty="0">
                        <a:solidFill>
                          <a:schemeClr val="tx2">
                            <a:lumMod val="50000"/>
                          </a:schemeClr>
                        </a:solidFill>
                      </a:endParaRPr>
                    </a:p>
                  </a:txBody>
                  <a:tcPr>
                    <a:noFill/>
                  </a:tcPr>
                </a:tc>
                <a:tc>
                  <a:txBody>
                    <a:bodyPr/>
                    <a:lstStyle/>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000" dirty="0">
                          <a:solidFill>
                            <a:schemeClr val="tx2">
                              <a:lumMod val="50000"/>
                            </a:schemeClr>
                          </a:solidFill>
                        </a:rPr>
                        <a:t>Future requirements are communicated to the market using a variety of channels including publication of pipeline information and engagement events.</a:t>
                      </a: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2000" dirty="0">
                        <a:solidFill>
                          <a:schemeClr val="tx2">
                            <a:lumMod val="50000"/>
                          </a:schemeClr>
                        </a:solidFill>
                        <a:latin typeface="+mn-lt"/>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000" dirty="0">
                          <a:solidFill>
                            <a:schemeClr val="tx2">
                              <a:lumMod val="50000"/>
                            </a:schemeClr>
                          </a:solidFill>
                          <a:latin typeface="+mn-lt"/>
                        </a:rPr>
                        <a:t>Routine early engagement with bidders on significant projects is in place to encourage innovative solutions.</a:t>
                      </a:r>
                      <a:endParaRPr lang="en-GB" sz="2000" b="0" dirty="0">
                        <a:solidFill>
                          <a:schemeClr val="tx2">
                            <a:lumMod val="50000"/>
                          </a:schemeClr>
                        </a:solidFill>
                      </a:endParaRPr>
                    </a:p>
                    <a:p>
                      <a:pPr marL="0" indent="0">
                        <a:buFont typeface="Wingdings" panose="05000000000000000000" pitchFamily="2" charset="2"/>
                        <a:buNone/>
                      </a:pPr>
                      <a:endParaRPr lang="en-US" sz="2000" dirty="0">
                        <a:solidFill>
                          <a:schemeClr val="tx2">
                            <a:lumMod val="50000"/>
                          </a:schemeClr>
                        </a:solidFill>
                        <a:latin typeface="+mn-lt"/>
                      </a:endParaRPr>
                    </a:p>
                    <a:p>
                      <a:pPr marL="342900" indent="-342900">
                        <a:buFont typeface="Wingdings" panose="05000000000000000000" pitchFamily="2" charset="2"/>
                        <a:buChar char="Ø"/>
                      </a:pPr>
                      <a:r>
                        <a:rPr lang="en-US" sz="2000" dirty="0">
                          <a:solidFill>
                            <a:schemeClr val="tx2">
                              <a:lumMod val="50000"/>
                            </a:schemeClr>
                          </a:solidFill>
                          <a:latin typeface="+mn-lt"/>
                        </a:rPr>
                        <a:t>High quality market &amp; business intelligence is used to  make important contributions to options appraisals and to provide ideas for savings in the forward planning process.</a:t>
                      </a:r>
                    </a:p>
                    <a:p>
                      <a:pPr marL="342900" indent="-342900">
                        <a:buFont typeface="Wingdings" panose="05000000000000000000" pitchFamily="2" charset="2"/>
                        <a:buChar char="Ø"/>
                      </a:pPr>
                      <a:endParaRPr lang="en-US" sz="2000" dirty="0">
                        <a:solidFill>
                          <a:srgbClr val="000000"/>
                        </a:solidFill>
                        <a:latin typeface="+mn-lt"/>
                      </a:endParaRPr>
                    </a:p>
                    <a:p>
                      <a:pPr marL="0" indent="0">
                        <a:buFont typeface="Wingdings" panose="05000000000000000000" pitchFamily="2" charset="2"/>
                        <a:buNone/>
                      </a:pPr>
                      <a:endParaRPr lang="en-US" sz="2000" dirty="0">
                        <a:solidFill>
                          <a:srgbClr val="000000"/>
                        </a:solidFill>
                        <a:latin typeface="+mn-lt"/>
                      </a:endParaRPr>
                    </a:p>
                    <a:p>
                      <a:pPr marL="0" marR="0" lvl="0" indent="0" algn="l" defTabSz="162562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2800" b="1" dirty="0">
                          <a:solidFill>
                            <a:srgbClr val="990099"/>
                          </a:solidFill>
                        </a:rPr>
                        <a:t>Actions</a:t>
                      </a:r>
                    </a:p>
                    <a:p>
                      <a:pPr marL="342900" lvl="0" indent="-342900">
                        <a:lnSpc>
                          <a:spcPct val="107000"/>
                        </a:lnSpc>
                        <a:buFont typeface="Symbol" panose="05050102010706020507" pitchFamily="18" charset="2"/>
                        <a:buChar char=""/>
                      </a:pPr>
                      <a:endParaRPr lang="en-GB" sz="2000" b="0" kern="100" dirty="0">
                        <a:solidFill>
                          <a:schemeClr val="tx2">
                            <a:lumMod val="50000"/>
                          </a:schemeClr>
                        </a:solidFill>
                        <a:effectLst/>
                        <a:latin typeface="+mn-lt"/>
                        <a:ea typeface="Calibri" panose="020F0502020204030204" pitchFamily="34" charset="0"/>
                        <a:cs typeface="Times New Roman" panose="02020603050405020304" pitchFamily="18" charset="0"/>
                      </a:endParaRPr>
                    </a:p>
                    <a:p>
                      <a:pPr marL="0" marR="0" lvl="0" indent="0" algn="l" defTabSz="162562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2000" b="1" kern="100" dirty="0">
                          <a:solidFill>
                            <a:srgbClr val="990099"/>
                          </a:solidFill>
                          <a:effectLst/>
                          <a:latin typeface="+mn-lt"/>
                          <a:ea typeface="Calibri" panose="020F0502020204030204" pitchFamily="34" charset="0"/>
                          <a:cs typeface="Times New Roman" panose="02020603050405020304" pitchFamily="18" charset="0"/>
                        </a:rPr>
                        <a:t>1.1</a:t>
                      </a:r>
                      <a:r>
                        <a:rPr lang="en-GB" sz="2000" b="0" kern="100" dirty="0">
                          <a:solidFill>
                            <a:schemeClr val="accent3">
                              <a:lumMod val="50000"/>
                            </a:schemeClr>
                          </a:solidFill>
                          <a:effectLst/>
                          <a:latin typeface="+mn-lt"/>
                          <a:ea typeface="Calibri" panose="020F0502020204030204" pitchFamily="34" charset="0"/>
                          <a:cs typeface="Times New Roman" panose="02020603050405020304" pitchFamily="18" charset="0"/>
                        </a:rPr>
                        <a:t> </a:t>
                      </a:r>
                      <a:r>
                        <a:rPr lang="en-US" sz="2000" dirty="0">
                          <a:solidFill>
                            <a:schemeClr val="tx2">
                              <a:lumMod val="50000"/>
                            </a:schemeClr>
                          </a:solidFill>
                        </a:rPr>
                        <a:t>Develop and apply a savings/benefits methodology.</a:t>
                      </a:r>
                      <a:endParaRPr lang="en-GB" sz="2000" dirty="0">
                        <a:solidFill>
                          <a:schemeClr val="tx2">
                            <a:lumMod val="50000"/>
                          </a:schemeClr>
                        </a:solidFill>
                      </a:endParaRPr>
                    </a:p>
                    <a:p>
                      <a:pPr marL="0" marR="0" lvl="0" indent="0" algn="l" defTabSz="162562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2000" b="1" kern="100" dirty="0">
                          <a:solidFill>
                            <a:srgbClr val="990099"/>
                          </a:solidFill>
                          <a:effectLst/>
                          <a:latin typeface="+mn-lt"/>
                          <a:ea typeface="Calibri" panose="020F0502020204030204" pitchFamily="34" charset="0"/>
                          <a:cs typeface="Times New Roman" panose="02020603050405020304" pitchFamily="18" charset="0"/>
                        </a:rPr>
                        <a:t>1.2</a:t>
                      </a:r>
                      <a:r>
                        <a:rPr lang="en-GB" sz="2000" b="0" kern="100" dirty="0">
                          <a:solidFill>
                            <a:schemeClr val="accent3">
                              <a:lumMod val="50000"/>
                            </a:schemeClr>
                          </a:solidFill>
                          <a:effectLst/>
                          <a:latin typeface="+mn-lt"/>
                          <a:ea typeface="Calibri" panose="020F0502020204030204" pitchFamily="34" charset="0"/>
                          <a:cs typeface="Times New Roman" panose="02020603050405020304" pitchFamily="18" charset="0"/>
                        </a:rPr>
                        <a:t> </a:t>
                      </a:r>
                      <a:r>
                        <a:rPr lang="en-GB" sz="2000" b="0" kern="100" dirty="0">
                          <a:solidFill>
                            <a:schemeClr val="tx2">
                              <a:lumMod val="50000"/>
                            </a:schemeClr>
                          </a:solidFill>
                          <a:effectLst/>
                          <a:latin typeface="+mn-lt"/>
                          <a:ea typeface="Calibri" panose="020F0502020204030204" pitchFamily="34" charset="0"/>
                          <a:cs typeface="Times New Roman" panose="02020603050405020304" pitchFamily="18" charset="0"/>
                        </a:rPr>
                        <a:t>Develop a Support offer to Services for low value sourcing including training, ‘How to’ guide and templates.</a:t>
                      </a:r>
                    </a:p>
                    <a:p>
                      <a:pPr marL="0" marR="0" lvl="0" indent="0" algn="l" defTabSz="162562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2000" b="1" kern="100" dirty="0">
                          <a:solidFill>
                            <a:srgbClr val="990099"/>
                          </a:solidFill>
                          <a:effectLst/>
                          <a:latin typeface="+mn-lt"/>
                          <a:ea typeface="Calibri" panose="020F0502020204030204" pitchFamily="34" charset="0"/>
                          <a:cs typeface="Times New Roman" panose="02020603050405020304" pitchFamily="18" charset="0"/>
                        </a:rPr>
                        <a:t>1.3 </a:t>
                      </a:r>
                      <a:r>
                        <a:rPr lang="en-GB" sz="2000" b="0" kern="100" dirty="0">
                          <a:solidFill>
                            <a:schemeClr val="tx2">
                              <a:lumMod val="50000"/>
                            </a:schemeClr>
                          </a:solidFill>
                          <a:effectLst/>
                          <a:latin typeface="+mn-lt"/>
                          <a:ea typeface="Calibri" panose="020F0502020204030204" pitchFamily="34" charset="0"/>
                          <a:cs typeface="Times New Roman" panose="02020603050405020304" pitchFamily="18" charset="0"/>
                        </a:rPr>
                        <a:t>Implement revised Procurement staff structure and job profiles.</a:t>
                      </a:r>
                    </a:p>
                    <a:p>
                      <a:pPr marL="0" marR="0" lvl="0" indent="0" algn="l" defTabSz="1625620" rtl="0" eaLnBrk="1" fontAlgn="auto" latinLnBrk="0" hangingPunct="1">
                        <a:lnSpc>
                          <a:spcPct val="107000"/>
                        </a:lnSpc>
                        <a:spcBef>
                          <a:spcPts val="0"/>
                        </a:spcBef>
                        <a:spcAft>
                          <a:spcPts val="0"/>
                        </a:spcAft>
                        <a:buClrTx/>
                        <a:buSzTx/>
                        <a:buFont typeface="Symbol" panose="05050102010706020507" pitchFamily="18" charset="2"/>
                        <a:buNone/>
                        <a:tabLst/>
                        <a:defRPr/>
                      </a:pPr>
                      <a:r>
                        <a:rPr lang="en-GB" sz="2000" b="1" kern="100" dirty="0">
                          <a:solidFill>
                            <a:srgbClr val="990099"/>
                          </a:solidFill>
                          <a:effectLst/>
                          <a:latin typeface="+mn-lt"/>
                          <a:ea typeface="Calibri" panose="020F0502020204030204" pitchFamily="34" charset="0"/>
                          <a:cs typeface="Times New Roman" panose="02020603050405020304" pitchFamily="18" charset="0"/>
                        </a:rPr>
                        <a:t>1.4</a:t>
                      </a:r>
                      <a:r>
                        <a:rPr lang="en-GB" sz="2000" b="0" kern="100" dirty="0">
                          <a:solidFill>
                            <a:schemeClr val="tx2">
                              <a:lumMod val="50000"/>
                            </a:schemeClr>
                          </a:solidFill>
                          <a:effectLst/>
                          <a:latin typeface="+mn-lt"/>
                          <a:ea typeface="Calibri" panose="020F0502020204030204" pitchFamily="34" charset="0"/>
                          <a:cs typeface="Times New Roman" panose="02020603050405020304" pitchFamily="18" charset="0"/>
                        </a:rPr>
                        <a:t> </a:t>
                      </a:r>
                      <a:r>
                        <a:rPr lang="en-US" sz="2000" dirty="0">
                          <a:solidFill>
                            <a:schemeClr val="tx2">
                              <a:lumMod val="50000"/>
                            </a:schemeClr>
                          </a:solidFill>
                        </a:rPr>
                        <a:t>Provide a series of market events sharing pipeline information with specific sectors to allow them to plan their engagement with the council. </a:t>
                      </a:r>
                      <a:endParaRPr lang="en-GB" sz="2000" dirty="0">
                        <a:solidFill>
                          <a:schemeClr val="tx2">
                            <a:lumMod val="50000"/>
                          </a:schemeClr>
                        </a:solidFill>
                      </a:endParaRPr>
                    </a:p>
                    <a:p>
                      <a:pPr marL="0" marR="0" lvl="0" indent="0" algn="l" defTabSz="162562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en-GB" sz="2000" b="0" kern="100" dirty="0">
                        <a:solidFill>
                          <a:schemeClr val="tx2">
                            <a:lumMod val="50000"/>
                          </a:schemeClr>
                        </a:solidFill>
                        <a:effectLst/>
                        <a:latin typeface="+mn-lt"/>
                        <a:ea typeface="Calibri" panose="020F0502020204030204" pitchFamily="34" charset="0"/>
                        <a:cs typeface="Times New Roman" panose="02020603050405020304" pitchFamily="18" charset="0"/>
                      </a:endParaRPr>
                    </a:p>
                    <a:p>
                      <a:pPr marL="0" lvl="0" indent="0">
                        <a:lnSpc>
                          <a:spcPct val="107000"/>
                        </a:lnSpc>
                        <a:buFont typeface="Symbol" panose="05050102010706020507" pitchFamily="18" charset="2"/>
                        <a:buNone/>
                      </a:pPr>
                      <a:endParaRPr lang="en-GB" sz="2000" b="0" kern="100" dirty="0">
                        <a:solidFill>
                          <a:schemeClr val="accent3">
                            <a:lumMod val="50000"/>
                          </a:schemeClr>
                        </a:solidFill>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endParaRPr lang="en-GB" sz="2000" b="0" kern="100" dirty="0">
                        <a:solidFill>
                          <a:srgbClr val="990099"/>
                        </a:solidFill>
                        <a:effectLst/>
                        <a:latin typeface="+mn-lt"/>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endParaRPr lang="en-GB" sz="2000" b="0" dirty="0">
                        <a:solidFill>
                          <a:srgbClr val="990099"/>
                        </a:solidFill>
                        <a:latin typeface="+mn-lt"/>
                      </a:endParaRPr>
                    </a:p>
                    <a:p>
                      <a:endParaRPr lang="en-GB" sz="2000" b="0" dirty="0">
                        <a:solidFill>
                          <a:srgbClr val="990099"/>
                        </a:solidFill>
                      </a:endParaRPr>
                    </a:p>
                  </a:txBody>
                  <a:tcPr>
                    <a:noFill/>
                  </a:tcPr>
                </a:tc>
                <a:extLst>
                  <a:ext uri="{0D108BD9-81ED-4DB2-BD59-A6C34878D82A}">
                    <a16:rowId xmlns:a16="http://schemas.microsoft.com/office/drawing/2014/main" val="1908418594"/>
                  </a:ext>
                </a:extLst>
              </a:tr>
            </a:tbl>
          </a:graphicData>
        </a:graphic>
      </p:graphicFrame>
      <p:cxnSp>
        <p:nvCxnSpPr>
          <p:cNvPr id="12" name="Straight Connector 11">
            <a:extLst>
              <a:ext uri="{FF2B5EF4-FFF2-40B4-BE49-F238E27FC236}">
                <a16:creationId xmlns:a16="http://schemas.microsoft.com/office/drawing/2014/main" id="{A4A42143-2152-55DC-3D41-6F67F6AEE2C2}"/>
              </a:ext>
            </a:extLst>
          </p:cNvPr>
          <p:cNvCxnSpPr>
            <a:cxnSpLocks/>
          </p:cNvCxnSpPr>
          <p:nvPr/>
        </p:nvCxnSpPr>
        <p:spPr>
          <a:xfrm>
            <a:off x="4194012" y="687174"/>
            <a:ext cx="10760528" cy="0"/>
          </a:xfrm>
          <a:prstGeom prst="line">
            <a:avLst/>
          </a:prstGeom>
          <a:ln w="19050">
            <a:solidFill>
              <a:srgbClr val="880088"/>
            </a:solidFill>
          </a:ln>
        </p:spPr>
        <p:style>
          <a:lnRef idx="1">
            <a:schemeClr val="accent1"/>
          </a:lnRef>
          <a:fillRef idx="0">
            <a:schemeClr val="accent1"/>
          </a:fillRef>
          <a:effectRef idx="0">
            <a:schemeClr val="accent1"/>
          </a:effectRef>
          <a:fontRef idx="minor">
            <a:schemeClr val="tx1"/>
          </a:fontRef>
        </p:style>
      </p:cxnSp>
      <p:pic>
        <p:nvPicPr>
          <p:cNvPr id="6" name="Picture 2" descr="Serviced Apartments Croydon | Croydon Apartments">
            <a:extLst>
              <a:ext uri="{FF2B5EF4-FFF2-40B4-BE49-F238E27FC236}">
                <a16:creationId xmlns:a16="http://schemas.microsoft.com/office/drawing/2014/main" id="{1BF569FD-947D-226B-669A-EF536AF7DF0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952" r="32941"/>
          <a:stretch/>
        </p:blipFill>
        <p:spPr bwMode="auto">
          <a:xfrm>
            <a:off x="0" y="3430621"/>
            <a:ext cx="1309869" cy="609600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324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0E5F000-2C2B-2E0F-DCE3-D11B01A5C987}"/>
              </a:ext>
            </a:extLst>
          </p:cNvPr>
          <p:cNvGraphicFramePr>
            <a:graphicFrameLocks noGrp="1"/>
          </p:cNvGraphicFramePr>
          <p:nvPr>
            <p:extLst>
              <p:ext uri="{D42A27DB-BD31-4B8C-83A1-F6EECF244321}">
                <p14:modId xmlns:p14="http://schemas.microsoft.com/office/powerpoint/2010/main" val="2270202011"/>
              </p:ext>
            </p:extLst>
          </p:nvPr>
        </p:nvGraphicFramePr>
        <p:xfrm>
          <a:off x="0" y="1"/>
          <a:ext cx="16256000" cy="10744200"/>
        </p:xfrm>
        <a:graphic>
          <a:graphicData uri="http://schemas.openxmlformats.org/drawingml/2006/table">
            <a:tbl>
              <a:tblPr firstRow="1" bandRow="1">
                <a:tableStyleId>{073A0DAA-6AF3-43AB-8588-CEC1D06C72B9}</a:tableStyleId>
              </a:tblPr>
              <a:tblGrid>
                <a:gridCol w="3380014">
                  <a:extLst>
                    <a:ext uri="{9D8B030D-6E8A-4147-A177-3AD203B41FA5}">
                      <a16:colId xmlns:a16="http://schemas.microsoft.com/office/drawing/2014/main" val="179059211"/>
                    </a:ext>
                  </a:extLst>
                </a:gridCol>
                <a:gridCol w="6204980">
                  <a:extLst>
                    <a:ext uri="{9D8B030D-6E8A-4147-A177-3AD203B41FA5}">
                      <a16:colId xmlns:a16="http://schemas.microsoft.com/office/drawing/2014/main" val="452013603"/>
                    </a:ext>
                  </a:extLst>
                </a:gridCol>
                <a:gridCol w="6671006">
                  <a:extLst>
                    <a:ext uri="{9D8B030D-6E8A-4147-A177-3AD203B41FA5}">
                      <a16:colId xmlns:a16="http://schemas.microsoft.com/office/drawing/2014/main" val="2746642101"/>
                    </a:ext>
                  </a:extLst>
                </a:gridCol>
              </a:tblGrid>
              <a:tr h="1213055">
                <a:tc rowSpan="2">
                  <a:txBody>
                    <a:bodyPr/>
                    <a:lstStyle/>
                    <a:p>
                      <a:r>
                        <a:rPr lang="en-GB" sz="4000" dirty="0">
                          <a:solidFill>
                            <a:srgbClr val="990099"/>
                          </a:solidFill>
                        </a:rPr>
                        <a:t>Procurement </a:t>
                      </a:r>
                    </a:p>
                    <a:p>
                      <a:r>
                        <a:rPr lang="en-GB" sz="4000" dirty="0">
                          <a:solidFill>
                            <a:srgbClr val="990099"/>
                          </a:solidFill>
                        </a:rPr>
                        <a:t>Strategy </a:t>
                      </a:r>
                    </a:p>
                    <a:p>
                      <a:r>
                        <a:rPr lang="en-GB" sz="4000" dirty="0">
                          <a:solidFill>
                            <a:srgbClr val="990099"/>
                          </a:solidFill>
                        </a:rPr>
                        <a:t>2024-26 </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txBody>
                  <a:tcPr>
                    <a:noFill/>
                  </a:tcPr>
                </a:tc>
                <a:tc gridSpan="2">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b="1" dirty="0">
                          <a:solidFill>
                            <a:schemeClr val="accent6">
                              <a:lumMod val="50000"/>
                            </a:schemeClr>
                          </a:solidFill>
                        </a:rPr>
                        <a:t>Theme 2: Contract and Supplier Management</a:t>
                      </a:r>
                    </a:p>
                    <a:p>
                      <a:endParaRPr lang="en-GB" b="0" dirty="0">
                        <a:solidFill>
                          <a:srgbClr val="990099"/>
                        </a:solidFill>
                      </a:endParaRPr>
                    </a:p>
                  </a:txBody>
                  <a:tcPr>
                    <a:noFill/>
                  </a:tcPr>
                </a:tc>
                <a:tc hMerge="1">
                  <a:txBody>
                    <a:bodyPr/>
                    <a:lstStyle/>
                    <a:p>
                      <a:endParaRPr lang="en-GB" b="0">
                        <a:solidFill>
                          <a:srgbClr val="990099"/>
                        </a:solidFill>
                      </a:endParaRPr>
                    </a:p>
                    <a:p>
                      <a:endParaRPr lang="en-GB" b="0">
                        <a:solidFill>
                          <a:srgbClr val="990099"/>
                        </a:solidFill>
                      </a:endParaRPr>
                    </a:p>
                  </a:txBody>
                  <a:tcPr/>
                </a:tc>
                <a:extLst>
                  <a:ext uri="{0D108BD9-81ED-4DB2-BD59-A6C34878D82A}">
                    <a16:rowId xmlns:a16="http://schemas.microsoft.com/office/drawing/2014/main" val="181274510"/>
                  </a:ext>
                </a:extLst>
              </a:tr>
              <a:tr h="9531145">
                <a:tc vMerge="1">
                  <a:txBody>
                    <a:bodyPr/>
                    <a:lstStyle/>
                    <a:p>
                      <a:endParaRPr lang="en-GB"/>
                    </a:p>
                  </a:txBody>
                  <a:tcPr/>
                </a:tc>
                <a:tc>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sz="2800" b="1" dirty="0">
                          <a:solidFill>
                            <a:srgbClr val="990099"/>
                          </a:solidFill>
                        </a:rPr>
                        <a:t>Ambition</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b="0" dirty="0">
                        <a:solidFill>
                          <a:schemeClr val="tx2">
                            <a:lumMod val="50000"/>
                          </a:schemeClr>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b="0" dirty="0">
                          <a:solidFill>
                            <a:schemeClr val="tx2">
                              <a:lumMod val="50000"/>
                            </a:schemeClr>
                          </a:solidFill>
                        </a:rPr>
                        <a:t>The Council uses suppliers to deliver many of our services. We therefore need to ensure that our contracts with them deliver on time, to the right quality and without cost overruns; we need to effectively manage their performance, risks &amp; supplier relationships. Otherwise gains secured at the procurement stage also risk </a:t>
                      </a:r>
                      <a:r>
                        <a:rPr lang="en-GB" sz="2000" kern="1200" dirty="0">
                          <a:solidFill>
                            <a:schemeClr val="tx2">
                              <a:lumMod val="50000"/>
                            </a:schemeClr>
                          </a:solidFill>
                          <a:effectLst/>
                          <a:latin typeface="+mn-lt"/>
                          <a:ea typeface="+mn-ea"/>
                          <a:cs typeface="+mn-cs"/>
                        </a:rPr>
                        <a:t>erosion through the life of the contract. </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dirty="0">
                        <a:solidFill>
                          <a:schemeClr val="tx2">
                            <a:lumMod val="50000"/>
                          </a:schemeClr>
                        </a:solidFill>
                        <a:cs typeface="Calibri" panose="020F0502020204030204" pitchFamily="34" charset="0"/>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dirty="0">
                          <a:solidFill>
                            <a:schemeClr val="tx2">
                              <a:lumMod val="50000"/>
                            </a:schemeClr>
                          </a:solidFill>
                          <a:cs typeface="Calibri" panose="020F0502020204030204" pitchFamily="34" charset="0"/>
                        </a:rPr>
                        <a:t>Our key contracts (classified as platinum and gold) make up 15% of the total number of contracts in the Council but account for 90% of total contract value. We will therefore take a proportionate approach, initially focusing on these key contracts. </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800" b="1" dirty="0">
                        <a:solidFill>
                          <a:srgbClr val="990099"/>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800" b="1" dirty="0">
                          <a:solidFill>
                            <a:srgbClr val="990099"/>
                          </a:solidFill>
                        </a:rPr>
                        <a:t>Target Outcomes</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800" b="1" dirty="0">
                        <a:solidFill>
                          <a:srgbClr val="990099"/>
                        </a:solidFill>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2000" kern="1200" dirty="0">
                          <a:solidFill>
                            <a:schemeClr val="tx2">
                              <a:lumMod val="50000"/>
                            </a:schemeClr>
                          </a:solidFill>
                          <a:effectLst/>
                          <a:latin typeface="+mn-lt"/>
                          <a:ea typeface="+mn-ea"/>
                          <a:cs typeface="+mn-cs"/>
                        </a:rPr>
                        <a:t>Contract managers are operating to an appropriate standard based on the risk, value and complexity of their contracts in line with best practice guidance.</a:t>
                      </a: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GB" sz="2000" kern="1200" dirty="0">
                        <a:solidFill>
                          <a:schemeClr val="tx2">
                            <a:lumMod val="50000"/>
                          </a:schemeClr>
                        </a:solidFill>
                        <a:effectLst/>
                        <a:latin typeface="+mn-lt"/>
                        <a:ea typeface="+mn-ea"/>
                        <a:cs typeface="+mn-cs"/>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2000" kern="1200" dirty="0">
                          <a:solidFill>
                            <a:schemeClr val="tx2">
                              <a:lumMod val="50000"/>
                            </a:schemeClr>
                          </a:solidFill>
                          <a:effectLst/>
                          <a:latin typeface="+mn-lt"/>
                          <a:ea typeface="+mn-ea"/>
                          <a:cs typeface="+mn-cs"/>
                        </a:rPr>
                        <a:t>Contract managers have access to the necessary guidance, systems, tools &amp; training to support this.</a:t>
                      </a: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GB" sz="2000" kern="1200" dirty="0">
                        <a:solidFill>
                          <a:schemeClr val="tx2">
                            <a:lumMod val="50000"/>
                          </a:schemeClr>
                        </a:solidFill>
                        <a:effectLst/>
                        <a:latin typeface="+mn-lt"/>
                        <a:ea typeface="+mn-ea"/>
                        <a:cs typeface="+mn-cs"/>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2000" kern="1200" dirty="0">
                          <a:solidFill>
                            <a:schemeClr val="tx2">
                              <a:lumMod val="50000"/>
                            </a:schemeClr>
                          </a:solidFill>
                          <a:effectLst/>
                          <a:latin typeface="+mn-lt"/>
                          <a:ea typeface="+mn-ea"/>
                          <a:cs typeface="+mn-cs"/>
                        </a:rPr>
                        <a:t>Required contract management resource is routinely identified and engaged early in the procurement process to ensure lessons learned are applied.</a:t>
                      </a:r>
                    </a:p>
                  </a:txBody>
                  <a:tcPr>
                    <a:noFill/>
                  </a:tcPr>
                </a:tc>
                <a:tc>
                  <a:txBody>
                    <a:bodyPr/>
                    <a:lstStyle/>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2000" kern="1200" dirty="0">
                          <a:solidFill>
                            <a:schemeClr val="tx2">
                              <a:lumMod val="50000"/>
                            </a:schemeClr>
                          </a:solidFill>
                          <a:effectLst/>
                          <a:latin typeface="+mn-lt"/>
                          <a:ea typeface="+mn-ea"/>
                          <a:cs typeface="+mn-cs"/>
                        </a:rPr>
                        <a:t>Dedicated commercial resource is in place to ensure contracts </a:t>
                      </a:r>
                      <a:r>
                        <a:rPr lang="en-GB" sz="2000" b="0" dirty="0">
                          <a:solidFill>
                            <a:schemeClr val="tx2">
                              <a:lumMod val="50000"/>
                            </a:schemeClr>
                          </a:solidFill>
                        </a:rPr>
                        <a:t>deliver against objectives in the business case and to support on key commercial issues.</a:t>
                      </a: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GB" sz="2000" kern="1200" dirty="0">
                        <a:solidFill>
                          <a:schemeClr val="tx2">
                            <a:lumMod val="50000"/>
                          </a:schemeClr>
                        </a:solidFill>
                        <a:effectLst/>
                        <a:latin typeface="+mn-lt"/>
                        <a:ea typeface="+mn-ea"/>
                        <a:cs typeface="+mn-cs"/>
                      </a:endParaRPr>
                    </a:p>
                    <a:p>
                      <a:pPr marL="342900" lvl="0" indent="-342900">
                        <a:buFont typeface="Wingdings" panose="05000000000000000000" pitchFamily="2" charset="2"/>
                        <a:buChar char="Ø"/>
                      </a:pPr>
                      <a:r>
                        <a:rPr lang="en-GB" sz="2000" kern="1200" dirty="0">
                          <a:solidFill>
                            <a:schemeClr val="tx2">
                              <a:lumMod val="50000"/>
                            </a:schemeClr>
                          </a:solidFill>
                          <a:effectLst/>
                          <a:latin typeface="+mn-lt"/>
                          <a:ea typeface="+mn-ea"/>
                          <a:cs typeface="+mn-cs"/>
                        </a:rPr>
                        <a:t>Relationships with strategic suppliers are developed to drive further value &amp; innovation from contracts.</a:t>
                      </a:r>
                    </a:p>
                    <a:p>
                      <a:pPr marL="342900" lvl="0" indent="-342900">
                        <a:buFont typeface="Wingdings" panose="05000000000000000000" pitchFamily="2" charset="2"/>
                        <a:buChar char="Ø"/>
                      </a:pPr>
                      <a:endParaRPr lang="en-GB" sz="2000" kern="1200" dirty="0">
                        <a:solidFill>
                          <a:schemeClr val="tx2">
                            <a:lumMod val="50000"/>
                          </a:schemeClr>
                        </a:solidFill>
                        <a:effectLst/>
                        <a:latin typeface="+mn-lt"/>
                        <a:ea typeface="+mn-ea"/>
                        <a:cs typeface="+mn-cs"/>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000" dirty="0">
                          <a:solidFill>
                            <a:srgbClr val="000000"/>
                          </a:solidFill>
                        </a:rPr>
                        <a:t>A complete contracts register &amp; repository exist and are accessible to all appropriate staff so they can use to inform forward planning and to access key documentation.</a:t>
                      </a:r>
                    </a:p>
                    <a:p>
                      <a:pPr marL="342900" lvl="0" indent="-342900">
                        <a:buFont typeface="Wingdings" panose="05000000000000000000" pitchFamily="2" charset="2"/>
                        <a:buChar char="Ø"/>
                      </a:pPr>
                      <a:endParaRPr lang="en-GB" sz="2000" kern="1200" dirty="0">
                        <a:solidFill>
                          <a:schemeClr val="tx2">
                            <a:lumMod val="50000"/>
                          </a:schemeClr>
                        </a:solidFill>
                        <a:effectLst/>
                        <a:latin typeface="+mn-lt"/>
                        <a:ea typeface="+mn-ea"/>
                        <a:cs typeface="+mn-cs"/>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800" b="1" dirty="0">
                          <a:solidFill>
                            <a:srgbClr val="990099"/>
                          </a:solidFill>
                        </a:rPr>
                        <a:t>Actions</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800" b="1" dirty="0">
                        <a:solidFill>
                          <a:srgbClr val="990099"/>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b="1" dirty="0">
                          <a:solidFill>
                            <a:srgbClr val="990099"/>
                          </a:solidFill>
                        </a:rPr>
                        <a:t>2.1 </a:t>
                      </a:r>
                      <a:r>
                        <a:rPr lang="en-US" sz="2000" dirty="0"/>
                        <a:t>Conduct initial assessment of key contracts to assess contract management status versus required standards and to identify key themes affecting performance.</a:t>
                      </a:r>
                      <a:endParaRPr lang="en-GB" sz="2000" dirty="0"/>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b="1" dirty="0">
                          <a:solidFill>
                            <a:srgbClr val="990099"/>
                          </a:solidFill>
                        </a:rPr>
                        <a:t>2.2 </a:t>
                      </a:r>
                      <a:r>
                        <a:rPr lang="en-GB" sz="2000" dirty="0"/>
                        <a:t>Develop materials to support contract managers including handbook and key template documents.</a:t>
                      </a: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b="1" dirty="0">
                          <a:solidFill>
                            <a:srgbClr val="990099"/>
                          </a:solidFill>
                        </a:rPr>
                        <a:t>2.3 </a:t>
                      </a:r>
                      <a:r>
                        <a:rPr lang="en-GB" sz="2000" dirty="0"/>
                        <a:t>Finalise a complete contract register, referencing it against expenditure from the purchasing system to identify any gaps.</a:t>
                      </a: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b="1" dirty="0">
                          <a:solidFill>
                            <a:srgbClr val="990099"/>
                          </a:solidFill>
                        </a:rPr>
                        <a:t>2.4 </a:t>
                      </a:r>
                      <a:r>
                        <a:rPr lang="en-GB" sz="2000" dirty="0"/>
                        <a:t>Following on from 2.1 undertake a series of ‘deep dives’ on individual contracts to improve performance. </a:t>
                      </a: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b="1" dirty="0">
                          <a:solidFill>
                            <a:srgbClr val="990099"/>
                          </a:solidFill>
                        </a:rPr>
                        <a:t>2.5 </a:t>
                      </a:r>
                      <a:r>
                        <a:rPr lang="en-GB" sz="2000" dirty="0"/>
                        <a:t>Develop and populate a contract repository to ensure all key contract documentation resides in a central, accessible location.</a:t>
                      </a: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b="1" dirty="0">
                          <a:solidFill>
                            <a:srgbClr val="990099"/>
                          </a:solidFill>
                        </a:rPr>
                        <a:t>2.6 </a:t>
                      </a:r>
                      <a:r>
                        <a:rPr lang="en-US" sz="2000" dirty="0"/>
                        <a:t>Develop and communicate a Supplier Charter to set out expectations of suppliers and what they can expect from the council.</a:t>
                      </a:r>
                      <a:endParaRPr lang="en-GB" sz="2000" dirty="0"/>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b="1" dirty="0">
                          <a:solidFill>
                            <a:srgbClr val="990099"/>
                          </a:solidFill>
                        </a:rPr>
                        <a:t>2.7 </a:t>
                      </a:r>
                      <a:r>
                        <a:rPr lang="en-GB" sz="2000" dirty="0"/>
                        <a:t>Commence implementation of a Supplier Relationship Management (SRM) programme for strategic suppliers.</a:t>
                      </a:r>
                      <a:endParaRPr lang="en-GB" sz="2000" b="0" dirty="0">
                        <a:solidFill>
                          <a:srgbClr val="990099"/>
                        </a:solidFill>
                      </a:endParaRPr>
                    </a:p>
                  </a:txBody>
                  <a:tcPr>
                    <a:noFill/>
                  </a:tcPr>
                </a:tc>
                <a:extLst>
                  <a:ext uri="{0D108BD9-81ED-4DB2-BD59-A6C34878D82A}">
                    <a16:rowId xmlns:a16="http://schemas.microsoft.com/office/drawing/2014/main" val="1908418594"/>
                  </a:ext>
                </a:extLst>
              </a:tr>
            </a:tbl>
          </a:graphicData>
        </a:graphic>
      </p:graphicFrame>
      <p:cxnSp>
        <p:nvCxnSpPr>
          <p:cNvPr id="12" name="Straight Connector 11">
            <a:extLst>
              <a:ext uri="{FF2B5EF4-FFF2-40B4-BE49-F238E27FC236}">
                <a16:creationId xmlns:a16="http://schemas.microsoft.com/office/drawing/2014/main" id="{A4A42143-2152-55DC-3D41-6F67F6AEE2C2}"/>
              </a:ext>
            </a:extLst>
          </p:cNvPr>
          <p:cNvCxnSpPr>
            <a:cxnSpLocks/>
          </p:cNvCxnSpPr>
          <p:nvPr/>
        </p:nvCxnSpPr>
        <p:spPr>
          <a:xfrm>
            <a:off x="3524539" y="670845"/>
            <a:ext cx="10760528" cy="0"/>
          </a:xfrm>
          <a:prstGeom prst="line">
            <a:avLst/>
          </a:prstGeom>
          <a:ln w="19050">
            <a:solidFill>
              <a:srgbClr val="880088"/>
            </a:solidFill>
          </a:ln>
        </p:spPr>
        <p:style>
          <a:lnRef idx="1">
            <a:schemeClr val="accent1"/>
          </a:lnRef>
          <a:fillRef idx="0">
            <a:schemeClr val="accent1"/>
          </a:fillRef>
          <a:effectRef idx="0">
            <a:schemeClr val="accent1"/>
          </a:effectRef>
          <a:fontRef idx="minor">
            <a:schemeClr val="tx1"/>
          </a:fontRef>
        </p:style>
      </p:cxnSp>
      <p:pic>
        <p:nvPicPr>
          <p:cNvPr id="2" name="Picture 2" descr="Serviced Apartments Croydon | Croydon Apartments">
            <a:extLst>
              <a:ext uri="{FF2B5EF4-FFF2-40B4-BE49-F238E27FC236}">
                <a16:creationId xmlns:a16="http://schemas.microsoft.com/office/drawing/2014/main" id="{BB2F97E1-68E0-F228-A0C0-5D9B36BF0F8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2952" r="32941"/>
          <a:stretch/>
        </p:blipFill>
        <p:spPr bwMode="auto">
          <a:xfrm>
            <a:off x="0" y="3430621"/>
            <a:ext cx="1309869" cy="609600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6194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0E5F000-2C2B-2E0F-DCE3-D11B01A5C987}"/>
              </a:ext>
            </a:extLst>
          </p:cNvPr>
          <p:cNvGraphicFramePr>
            <a:graphicFrameLocks noGrp="1"/>
          </p:cNvGraphicFramePr>
          <p:nvPr>
            <p:extLst>
              <p:ext uri="{D42A27DB-BD31-4B8C-83A1-F6EECF244321}">
                <p14:modId xmlns:p14="http://schemas.microsoft.com/office/powerpoint/2010/main" val="3714506077"/>
              </p:ext>
            </p:extLst>
          </p:nvPr>
        </p:nvGraphicFramePr>
        <p:xfrm>
          <a:off x="0" y="0"/>
          <a:ext cx="16256001" cy="10789920"/>
        </p:xfrm>
        <a:graphic>
          <a:graphicData uri="http://schemas.openxmlformats.org/drawingml/2006/table">
            <a:tbl>
              <a:tblPr firstRow="1" bandRow="1">
                <a:tableStyleId>{073A0DAA-6AF3-43AB-8588-CEC1D06C72B9}</a:tableStyleId>
              </a:tblPr>
              <a:tblGrid>
                <a:gridCol w="3102429">
                  <a:extLst>
                    <a:ext uri="{9D8B030D-6E8A-4147-A177-3AD203B41FA5}">
                      <a16:colId xmlns:a16="http://schemas.microsoft.com/office/drawing/2014/main" val="179059211"/>
                    </a:ext>
                  </a:extLst>
                </a:gridCol>
                <a:gridCol w="6685344">
                  <a:extLst>
                    <a:ext uri="{9D8B030D-6E8A-4147-A177-3AD203B41FA5}">
                      <a16:colId xmlns:a16="http://schemas.microsoft.com/office/drawing/2014/main" val="452013603"/>
                    </a:ext>
                  </a:extLst>
                </a:gridCol>
                <a:gridCol w="6468228">
                  <a:extLst>
                    <a:ext uri="{9D8B030D-6E8A-4147-A177-3AD203B41FA5}">
                      <a16:colId xmlns:a16="http://schemas.microsoft.com/office/drawing/2014/main" val="2746642101"/>
                    </a:ext>
                  </a:extLst>
                </a:gridCol>
              </a:tblGrid>
              <a:tr h="0">
                <a:tc rowSpan="2">
                  <a:txBody>
                    <a:bodyPr/>
                    <a:lstStyle/>
                    <a:p>
                      <a:r>
                        <a:rPr lang="en-GB" sz="4000" dirty="0">
                          <a:solidFill>
                            <a:srgbClr val="990099"/>
                          </a:solidFill>
                        </a:rPr>
                        <a:t>Procurement </a:t>
                      </a:r>
                    </a:p>
                    <a:p>
                      <a:r>
                        <a:rPr lang="en-GB" sz="4000" dirty="0">
                          <a:solidFill>
                            <a:srgbClr val="990099"/>
                          </a:solidFill>
                        </a:rPr>
                        <a:t>Strategy </a:t>
                      </a:r>
                    </a:p>
                    <a:p>
                      <a:r>
                        <a:rPr lang="en-GB" sz="4000" dirty="0">
                          <a:solidFill>
                            <a:srgbClr val="990099"/>
                          </a:solidFill>
                        </a:rPr>
                        <a:t>2024-26 </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txBody>
                  <a:tcPr>
                    <a:noFill/>
                  </a:tcPr>
                </a:tc>
                <a:tc gridSpan="2">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b="1" dirty="0">
                          <a:solidFill>
                            <a:schemeClr val="accent4">
                              <a:lumMod val="50000"/>
                            </a:schemeClr>
                          </a:solidFill>
                        </a:rPr>
                        <a:t>Theme 3: Social Value</a:t>
                      </a:r>
                    </a:p>
                    <a:p>
                      <a:endParaRPr lang="en-GB" b="0" dirty="0">
                        <a:solidFill>
                          <a:srgbClr val="990099"/>
                        </a:solidFill>
                      </a:endParaRPr>
                    </a:p>
                  </a:txBody>
                  <a:tcPr>
                    <a:noFill/>
                  </a:tcPr>
                </a:tc>
                <a:tc hMerge="1">
                  <a:txBody>
                    <a:bodyPr/>
                    <a:lstStyle/>
                    <a:p>
                      <a:endParaRPr lang="en-GB" b="0">
                        <a:solidFill>
                          <a:srgbClr val="990099"/>
                        </a:solidFill>
                      </a:endParaRPr>
                    </a:p>
                    <a:p>
                      <a:endParaRPr lang="en-GB" b="0">
                        <a:solidFill>
                          <a:srgbClr val="990099"/>
                        </a:solidFill>
                      </a:endParaRPr>
                    </a:p>
                  </a:txBody>
                  <a:tcPr/>
                </a:tc>
                <a:extLst>
                  <a:ext uri="{0D108BD9-81ED-4DB2-BD59-A6C34878D82A}">
                    <a16:rowId xmlns:a16="http://schemas.microsoft.com/office/drawing/2014/main" val="181274510"/>
                  </a:ext>
                </a:extLst>
              </a:tr>
              <a:tr h="370840">
                <a:tc vMerge="1">
                  <a:txBody>
                    <a:bodyPr/>
                    <a:lstStyle/>
                    <a:p>
                      <a:endParaRPr lang="en-GB"/>
                    </a:p>
                  </a:txBody>
                  <a:tcPr/>
                </a:tc>
                <a:tc>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sz="2800" b="1" dirty="0">
                          <a:solidFill>
                            <a:srgbClr val="990099"/>
                          </a:solidFill>
                        </a:rPr>
                        <a:t>Ambition</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800" b="1" dirty="0">
                        <a:solidFill>
                          <a:srgbClr val="990099"/>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dirty="0">
                          <a:solidFill>
                            <a:schemeClr val="bg2">
                              <a:lumMod val="10000"/>
                            </a:schemeClr>
                          </a:solidFill>
                          <a:latin typeface="+mn-lt"/>
                        </a:rPr>
                        <a:t>We will look to use our procurement activity to maximise the economic, social and environmental benefits to the local community. </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dirty="0">
                        <a:solidFill>
                          <a:schemeClr val="bg2">
                            <a:lumMod val="10000"/>
                          </a:schemeClr>
                        </a:solidFill>
                        <a:latin typeface="+mn-lt"/>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0" i="0" u="none" strike="noStrike" kern="1200" baseline="0" dirty="0">
                          <a:solidFill>
                            <a:schemeClr val="bg2">
                              <a:lumMod val="10000"/>
                            </a:schemeClr>
                          </a:solidFill>
                          <a:latin typeface="+mn-lt"/>
                          <a:ea typeface="+mn-ea"/>
                          <a:cs typeface="+mn-cs"/>
                        </a:rPr>
                        <a:t>The Council will use Social Value through the procurement process to support its priorities within the Mayor’s Business Plan</a:t>
                      </a:r>
                      <a:endParaRPr lang="en-GB" sz="2000" dirty="0">
                        <a:solidFill>
                          <a:schemeClr val="bg2">
                            <a:lumMod val="10000"/>
                          </a:schemeClr>
                        </a:solidFill>
                        <a:latin typeface="+mn-lt"/>
                      </a:endParaRP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dirty="0">
                        <a:solidFill>
                          <a:schemeClr val="bg2">
                            <a:lumMod val="10000"/>
                          </a:schemeClr>
                        </a:solidFill>
                        <a:latin typeface="+mn-lt"/>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dirty="0">
                          <a:solidFill>
                            <a:schemeClr val="bg2">
                              <a:lumMod val="10000"/>
                            </a:schemeClr>
                          </a:solidFill>
                          <a:latin typeface="+mn-lt"/>
                        </a:rPr>
                        <a:t>Spend with SMEs, VCSEs and micro businesses can make a significant contribution to local growth and we will support this through their early engagement in the procurement process and making our procurements as accessible as possible for them.</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dirty="0">
                        <a:solidFill>
                          <a:schemeClr val="bg2">
                            <a:lumMod val="10000"/>
                          </a:schemeClr>
                        </a:solidFill>
                        <a:latin typeface="+mn-lt"/>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dirty="0">
                          <a:solidFill>
                            <a:schemeClr val="bg2">
                              <a:lumMod val="10000"/>
                            </a:schemeClr>
                          </a:solidFill>
                          <a:latin typeface="+mn-lt"/>
                        </a:rPr>
                        <a:t>We will work with local providers and seek out best practice elsewhere to implement innovative procurement solutions that support SMEs, VCSEs and micro businesses.</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dirty="0">
                        <a:solidFill>
                          <a:prstClr val="black"/>
                        </a:solidFill>
                        <a:latin typeface="+mn-lt"/>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800" b="1" dirty="0">
                          <a:solidFill>
                            <a:srgbClr val="990099"/>
                          </a:solidFill>
                        </a:rPr>
                        <a:t>Target Outcome</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800" b="1" dirty="0">
                        <a:solidFill>
                          <a:srgbClr val="990099"/>
                        </a:solidFill>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000" dirty="0">
                          <a:solidFill>
                            <a:srgbClr val="000000"/>
                          </a:solidFill>
                        </a:rPr>
                        <a:t>Social Value considerations are embedded at the early stages of the commissioning cycle.</a:t>
                      </a: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2000" dirty="0">
                        <a:solidFill>
                          <a:srgbClr val="000000"/>
                        </a:solidFill>
                      </a:endParaRPr>
                    </a:p>
                    <a:p>
                      <a:pPr marL="342900" indent="-342900">
                        <a:buFont typeface="Wingdings" panose="05000000000000000000" pitchFamily="2" charset="2"/>
                        <a:buChar char="Ø"/>
                      </a:pPr>
                      <a:r>
                        <a:rPr lang="en-US" sz="2000" dirty="0">
                          <a:solidFill>
                            <a:srgbClr val="000000"/>
                          </a:solidFill>
                        </a:rPr>
                        <a:t>Metrics are in place to quantify Social Value delivered through our procurements.</a:t>
                      </a:r>
                    </a:p>
                    <a:p>
                      <a:pPr marL="342900" indent="-342900">
                        <a:buFont typeface="Wingdings" panose="05000000000000000000" pitchFamily="2" charset="2"/>
                        <a:buChar char="Ø"/>
                      </a:pPr>
                      <a:endParaRPr lang="en-US" sz="2000" dirty="0">
                        <a:solidFill>
                          <a:srgbClr val="000000"/>
                        </a:solidFill>
                      </a:endParaRPr>
                    </a:p>
                    <a:p>
                      <a:pPr marL="342900" indent="-342900">
                        <a:buFont typeface="Wingdings" panose="05000000000000000000" pitchFamily="2" charset="2"/>
                        <a:buChar char="Ø"/>
                      </a:pPr>
                      <a:r>
                        <a:rPr lang="en-US" sz="2000" dirty="0">
                          <a:solidFill>
                            <a:srgbClr val="000000"/>
                          </a:solidFill>
                        </a:rPr>
                        <a:t>Regular reporting tracks the delivery of Social Value through the lifecycle of our contracts. </a:t>
                      </a:r>
                      <a:endParaRPr lang="en-GB" b="0" dirty="0">
                        <a:solidFill>
                          <a:srgbClr val="990099"/>
                        </a:solidFill>
                      </a:endParaRPr>
                    </a:p>
                  </a:txBody>
                  <a:tcPr>
                    <a:noFill/>
                  </a:tcPr>
                </a:tc>
                <a:tc>
                  <a:txBody>
                    <a:bodyPr/>
                    <a:lstStyle/>
                    <a:p>
                      <a:pPr marL="342900" indent="-342900">
                        <a:buFont typeface="Wingdings" panose="05000000000000000000" pitchFamily="2" charset="2"/>
                        <a:buChar char="Ø"/>
                      </a:pPr>
                      <a:r>
                        <a:rPr lang="en-US" sz="2000" dirty="0">
                          <a:solidFill>
                            <a:srgbClr val="000000"/>
                          </a:solidFill>
                        </a:rPr>
                        <a:t>Staff and suppliers are clear on how to apply Social Value.</a:t>
                      </a:r>
                    </a:p>
                    <a:p>
                      <a:pPr marL="342900" indent="-342900">
                        <a:buFont typeface="Wingdings" panose="05000000000000000000" pitchFamily="2" charset="2"/>
                        <a:buChar char="Ø"/>
                      </a:pPr>
                      <a:endParaRPr lang="en-US" sz="2000" dirty="0">
                        <a:solidFill>
                          <a:srgbClr val="000000"/>
                        </a:solidFill>
                      </a:endParaRPr>
                    </a:p>
                    <a:p>
                      <a:pPr marL="342900" indent="-342900">
                        <a:buFont typeface="Wingdings" panose="05000000000000000000" pitchFamily="2" charset="2"/>
                        <a:buChar char="Ø"/>
                      </a:pPr>
                      <a:r>
                        <a:rPr lang="en-US" sz="2000" dirty="0">
                          <a:solidFill>
                            <a:srgbClr val="000000"/>
                          </a:solidFill>
                        </a:rPr>
                        <a:t>SMEs, micro businesses and VCSEs understand how to respond to council requirements (including successfully incorporating social value into their bids) and have visibility of relevant upcoming opportunities.</a:t>
                      </a:r>
                    </a:p>
                    <a:p>
                      <a:pPr marL="342900" indent="-342900">
                        <a:buFont typeface="Wingdings" panose="05000000000000000000" pitchFamily="2" charset="2"/>
                        <a:buChar char="Ø"/>
                      </a:pPr>
                      <a:endParaRPr lang="en-US" sz="2000" dirty="0">
                        <a:solidFill>
                          <a:srgbClr val="000000"/>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800" b="1" dirty="0">
                          <a:solidFill>
                            <a:srgbClr val="990099"/>
                          </a:solidFill>
                        </a:rPr>
                        <a:t>Actions</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800" b="1" dirty="0">
                        <a:solidFill>
                          <a:srgbClr val="990099"/>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1" i="0" u="none" strike="noStrike" dirty="0">
                          <a:solidFill>
                            <a:srgbClr val="990099"/>
                          </a:solidFill>
                          <a:effectLst/>
                          <a:latin typeface="+mn-lt"/>
                        </a:rPr>
                        <a:t>3.1</a:t>
                      </a:r>
                      <a:r>
                        <a:rPr lang="en-US" sz="2000" b="0" i="0" u="none" strike="noStrike" dirty="0">
                          <a:solidFill>
                            <a:srgbClr val="000000"/>
                          </a:solidFill>
                          <a:effectLst/>
                          <a:latin typeface="+mn-lt"/>
                        </a:rPr>
                        <a:t> Develop and agree an updated Social Value Policy that outlines key ambitions and deliverables over the next three years.</a:t>
                      </a: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1" i="0" u="none" strike="noStrike" dirty="0">
                          <a:solidFill>
                            <a:srgbClr val="990099"/>
                          </a:solidFill>
                          <a:effectLst/>
                          <a:latin typeface="+mn-lt"/>
                        </a:rPr>
                        <a:t>3.2 </a:t>
                      </a:r>
                      <a:r>
                        <a:rPr lang="en-US" sz="2000" b="0" i="0" u="none" strike="noStrike" dirty="0">
                          <a:solidFill>
                            <a:schemeClr val="tx1"/>
                          </a:solidFill>
                          <a:effectLst/>
                          <a:latin typeface="+mn-lt"/>
                        </a:rPr>
                        <a:t>Develop approach for VCSEs to deliver social value via larger council contractors as part of policy.</a:t>
                      </a: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1" i="0" u="none" strike="noStrike" dirty="0">
                          <a:solidFill>
                            <a:srgbClr val="990099"/>
                          </a:solidFill>
                          <a:effectLst/>
                          <a:latin typeface="+mn-lt"/>
                        </a:rPr>
                        <a:t>3.3</a:t>
                      </a:r>
                      <a:r>
                        <a:rPr lang="en-US" sz="2000" b="0" i="0" u="none" strike="noStrike" dirty="0">
                          <a:solidFill>
                            <a:srgbClr val="000000"/>
                          </a:solidFill>
                          <a:effectLst/>
                          <a:latin typeface="+mn-lt"/>
                        </a:rPr>
                        <a:t> Implement a tool to support measurement of desired Social Value outcomes to enable more robust comparison of bids and delivery of Social Value through the contract.</a:t>
                      </a: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1" i="0" u="none" strike="noStrike" dirty="0">
                          <a:solidFill>
                            <a:srgbClr val="990099"/>
                          </a:solidFill>
                          <a:effectLst/>
                          <a:latin typeface="+mn-lt"/>
                        </a:rPr>
                        <a:t>3.4</a:t>
                      </a:r>
                      <a:r>
                        <a:rPr lang="en-US" sz="2000" b="0" i="0" u="none" strike="noStrike" dirty="0">
                          <a:solidFill>
                            <a:srgbClr val="000000"/>
                          </a:solidFill>
                          <a:effectLst/>
                          <a:latin typeface="+mn-lt"/>
                        </a:rPr>
                        <a:t> Review opportunities that the Procurement Act offers to reduce barriers for local supplier participation.</a:t>
                      </a: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1" i="0" u="none" strike="noStrike" dirty="0">
                          <a:solidFill>
                            <a:srgbClr val="990099"/>
                          </a:solidFill>
                          <a:effectLst/>
                          <a:latin typeface="+mn-lt"/>
                        </a:rPr>
                        <a:t>3.5</a:t>
                      </a:r>
                      <a:r>
                        <a:rPr lang="en-US" sz="2000" b="0" i="0" u="none" strike="noStrike" dirty="0">
                          <a:solidFill>
                            <a:srgbClr val="000000"/>
                          </a:solidFill>
                          <a:effectLst/>
                          <a:latin typeface="+mn-lt"/>
                        </a:rPr>
                        <a:t> Deliver Social Value &amp; Equalities training and toolkit for commissioners, contract managers and procurement staff to support improved design of our procurements and subsequent monitoring of delivery of commitments.</a:t>
                      </a: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1" i="0" u="none" strike="noStrike" dirty="0">
                          <a:solidFill>
                            <a:srgbClr val="990099"/>
                          </a:solidFill>
                          <a:effectLst/>
                          <a:latin typeface="+mn-lt"/>
                        </a:rPr>
                        <a:t>3.6</a:t>
                      </a:r>
                      <a:r>
                        <a:rPr lang="en-US" sz="2000" b="0" i="0" u="none" strike="noStrike" dirty="0">
                          <a:solidFill>
                            <a:srgbClr val="000000"/>
                          </a:solidFill>
                          <a:effectLst/>
                          <a:latin typeface="+mn-lt"/>
                        </a:rPr>
                        <a:t> Deliver Social Value training, particularly for VCSEs, micro and SMEs to support them in bid submissions.</a:t>
                      </a: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1" i="0" u="none" strike="noStrike" dirty="0">
                          <a:solidFill>
                            <a:srgbClr val="990099"/>
                          </a:solidFill>
                          <a:effectLst/>
                          <a:latin typeface="+mn-lt"/>
                        </a:rPr>
                        <a:t>3.7</a:t>
                      </a:r>
                      <a:r>
                        <a:rPr lang="en-US" sz="2000" b="0" i="0" u="none" strike="noStrike" dirty="0">
                          <a:solidFill>
                            <a:srgbClr val="000000"/>
                          </a:solidFill>
                          <a:effectLst/>
                          <a:latin typeface="+mn-lt"/>
                        </a:rPr>
                        <a:t> Baseline existing Scope 3 carbon emissions (from our supply base) and pilot delivery of reductions across key areas.</a:t>
                      </a: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1" i="0" u="none" strike="noStrike" dirty="0">
                          <a:solidFill>
                            <a:srgbClr val="990099"/>
                          </a:solidFill>
                          <a:effectLst/>
                          <a:latin typeface="+mn-lt"/>
                        </a:rPr>
                        <a:t>3.8</a:t>
                      </a:r>
                      <a:r>
                        <a:rPr lang="en-US" sz="2000" b="0" i="0" u="none" strike="noStrike" dirty="0">
                          <a:solidFill>
                            <a:srgbClr val="000000"/>
                          </a:solidFill>
                          <a:effectLst/>
                          <a:latin typeface="+mn-lt"/>
                        </a:rPr>
                        <a:t> Categorise Modern Slavery risk in procurements. Build improvement plans with high risk suppliers &amp; audit.</a:t>
                      </a:r>
                      <a:endParaRPr lang="en-GB" sz="2000" b="0" dirty="0">
                        <a:solidFill>
                          <a:srgbClr val="990099"/>
                        </a:solidFill>
                      </a:endParaRPr>
                    </a:p>
                  </a:txBody>
                  <a:tcPr>
                    <a:noFill/>
                  </a:tcPr>
                </a:tc>
                <a:extLst>
                  <a:ext uri="{0D108BD9-81ED-4DB2-BD59-A6C34878D82A}">
                    <a16:rowId xmlns:a16="http://schemas.microsoft.com/office/drawing/2014/main" val="1908418594"/>
                  </a:ext>
                </a:extLst>
              </a:tr>
            </a:tbl>
          </a:graphicData>
        </a:graphic>
      </p:graphicFrame>
      <p:cxnSp>
        <p:nvCxnSpPr>
          <p:cNvPr id="12" name="Straight Connector 11">
            <a:extLst>
              <a:ext uri="{FF2B5EF4-FFF2-40B4-BE49-F238E27FC236}">
                <a16:creationId xmlns:a16="http://schemas.microsoft.com/office/drawing/2014/main" id="{A4A42143-2152-55DC-3D41-6F67F6AEE2C2}"/>
              </a:ext>
            </a:extLst>
          </p:cNvPr>
          <p:cNvCxnSpPr>
            <a:cxnSpLocks/>
          </p:cNvCxnSpPr>
          <p:nvPr/>
        </p:nvCxnSpPr>
        <p:spPr>
          <a:xfrm>
            <a:off x="3167742" y="652780"/>
            <a:ext cx="11605445" cy="0"/>
          </a:xfrm>
          <a:prstGeom prst="line">
            <a:avLst/>
          </a:prstGeom>
          <a:ln w="19050">
            <a:solidFill>
              <a:srgbClr val="880088"/>
            </a:solidFill>
          </a:ln>
        </p:spPr>
        <p:style>
          <a:lnRef idx="1">
            <a:schemeClr val="accent1"/>
          </a:lnRef>
          <a:fillRef idx="0">
            <a:schemeClr val="accent1"/>
          </a:fillRef>
          <a:effectRef idx="0">
            <a:schemeClr val="accent1"/>
          </a:effectRef>
          <a:fontRef idx="minor">
            <a:schemeClr val="tx1"/>
          </a:fontRef>
        </p:style>
      </p:cxnSp>
      <p:pic>
        <p:nvPicPr>
          <p:cNvPr id="2" name="Picture 2" descr="Serviced Apartments Croydon | Croydon Apartments">
            <a:extLst>
              <a:ext uri="{FF2B5EF4-FFF2-40B4-BE49-F238E27FC236}">
                <a16:creationId xmlns:a16="http://schemas.microsoft.com/office/drawing/2014/main" id="{D2B628F2-765C-C2E1-003D-FE6470CDAB1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2952" r="32941"/>
          <a:stretch/>
        </p:blipFill>
        <p:spPr bwMode="auto">
          <a:xfrm>
            <a:off x="0" y="3430621"/>
            <a:ext cx="1309869" cy="609600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93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0E5F000-2C2B-2E0F-DCE3-D11B01A5C987}"/>
              </a:ext>
            </a:extLst>
          </p:cNvPr>
          <p:cNvGraphicFramePr>
            <a:graphicFrameLocks noGrp="1"/>
          </p:cNvGraphicFramePr>
          <p:nvPr>
            <p:extLst>
              <p:ext uri="{D42A27DB-BD31-4B8C-83A1-F6EECF244321}">
                <p14:modId xmlns:p14="http://schemas.microsoft.com/office/powerpoint/2010/main" val="3335838020"/>
              </p:ext>
            </p:extLst>
          </p:nvPr>
        </p:nvGraphicFramePr>
        <p:xfrm>
          <a:off x="0" y="0"/>
          <a:ext cx="16256000" cy="10897124"/>
        </p:xfrm>
        <a:graphic>
          <a:graphicData uri="http://schemas.openxmlformats.org/drawingml/2006/table">
            <a:tbl>
              <a:tblPr firstRow="1" bandRow="1">
                <a:tableStyleId>{073A0DAA-6AF3-43AB-8588-CEC1D06C72B9}</a:tableStyleId>
              </a:tblPr>
              <a:tblGrid>
                <a:gridCol w="4093102">
                  <a:extLst>
                    <a:ext uri="{9D8B030D-6E8A-4147-A177-3AD203B41FA5}">
                      <a16:colId xmlns:a16="http://schemas.microsoft.com/office/drawing/2014/main" val="179059211"/>
                    </a:ext>
                  </a:extLst>
                </a:gridCol>
                <a:gridCol w="5491893">
                  <a:extLst>
                    <a:ext uri="{9D8B030D-6E8A-4147-A177-3AD203B41FA5}">
                      <a16:colId xmlns:a16="http://schemas.microsoft.com/office/drawing/2014/main" val="452013603"/>
                    </a:ext>
                  </a:extLst>
                </a:gridCol>
                <a:gridCol w="6671005">
                  <a:extLst>
                    <a:ext uri="{9D8B030D-6E8A-4147-A177-3AD203B41FA5}">
                      <a16:colId xmlns:a16="http://schemas.microsoft.com/office/drawing/2014/main" val="2746642101"/>
                    </a:ext>
                  </a:extLst>
                </a:gridCol>
              </a:tblGrid>
              <a:tr h="1162803">
                <a:tc rowSpan="2">
                  <a:txBody>
                    <a:bodyPr/>
                    <a:lstStyle/>
                    <a:p>
                      <a:r>
                        <a:rPr lang="en-GB" sz="4000" dirty="0">
                          <a:solidFill>
                            <a:srgbClr val="990099"/>
                          </a:solidFill>
                        </a:rPr>
                        <a:t>Procurement </a:t>
                      </a:r>
                    </a:p>
                    <a:p>
                      <a:r>
                        <a:rPr lang="en-GB" sz="4000" dirty="0">
                          <a:solidFill>
                            <a:srgbClr val="990099"/>
                          </a:solidFill>
                        </a:rPr>
                        <a:t>Strategy </a:t>
                      </a:r>
                    </a:p>
                    <a:p>
                      <a:r>
                        <a:rPr lang="en-GB" sz="4000" dirty="0">
                          <a:solidFill>
                            <a:srgbClr val="990099"/>
                          </a:solidFill>
                        </a:rPr>
                        <a:t>2024-26 </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txBody>
                  <a:tcPr>
                    <a:noFill/>
                  </a:tcPr>
                </a:tc>
                <a:tc gridSpan="2">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b="1" dirty="0">
                          <a:solidFill>
                            <a:schemeClr val="accent3">
                              <a:lumMod val="50000"/>
                            </a:schemeClr>
                          </a:solidFill>
                        </a:rPr>
                        <a:t>Theme 4: Skills Development</a:t>
                      </a:r>
                    </a:p>
                    <a:p>
                      <a:endParaRPr lang="en-GB" b="0" dirty="0">
                        <a:solidFill>
                          <a:srgbClr val="990099"/>
                        </a:solidFill>
                      </a:endParaRPr>
                    </a:p>
                  </a:txBody>
                  <a:tcPr>
                    <a:noFill/>
                  </a:tcPr>
                </a:tc>
                <a:tc hMerge="1">
                  <a:txBody>
                    <a:bodyPr/>
                    <a:lstStyle/>
                    <a:p>
                      <a:endParaRPr lang="en-GB" b="0">
                        <a:solidFill>
                          <a:srgbClr val="990099"/>
                        </a:solidFill>
                      </a:endParaRPr>
                    </a:p>
                    <a:p>
                      <a:endParaRPr lang="en-GB" b="0">
                        <a:solidFill>
                          <a:srgbClr val="990099"/>
                        </a:solidFill>
                      </a:endParaRPr>
                    </a:p>
                  </a:txBody>
                  <a:tcPr/>
                </a:tc>
                <a:extLst>
                  <a:ext uri="{0D108BD9-81ED-4DB2-BD59-A6C34878D82A}">
                    <a16:rowId xmlns:a16="http://schemas.microsoft.com/office/drawing/2014/main" val="181274510"/>
                  </a:ext>
                </a:extLst>
              </a:tr>
              <a:tr h="9734321">
                <a:tc vMerge="1">
                  <a:txBody>
                    <a:bodyPr/>
                    <a:lstStyle/>
                    <a:p>
                      <a:endParaRPr lang="en-GB"/>
                    </a:p>
                  </a:txBody>
                  <a:tcPr/>
                </a:tc>
                <a:tc>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sz="2800" b="1" dirty="0">
                          <a:solidFill>
                            <a:srgbClr val="990099"/>
                          </a:solidFill>
                        </a:rPr>
                        <a:t>Ambition</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US" sz="2000" b="0" i="0" u="none" strike="noStrike" kern="1200" baseline="0" dirty="0">
                        <a:solidFill>
                          <a:schemeClr val="bg2">
                            <a:lumMod val="10000"/>
                          </a:schemeClr>
                        </a:solidFill>
                        <a:latin typeface="+mn-lt"/>
                        <a:ea typeface="+mn-ea"/>
                        <a:cs typeface="+mn-cs"/>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0" i="0" u="none" strike="noStrike" kern="1200" baseline="0" dirty="0">
                          <a:solidFill>
                            <a:schemeClr val="bg2">
                              <a:lumMod val="10000"/>
                            </a:schemeClr>
                          </a:solidFill>
                          <a:latin typeface="+mn-lt"/>
                          <a:ea typeface="+mn-ea"/>
                          <a:cs typeface="+mn-cs"/>
                        </a:rPr>
                        <a:t>Having the right people in place, with the right skills, will play a key part in ensuring the successful delivery of this strategy.</a:t>
                      </a: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0" i="0" u="none" strike="noStrike" kern="1200" baseline="0" dirty="0">
                          <a:solidFill>
                            <a:schemeClr val="bg2">
                              <a:lumMod val="10000"/>
                            </a:schemeClr>
                          </a:solidFill>
                          <a:latin typeface="+mn-lt"/>
                          <a:ea typeface="+mn-ea"/>
                          <a:cs typeface="+mn-cs"/>
                        </a:rPr>
                        <a:t> </a:t>
                      </a:r>
                      <a:endParaRPr lang="en-GB" sz="2000" dirty="0">
                        <a:solidFill>
                          <a:schemeClr val="bg2">
                            <a:lumMod val="10000"/>
                          </a:schemeClr>
                        </a:solidFill>
                        <a:latin typeface="+mn-lt"/>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dirty="0">
                          <a:solidFill>
                            <a:schemeClr val="bg2">
                              <a:lumMod val="10000"/>
                            </a:schemeClr>
                          </a:solidFill>
                          <a:latin typeface="+mn-lt"/>
                        </a:rPr>
                        <a:t>We will ensure our procurement staff develop the right blend of commercial &amp; technical expertise and will provide wider support to build the necessary commercial skills &amp; awareness across the Council.</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dirty="0">
                        <a:solidFill>
                          <a:schemeClr val="bg2">
                            <a:lumMod val="10000"/>
                          </a:schemeClr>
                        </a:solidFill>
                        <a:latin typeface="+mn-lt"/>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dirty="0">
                          <a:solidFill>
                            <a:schemeClr val="bg2">
                              <a:lumMod val="10000"/>
                            </a:schemeClr>
                          </a:solidFill>
                          <a:latin typeface="+mn-lt"/>
                        </a:rPr>
                        <a:t>We will also support the development of contract management skills across the Council to ensure that risks and performance are effectively managed throughout the contract lifecycle.</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b="0" dirty="0">
                        <a:solidFill>
                          <a:srgbClr val="990099"/>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800" b="1" dirty="0">
                          <a:solidFill>
                            <a:srgbClr val="990099"/>
                          </a:solidFill>
                        </a:rPr>
                        <a:t>Target Outcomes</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b="0" dirty="0">
                        <a:solidFill>
                          <a:srgbClr val="990099"/>
                        </a:solidFill>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2000" b="0" dirty="0">
                          <a:solidFill>
                            <a:schemeClr val="tx2">
                              <a:lumMod val="50000"/>
                            </a:schemeClr>
                          </a:solidFill>
                        </a:rPr>
                        <a:t>The Procurement team have the necessary skills to make a significant commercial impact at all stages of the procurement process. </a:t>
                      </a: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GB" sz="2000" b="0" dirty="0">
                        <a:solidFill>
                          <a:schemeClr val="tx2">
                            <a:lumMod val="50000"/>
                          </a:schemeClr>
                        </a:solidFill>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2000" b="0" dirty="0">
                          <a:solidFill>
                            <a:schemeClr val="tx2">
                              <a:lumMod val="50000"/>
                            </a:schemeClr>
                          </a:solidFill>
                        </a:rPr>
                        <a:t>Similarly contract managers have the appropriate skills to successfully manage their assigned contracts, recognising these will vary depending on value, complexity and risk.</a:t>
                      </a: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GB" sz="2000" b="0" dirty="0">
                        <a:solidFill>
                          <a:schemeClr val="tx2">
                            <a:lumMod val="50000"/>
                          </a:schemeClr>
                        </a:solidFill>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2000" b="0" dirty="0">
                          <a:solidFill>
                            <a:schemeClr val="tx2">
                              <a:lumMod val="50000"/>
                            </a:schemeClr>
                          </a:solidFill>
                        </a:rPr>
                        <a:t>All staff involved in procurements are competent to input effectively. </a:t>
                      </a:r>
                      <a:endParaRPr lang="en-GB" b="0" dirty="0">
                        <a:solidFill>
                          <a:srgbClr val="990099"/>
                        </a:solidFill>
                      </a:endParaRPr>
                    </a:p>
                  </a:txBody>
                  <a:tcPr>
                    <a:noFill/>
                  </a:tcPr>
                </a:tc>
                <a:tc>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sz="2800" b="1" dirty="0">
                          <a:solidFill>
                            <a:srgbClr val="990099"/>
                          </a:solidFill>
                        </a:rPr>
                        <a:t>Actions</a:t>
                      </a:r>
                    </a:p>
                    <a:p>
                      <a:endParaRPr lang="en-GB" sz="2000" b="0" dirty="0">
                        <a:solidFill>
                          <a:srgbClr val="990099"/>
                        </a:solidFill>
                      </a:endParaRP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i="0" u="none" strike="noStrike" dirty="0">
                          <a:solidFill>
                            <a:srgbClr val="990099"/>
                          </a:solidFill>
                          <a:effectLst/>
                          <a:latin typeface="+mn-lt"/>
                        </a:rPr>
                        <a:t>4.1 </a:t>
                      </a:r>
                      <a:r>
                        <a:rPr lang="en-US" sz="2000" b="0" i="0" u="none" strike="noStrike" dirty="0">
                          <a:solidFill>
                            <a:schemeClr val="tx2">
                              <a:lumMod val="50000"/>
                            </a:schemeClr>
                          </a:solidFill>
                          <a:effectLst/>
                          <a:latin typeface="+mn-lt"/>
                        </a:rPr>
                        <a:t>Develop procurement and contract management competency frameworks.</a:t>
                      </a: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i="0" u="none" strike="noStrike" dirty="0">
                          <a:solidFill>
                            <a:srgbClr val="990099"/>
                          </a:solidFill>
                          <a:effectLst/>
                          <a:latin typeface="+mn-lt"/>
                        </a:rPr>
                        <a:t>4.2</a:t>
                      </a:r>
                      <a:r>
                        <a:rPr lang="en-US" sz="2000" b="0" i="0" u="none" strike="noStrike" dirty="0">
                          <a:solidFill>
                            <a:schemeClr val="tx2">
                              <a:lumMod val="50000"/>
                            </a:schemeClr>
                          </a:solidFill>
                          <a:effectLst/>
                          <a:latin typeface="+mn-lt"/>
                        </a:rPr>
                        <a:t> Implement a Chartered Institute of Purchasing  Supply (CIPS) apprenticeship training programme to develop more junior members of staff. Develop an apprenticeship programme as a key part of a ‘grow our own’ approach. </a:t>
                      </a: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i="0" u="none" strike="noStrike" dirty="0">
                          <a:solidFill>
                            <a:srgbClr val="990099"/>
                          </a:solidFill>
                          <a:effectLst/>
                          <a:latin typeface="+mn-lt"/>
                        </a:rPr>
                        <a:t>4.3</a:t>
                      </a:r>
                      <a:r>
                        <a:rPr lang="en-US" sz="2000" b="0" i="0" u="none" strike="noStrike" dirty="0">
                          <a:solidFill>
                            <a:schemeClr val="tx2">
                              <a:lumMod val="50000"/>
                            </a:schemeClr>
                          </a:solidFill>
                          <a:effectLst/>
                          <a:latin typeface="+mn-lt"/>
                        </a:rPr>
                        <a:t> Develop &amp; deliver a training programme for the procurement team to support more strategic role and in line with required competencies.</a:t>
                      </a: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i="0" u="none" strike="noStrike" dirty="0">
                          <a:solidFill>
                            <a:srgbClr val="990099"/>
                          </a:solidFill>
                          <a:effectLst/>
                          <a:latin typeface="+mn-lt"/>
                        </a:rPr>
                        <a:t>4.4</a:t>
                      </a:r>
                      <a:r>
                        <a:rPr lang="en-US" sz="2000" b="0" i="0" u="none" strike="noStrike" dirty="0">
                          <a:solidFill>
                            <a:schemeClr val="tx2">
                              <a:lumMod val="50000"/>
                            </a:schemeClr>
                          </a:solidFill>
                          <a:effectLst/>
                          <a:latin typeface="+mn-lt"/>
                        </a:rPr>
                        <a:t> Develop &amp; deliver training for contract managers to address key skills gaps.</a:t>
                      </a: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i="0" u="none" strike="noStrike" dirty="0">
                          <a:solidFill>
                            <a:srgbClr val="990099"/>
                          </a:solidFill>
                          <a:effectLst/>
                          <a:latin typeface="+mn-lt"/>
                        </a:rPr>
                        <a:t>4.5</a:t>
                      </a:r>
                      <a:r>
                        <a:rPr lang="en-US" sz="2000" b="0" i="0" u="none" strike="noStrike" dirty="0">
                          <a:solidFill>
                            <a:schemeClr val="tx2">
                              <a:lumMod val="50000"/>
                            </a:schemeClr>
                          </a:solidFill>
                          <a:effectLst/>
                          <a:latin typeface="+mn-lt"/>
                        </a:rPr>
                        <a:t> Develop &amp; deliver procurement training across the council for senior managers &amp; all those involved sourcing activities.</a:t>
                      </a: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i="0" u="none" strike="noStrike" dirty="0">
                          <a:solidFill>
                            <a:srgbClr val="990099"/>
                          </a:solidFill>
                          <a:effectLst/>
                          <a:latin typeface="+mn-lt"/>
                        </a:rPr>
                        <a:t>4.6</a:t>
                      </a:r>
                      <a:r>
                        <a:rPr lang="en-US" sz="2000" b="0" i="0" u="none" strike="noStrike" dirty="0">
                          <a:solidFill>
                            <a:schemeClr val="tx2">
                              <a:lumMod val="50000"/>
                            </a:schemeClr>
                          </a:solidFill>
                          <a:effectLst/>
                          <a:latin typeface="+mn-lt"/>
                        </a:rPr>
                        <a:t> Define competencies required of stakeholders to successfully input into the procurement process, identify key gaps and develop required training to support.</a:t>
                      </a: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i="0" u="none" strike="noStrike" dirty="0">
                          <a:solidFill>
                            <a:srgbClr val="880088"/>
                          </a:solidFill>
                          <a:effectLst/>
                          <a:latin typeface="+mn-lt"/>
                        </a:rPr>
                        <a:t>4.7</a:t>
                      </a:r>
                      <a:r>
                        <a:rPr lang="en-US" sz="2000" b="0" i="0" u="none" strike="noStrike" dirty="0">
                          <a:solidFill>
                            <a:schemeClr val="tx2">
                              <a:lumMod val="50000"/>
                            </a:schemeClr>
                          </a:solidFill>
                          <a:effectLst/>
                          <a:latin typeface="+mn-lt"/>
                        </a:rPr>
                        <a:t> Develop partnerships with other councils to jointly improve skills.</a:t>
                      </a: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0" i="0" u="none" strike="noStrike" dirty="0">
                          <a:solidFill>
                            <a:schemeClr val="tx2">
                              <a:lumMod val="50000"/>
                            </a:schemeClr>
                          </a:solidFill>
                          <a:effectLst/>
                          <a:latin typeface="+mn-lt"/>
                        </a:rPr>
                        <a:t>.</a:t>
                      </a: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2000" b="0" i="0" u="none" strike="noStrike" dirty="0">
                        <a:solidFill>
                          <a:schemeClr val="tx2">
                            <a:lumMod val="50000"/>
                          </a:schemeClr>
                        </a:solidFill>
                        <a:effectLst/>
                        <a:latin typeface="+mn-lt"/>
                      </a:endParaRP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2000" b="0" i="0" u="none" strike="noStrike" dirty="0">
                        <a:solidFill>
                          <a:schemeClr val="tx2">
                            <a:lumMod val="50000"/>
                          </a:schemeClr>
                        </a:solidFill>
                        <a:effectLst/>
                        <a:latin typeface="+mn-lt"/>
                      </a:endParaRP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2000" b="0" i="0" u="none" strike="noStrike" dirty="0">
                        <a:solidFill>
                          <a:schemeClr val="tx2">
                            <a:lumMod val="50000"/>
                          </a:schemeClr>
                        </a:solidFill>
                        <a:effectLst/>
                        <a:latin typeface="+mn-lt"/>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2000" b="0" i="0" u="none" strike="noStrike" dirty="0">
                        <a:solidFill>
                          <a:schemeClr val="tx2">
                            <a:lumMod val="50000"/>
                          </a:schemeClr>
                        </a:solidFill>
                        <a:effectLst/>
                        <a:latin typeface="+mn-lt"/>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2000" b="0" i="0" u="none" strike="noStrike" dirty="0">
                        <a:solidFill>
                          <a:schemeClr val="tx2">
                            <a:lumMod val="50000"/>
                          </a:schemeClr>
                        </a:solidFill>
                        <a:effectLst/>
                        <a:latin typeface="+mn-lt"/>
                      </a:endParaRPr>
                    </a:p>
                    <a:p>
                      <a:pPr marL="342900" indent="-342900">
                        <a:buFont typeface="Wingdings" panose="05000000000000000000" pitchFamily="2" charset="2"/>
                        <a:buChar char="Ø"/>
                      </a:pPr>
                      <a:endParaRPr lang="en-GB" sz="2000" b="0" dirty="0">
                        <a:solidFill>
                          <a:srgbClr val="990099"/>
                        </a:solidFill>
                      </a:endParaRPr>
                    </a:p>
                  </a:txBody>
                  <a:tcPr>
                    <a:noFill/>
                  </a:tcPr>
                </a:tc>
                <a:extLst>
                  <a:ext uri="{0D108BD9-81ED-4DB2-BD59-A6C34878D82A}">
                    <a16:rowId xmlns:a16="http://schemas.microsoft.com/office/drawing/2014/main" val="1908418594"/>
                  </a:ext>
                </a:extLst>
              </a:tr>
            </a:tbl>
          </a:graphicData>
        </a:graphic>
      </p:graphicFrame>
      <p:cxnSp>
        <p:nvCxnSpPr>
          <p:cNvPr id="12" name="Straight Connector 11">
            <a:extLst>
              <a:ext uri="{FF2B5EF4-FFF2-40B4-BE49-F238E27FC236}">
                <a16:creationId xmlns:a16="http://schemas.microsoft.com/office/drawing/2014/main" id="{A4A42143-2152-55DC-3D41-6F67F6AEE2C2}"/>
              </a:ext>
            </a:extLst>
          </p:cNvPr>
          <p:cNvCxnSpPr>
            <a:cxnSpLocks/>
          </p:cNvCxnSpPr>
          <p:nvPr/>
        </p:nvCxnSpPr>
        <p:spPr>
          <a:xfrm>
            <a:off x="4194011" y="706628"/>
            <a:ext cx="10760528" cy="0"/>
          </a:xfrm>
          <a:prstGeom prst="line">
            <a:avLst/>
          </a:prstGeom>
          <a:ln w="19050">
            <a:solidFill>
              <a:srgbClr val="880088"/>
            </a:solidFill>
          </a:ln>
        </p:spPr>
        <p:style>
          <a:lnRef idx="1">
            <a:schemeClr val="accent1"/>
          </a:lnRef>
          <a:fillRef idx="0">
            <a:schemeClr val="accent1"/>
          </a:fillRef>
          <a:effectRef idx="0">
            <a:schemeClr val="accent1"/>
          </a:effectRef>
          <a:fontRef idx="minor">
            <a:schemeClr val="tx1"/>
          </a:fontRef>
        </p:style>
      </p:cxnSp>
      <p:pic>
        <p:nvPicPr>
          <p:cNvPr id="2" name="Picture 2" descr="Serviced Apartments Croydon | Croydon Apartments">
            <a:extLst>
              <a:ext uri="{FF2B5EF4-FFF2-40B4-BE49-F238E27FC236}">
                <a16:creationId xmlns:a16="http://schemas.microsoft.com/office/drawing/2014/main" id="{F9149535-10BD-291A-F680-D77BF9762E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952" r="32941"/>
          <a:stretch/>
        </p:blipFill>
        <p:spPr bwMode="auto">
          <a:xfrm>
            <a:off x="0" y="3430621"/>
            <a:ext cx="1309869" cy="609600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8562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0E5F000-2C2B-2E0F-DCE3-D11B01A5C987}"/>
              </a:ext>
            </a:extLst>
          </p:cNvPr>
          <p:cNvGraphicFramePr>
            <a:graphicFrameLocks noGrp="1"/>
          </p:cNvGraphicFramePr>
          <p:nvPr>
            <p:extLst>
              <p:ext uri="{D42A27DB-BD31-4B8C-83A1-F6EECF244321}">
                <p14:modId xmlns:p14="http://schemas.microsoft.com/office/powerpoint/2010/main" val="2998281845"/>
              </p:ext>
            </p:extLst>
          </p:nvPr>
        </p:nvGraphicFramePr>
        <p:xfrm>
          <a:off x="0" y="-1"/>
          <a:ext cx="16256000" cy="10933889"/>
        </p:xfrm>
        <a:graphic>
          <a:graphicData uri="http://schemas.openxmlformats.org/drawingml/2006/table">
            <a:tbl>
              <a:tblPr firstRow="1" bandRow="1">
                <a:tableStyleId>{073A0DAA-6AF3-43AB-8588-CEC1D06C72B9}</a:tableStyleId>
              </a:tblPr>
              <a:tblGrid>
                <a:gridCol w="4093102">
                  <a:extLst>
                    <a:ext uri="{9D8B030D-6E8A-4147-A177-3AD203B41FA5}">
                      <a16:colId xmlns:a16="http://schemas.microsoft.com/office/drawing/2014/main" val="179059211"/>
                    </a:ext>
                  </a:extLst>
                </a:gridCol>
                <a:gridCol w="5491893">
                  <a:extLst>
                    <a:ext uri="{9D8B030D-6E8A-4147-A177-3AD203B41FA5}">
                      <a16:colId xmlns:a16="http://schemas.microsoft.com/office/drawing/2014/main" val="452013603"/>
                    </a:ext>
                  </a:extLst>
                </a:gridCol>
                <a:gridCol w="6671005">
                  <a:extLst>
                    <a:ext uri="{9D8B030D-6E8A-4147-A177-3AD203B41FA5}">
                      <a16:colId xmlns:a16="http://schemas.microsoft.com/office/drawing/2014/main" val="2746642101"/>
                    </a:ext>
                  </a:extLst>
                </a:gridCol>
              </a:tblGrid>
              <a:tr h="1211032">
                <a:tc rowSpan="2">
                  <a:txBody>
                    <a:bodyPr/>
                    <a:lstStyle/>
                    <a:p>
                      <a:r>
                        <a:rPr lang="en-GB" sz="4000" dirty="0">
                          <a:solidFill>
                            <a:srgbClr val="990099"/>
                          </a:solidFill>
                        </a:rPr>
                        <a:t>Procurement </a:t>
                      </a:r>
                    </a:p>
                    <a:p>
                      <a:r>
                        <a:rPr lang="en-GB" sz="4000" dirty="0">
                          <a:solidFill>
                            <a:srgbClr val="990099"/>
                          </a:solidFill>
                        </a:rPr>
                        <a:t>Strategy </a:t>
                      </a:r>
                    </a:p>
                    <a:p>
                      <a:r>
                        <a:rPr lang="en-GB" sz="4000" dirty="0">
                          <a:solidFill>
                            <a:srgbClr val="990099"/>
                          </a:solidFill>
                        </a:rPr>
                        <a:t>2024-26 </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txBody>
                  <a:tcPr>
                    <a:noFill/>
                  </a:tcPr>
                </a:tc>
                <a:tc gridSpan="2">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b="1" dirty="0">
                          <a:solidFill>
                            <a:schemeClr val="accent2">
                              <a:lumMod val="50000"/>
                            </a:schemeClr>
                          </a:solidFill>
                        </a:rPr>
                        <a:t>Theme 5: Governance &amp; Assurance</a:t>
                      </a:r>
                    </a:p>
                    <a:p>
                      <a:endParaRPr lang="en-GB" b="0" dirty="0">
                        <a:solidFill>
                          <a:srgbClr val="990099"/>
                        </a:solidFill>
                      </a:endParaRPr>
                    </a:p>
                  </a:txBody>
                  <a:tcPr>
                    <a:noFill/>
                  </a:tcPr>
                </a:tc>
                <a:tc hMerge="1">
                  <a:txBody>
                    <a:bodyPr/>
                    <a:lstStyle/>
                    <a:p>
                      <a:endParaRPr lang="en-GB" b="0">
                        <a:solidFill>
                          <a:srgbClr val="990099"/>
                        </a:solidFill>
                      </a:endParaRPr>
                    </a:p>
                    <a:p>
                      <a:endParaRPr lang="en-GB" b="0">
                        <a:solidFill>
                          <a:srgbClr val="990099"/>
                        </a:solidFill>
                      </a:endParaRPr>
                    </a:p>
                  </a:txBody>
                  <a:tcPr/>
                </a:tc>
                <a:extLst>
                  <a:ext uri="{0D108BD9-81ED-4DB2-BD59-A6C34878D82A}">
                    <a16:rowId xmlns:a16="http://schemas.microsoft.com/office/drawing/2014/main" val="181274510"/>
                  </a:ext>
                </a:extLst>
              </a:tr>
              <a:tr h="9722857">
                <a:tc vMerge="1">
                  <a:txBody>
                    <a:bodyPr/>
                    <a:lstStyle/>
                    <a:p>
                      <a:endParaRPr lang="en-GB"/>
                    </a:p>
                  </a:txBody>
                  <a:tcPr/>
                </a:tc>
                <a:tc>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sz="2800" b="1" dirty="0">
                          <a:solidFill>
                            <a:srgbClr val="990099"/>
                          </a:solidFill>
                        </a:rPr>
                        <a:t>Ambition</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b="0" dirty="0">
                        <a:solidFill>
                          <a:srgbClr val="990099"/>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0" i="0" u="none" strike="noStrike" kern="1200" baseline="0" dirty="0">
                          <a:solidFill>
                            <a:schemeClr val="tx2">
                              <a:lumMod val="50000"/>
                            </a:schemeClr>
                          </a:solidFill>
                          <a:latin typeface="+mn-lt"/>
                          <a:ea typeface="+mn-ea"/>
                          <a:cs typeface="+mn-cs"/>
                        </a:rPr>
                        <a:t>An efficient and proportionate governance structure will ensure appropriate oversight of the Council’s procurement operations. </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US" sz="2000" b="0" i="0" u="none" strike="noStrike" kern="1200" baseline="0" dirty="0">
                        <a:solidFill>
                          <a:schemeClr val="tx2">
                            <a:lumMod val="50000"/>
                          </a:schemeClr>
                        </a:solidFill>
                        <a:latin typeface="+mn-lt"/>
                        <a:ea typeface="+mn-ea"/>
                        <a:cs typeface="+mn-cs"/>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0" i="0" u="none" strike="noStrike" kern="1200" baseline="0" dirty="0">
                          <a:solidFill>
                            <a:schemeClr val="tx2">
                              <a:lumMod val="50000"/>
                            </a:schemeClr>
                          </a:solidFill>
                          <a:latin typeface="+mn-lt"/>
                          <a:ea typeface="+mn-ea"/>
                          <a:cs typeface="+mn-cs"/>
                        </a:rPr>
                        <a:t>It will help drive best value from our procurements as well as ensuring compliance to legal and regulatory requirements and the principles of fairness and transparency.</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US" sz="2000" b="0" i="0" u="none" strike="noStrike" kern="1200" baseline="0" dirty="0">
                        <a:solidFill>
                          <a:schemeClr val="tx2">
                            <a:lumMod val="50000"/>
                          </a:schemeClr>
                        </a:solidFill>
                        <a:latin typeface="+mn-lt"/>
                        <a:ea typeface="+mn-ea"/>
                        <a:cs typeface="+mn-cs"/>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b="0" dirty="0">
                          <a:solidFill>
                            <a:schemeClr val="tx2">
                              <a:lumMod val="50000"/>
                            </a:schemeClr>
                          </a:solidFill>
                        </a:rPr>
                        <a:t>The Procurement Service will use good quality management information to provide assurance on the extent to which the Council is effectively planning its procurements, adhering to the tender and contracts regulations (TCRs) and managing its contracts.</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800" b="1" dirty="0">
                        <a:solidFill>
                          <a:srgbClr val="990099"/>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800" b="1" dirty="0">
                          <a:solidFill>
                            <a:srgbClr val="990099"/>
                          </a:solidFill>
                        </a:rPr>
                        <a:t>Target Outcomes</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b="0" dirty="0">
                        <a:solidFill>
                          <a:srgbClr val="990099"/>
                        </a:solidFill>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000" dirty="0">
                          <a:solidFill>
                            <a:srgbClr val="000000"/>
                          </a:solidFill>
                        </a:rPr>
                        <a:t>Performance dashboards are in place that </a:t>
                      </a:r>
                      <a:r>
                        <a:rPr lang="en-US" sz="2000" dirty="0">
                          <a:solidFill>
                            <a:srgbClr val="000000"/>
                          </a:solidFill>
                          <a:cs typeface="Calibri" panose="020F0502020204030204" pitchFamily="34" charset="0"/>
                        </a:rPr>
                        <a:t>provide rich management information to inform good decision making across the Council. This includes the delivery of </a:t>
                      </a:r>
                      <a:r>
                        <a:rPr lang="en-US" sz="2000" dirty="0">
                          <a:solidFill>
                            <a:srgbClr val="000000"/>
                          </a:solidFill>
                        </a:rPr>
                        <a:t>commercial and social benefits through procurements/contracts, contract performance against Key Performance Indicators, and level of compliance to purchasing processes.</a:t>
                      </a:r>
                    </a:p>
                    <a:p>
                      <a:endParaRPr lang="en-GB" b="0" dirty="0">
                        <a:solidFill>
                          <a:srgbClr val="990099"/>
                        </a:solidFill>
                      </a:endParaRPr>
                    </a:p>
                  </a:txBody>
                  <a:tcPr>
                    <a:noFill/>
                  </a:tcPr>
                </a:tc>
                <a:tc>
                  <a:txBody>
                    <a:bodyPr/>
                    <a:lstStyle/>
                    <a:p>
                      <a:pPr marL="457200" marR="0" lvl="0" indent="-4572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000" dirty="0">
                          <a:solidFill>
                            <a:srgbClr val="000000"/>
                          </a:solidFill>
                        </a:rPr>
                        <a:t>All those across the Council involved in the procurement process are clear what is expected of them to participate effectively. </a:t>
                      </a:r>
                    </a:p>
                    <a:p>
                      <a:pPr marL="457200" marR="0" lvl="0" indent="-4572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2000" dirty="0">
                        <a:solidFill>
                          <a:srgbClr val="000000"/>
                        </a:solidFill>
                      </a:endParaRPr>
                    </a:p>
                    <a:p>
                      <a:pPr marL="457200" marR="0" lvl="0" indent="-4572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000" dirty="0">
                          <a:solidFill>
                            <a:srgbClr val="000000"/>
                          </a:solidFill>
                        </a:rPr>
                        <a:t>Our governance provides the necessary controls to ensure high quality decision making but is streamlined to eliminate activities that do not add value or duplicate.</a:t>
                      </a:r>
                    </a:p>
                    <a:p>
                      <a:pPr marL="457200" marR="0" lvl="0" indent="-4572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2000" dirty="0">
                        <a:solidFill>
                          <a:srgbClr val="000000"/>
                        </a:solidFill>
                      </a:endParaRP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2000" dirty="0">
                        <a:solidFill>
                          <a:srgbClr val="000000"/>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800" b="1" dirty="0">
                          <a:solidFill>
                            <a:srgbClr val="990099"/>
                          </a:solidFill>
                        </a:rPr>
                        <a:t>Actions</a:t>
                      </a:r>
                    </a:p>
                    <a:p>
                      <a:endParaRPr lang="en-GB" sz="2000" b="0" dirty="0">
                        <a:solidFill>
                          <a:srgbClr val="990099"/>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1" dirty="0">
                          <a:solidFill>
                            <a:srgbClr val="990099"/>
                          </a:solidFill>
                          <a:latin typeface="+mn-lt"/>
                        </a:rPr>
                        <a:t>5.1</a:t>
                      </a:r>
                      <a:r>
                        <a:rPr lang="en-US" sz="2000" dirty="0">
                          <a:latin typeface="+mn-lt"/>
                        </a:rPr>
                        <a:t> Define key stakeholder roles and responsibilities for each procurement activity, supported by guidance and training.</a:t>
                      </a: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1" dirty="0">
                          <a:solidFill>
                            <a:srgbClr val="990099"/>
                          </a:solidFill>
                          <a:latin typeface="+mn-lt"/>
                        </a:rPr>
                        <a:t>5.2</a:t>
                      </a:r>
                      <a:r>
                        <a:rPr lang="en-US" sz="2000" dirty="0">
                          <a:latin typeface="+mn-lt"/>
                        </a:rPr>
                        <a:t> </a:t>
                      </a:r>
                      <a:r>
                        <a:rPr lang="en-GB" sz="2000" dirty="0"/>
                        <a:t>Develop simplified, proportionate TCRs that take account of the Procurement Act.</a:t>
                      </a: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b="1" dirty="0">
                          <a:solidFill>
                            <a:srgbClr val="990099"/>
                          </a:solidFill>
                        </a:rPr>
                        <a:t>5.3 </a:t>
                      </a:r>
                      <a:r>
                        <a:rPr lang="en-US" sz="2000" b="0" i="0" u="none" strike="noStrike" dirty="0">
                          <a:solidFill>
                            <a:srgbClr val="000000"/>
                          </a:solidFill>
                          <a:effectLst/>
                          <a:latin typeface="+mn-lt"/>
                        </a:rPr>
                        <a:t>Deliver Purchasing reporting to support compliance &amp; decision making.</a:t>
                      </a: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1" i="0" u="none" strike="noStrike" dirty="0">
                          <a:solidFill>
                            <a:srgbClr val="990099"/>
                          </a:solidFill>
                          <a:effectLst/>
                          <a:latin typeface="+mn-lt"/>
                        </a:rPr>
                        <a:t>5.4</a:t>
                      </a:r>
                      <a:r>
                        <a:rPr lang="en-US" sz="2000" b="0" i="0" u="none" strike="noStrike" dirty="0">
                          <a:solidFill>
                            <a:srgbClr val="000000"/>
                          </a:solidFill>
                          <a:effectLst/>
                          <a:latin typeface="+mn-lt"/>
                        </a:rPr>
                        <a:t> </a:t>
                      </a:r>
                      <a:r>
                        <a:rPr lang="en-US" sz="2000" dirty="0"/>
                        <a:t>Revise template documents for each key gateway in the procurement process (from business case onwards) to prevent duplication and to ensure only relevant areas are scrutinised.</a:t>
                      </a: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1" dirty="0">
                          <a:solidFill>
                            <a:srgbClr val="990099"/>
                          </a:solidFill>
                        </a:rPr>
                        <a:t>5.5</a:t>
                      </a:r>
                      <a:r>
                        <a:rPr lang="en-US" sz="2000" dirty="0"/>
                        <a:t> </a:t>
                      </a:r>
                      <a:r>
                        <a:rPr lang="en-US" sz="2000" b="0" i="0" u="none" strike="noStrike" dirty="0">
                          <a:solidFill>
                            <a:srgbClr val="000000"/>
                          </a:solidFill>
                          <a:effectLst/>
                          <a:latin typeface="+mn-lt"/>
                        </a:rPr>
                        <a:t>Commence assurance reporting of the performance of contracts at Corporate/DMT level.</a:t>
                      </a: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1" i="0" u="none" strike="noStrike" dirty="0">
                          <a:solidFill>
                            <a:srgbClr val="990099"/>
                          </a:solidFill>
                          <a:effectLst/>
                          <a:latin typeface="+mn-lt"/>
                        </a:rPr>
                        <a:t>5.6</a:t>
                      </a:r>
                      <a:r>
                        <a:rPr lang="en-US" sz="2000" b="0" i="0" u="none" strike="noStrike" dirty="0">
                          <a:solidFill>
                            <a:srgbClr val="000000"/>
                          </a:solidFill>
                          <a:effectLst/>
                          <a:latin typeface="+mn-lt"/>
                        </a:rPr>
                        <a:t> Implement Purchasing, Procurement &amp; Contract Management Dashboards, drawing data from a variety of systems to give Directorates a holistic view of performance in their areas.</a:t>
                      </a: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dirty="0"/>
                        <a:t> </a:t>
                      </a:r>
                      <a:endParaRPr lang="en-GB" sz="2000" dirty="0"/>
                    </a:p>
                    <a:p>
                      <a:pPr marL="0" marR="0" lvl="0" indent="0" algn="l" defTabSz="1625620" rtl="0" eaLnBrk="1" fontAlgn="auto" latinLnBrk="0" hangingPunct="1">
                        <a:lnSpc>
                          <a:spcPct val="100000"/>
                        </a:lnSpc>
                        <a:spcBef>
                          <a:spcPts val="0"/>
                        </a:spcBef>
                        <a:spcAft>
                          <a:spcPts val="0"/>
                        </a:spcAft>
                        <a:buClrTx/>
                        <a:buSzTx/>
                        <a:buFontTx/>
                        <a:buNone/>
                        <a:tabLst/>
                        <a:defRPr/>
                      </a:pPr>
                      <a:endParaRPr lang="en-US" sz="2000" dirty="0">
                        <a:latin typeface="+mn-lt"/>
                      </a:endParaRP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dirty="0">
                        <a:latin typeface="+mn-lt"/>
                      </a:endParaRPr>
                    </a:p>
                    <a:p>
                      <a:endParaRPr lang="en-GB" sz="2000" b="0" dirty="0">
                        <a:solidFill>
                          <a:srgbClr val="990099"/>
                        </a:solidFill>
                      </a:endParaRPr>
                    </a:p>
                  </a:txBody>
                  <a:tcPr>
                    <a:noFill/>
                  </a:tcPr>
                </a:tc>
                <a:extLst>
                  <a:ext uri="{0D108BD9-81ED-4DB2-BD59-A6C34878D82A}">
                    <a16:rowId xmlns:a16="http://schemas.microsoft.com/office/drawing/2014/main" val="1908418594"/>
                  </a:ext>
                </a:extLst>
              </a:tr>
            </a:tbl>
          </a:graphicData>
        </a:graphic>
      </p:graphicFrame>
      <p:cxnSp>
        <p:nvCxnSpPr>
          <p:cNvPr id="12" name="Straight Connector 11">
            <a:extLst>
              <a:ext uri="{FF2B5EF4-FFF2-40B4-BE49-F238E27FC236}">
                <a16:creationId xmlns:a16="http://schemas.microsoft.com/office/drawing/2014/main" id="{A4A42143-2152-55DC-3D41-6F67F6AEE2C2}"/>
              </a:ext>
            </a:extLst>
          </p:cNvPr>
          <p:cNvCxnSpPr>
            <a:cxnSpLocks/>
          </p:cNvCxnSpPr>
          <p:nvPr/>
        </p:nvCxnSpPr>
        <p:spPr>
          <a:xfrm>
            <a:off x="4194011" y="706628"/>
            <a:ext cx="10760528" cy="0"/>
          </a:xfrm>
          <a:prstGeom prst="line">
            <a:avLst/>
          </a:prstGeom>
          <a:ln w="19050">
            <a:solidFill>
              <a:srgbClr val="880088"/>
            </a:solidFill>
          </a:ln>
        </p:spPr>
        <p:style>
          <a:lnRef idx="1">
            <a:schemeClr val="accent1"/>
          </a:lnRef>
          <a:fillRef idx="0">
            <a:schemeClr val="accent1"/>
          </a:fillRef>
          <a:effectRef idx="0">
            <a:schemeClr val="accent1"/>
          </a:effectRef>
          <a:fontRef idx="minor">
            <a:schemeClr val="tx1"/>
          </a:fontRef>
        </p:style>
      </p:cxnSp>
      <p:pic>
        <p:nvPicPr>
          <p:cNvPr id="2" name="Picture 2" descr="Serviced Apartments Croydon | Croydon Apartments">
            <a:extLst>
              <a:ext uri="{FF2B5EF4-FFF2-40B4-BE49-F238E27FC236}">
                <a16:creationId xmlns:a16="http://schemas.microsoft.com/office/drawing/2014/main" id="{5C798363-B848-6167-2D6F-061993FC001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952" r="32941"/>
          <a:stretch/>
        </p:blipFill>
        <p:spPr bwMode="auto">
          <a:xfrm>
            <a:off x="0" y="3430621"/>
            <a:ext cx="1309869" cy="609600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9334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0E5F000-2C2B-2E0F-DCE3-D11B01A5C987}"/>
              </a:ext>
            </a:extLst>
          </p:cNvPr>
          <p:cNvGraphicFramePr>
            <a:graphicFrameLocks noGrp="1"/>
          </p:cNvGraphicFramePr>
          <p:nvPr>
            <p:extLst>
              <p:ext uri="{D42A27DB-BD31-4B8C-83A1-F6EECF244321}">
                <p14:modId xmlns:p14="http://schemas.microsoft.com/office/powerpoint/2010/main" val="3116942109"/>
              </p:ext>
            </p:extLst>
          </p:nvPr>
        </p:nvGraphicFramePr>
        <p:xfrm>
          <a:off x="0" y="0"/>
          <a:ext cx="16256000" cy="10972800"/>
        </p:xfrm>
        <a:graphic>
          <a:graphicData uri="http://schemas.openxmlformats.org/drawingml/2006/table">
            <a:tbl>
              <a:tblPr firstRow="1" bandRow="1">
                <a:tableStyleId>{073A0DAA-6AF3-43AB-8588-CEC1D06C72B9}</a:tableStyleId>
              </a:tblPr>
              <a:tblGrid>
                <a:gridCol w="3291380">
                  <a:extLst>
                    <a:ext uri="{9D8B030D-6E8A-4147-A177-3AD203B41FA5}">
                      <a16:colId xmlns:a16="http://schemas.microsoft.com/office/drawing/2014/main" val="179059211"/>
                    </a:ext>
                  </a:extLst>
                </a:gridCol>
                <a:gridCol w="7079274">
                  <a:extLst>
                    <a:ext uri="{9D8B030D-6E8A-4147-A177-3AD203B41FA5}">
                      <a16:colId xmlns:a16="http://schemas.microsoft.com/office/drawing/2014/main" val="452013603"/>
                    </a:ext>
                  </a:extLst>
                </a:gridCol>
                <a:gridCol w="5885346">
                  <a:extLst>
                    <a:ext uri="{9D8B030D-6E8A-4147-A177-3AD203B41FA5}">
                      <a16:colId xmlns:a16="http://schemas.microsoft.com/office/drawing/2014/main" val="2746642101"/>
                    </a:ext>
                  </a:extLst>
                </a:gridCol>
              </a:tblGrid>
              <a:tr h="1038804">
                <a:tc rowSpan="2">
                  <a:txBody>
                    <a:bodyPr/>
                    <a:lstStyle/>
                    <a:p>
                      <a:r>
                        <a:rPr lang="en-GB" sz="4000" dirty="0">
                          <a:solidFill>
                            <a:srgbClr val="990099"/>
                          </a:solidFill>
                        </a:rPr>
                        <a:t>Procurement </a:t>
                      </a:r>
                    </a:p>
                    <a:p>
                      <a:r>
                        <a:rPr lang="en-GB" sz="4000" dirty="0">
                          <a:solidFill>
                            <a:srgbClr val="990099"/>
                          </a:solidFill>
                        </a:rPr>
                        <a:t>Strategy </a:t>
                      </a:r>
                    </a:p>
                    <a:p>
                      <a:r>
                        <a:rPr lang="en-GB" sz="4000" dirty="0">
                          <a:solidFill>
                            <a:srgbClr val="990099"/>
                          </a:solidFill>
                        </a:rPr>
                        <a:t>2024-26 </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txBody>
                  <a:tcPr>
                    <a:noFill/>
                  </a:tcPr>
                </a:tc>
                <a:tc gridSpan="2">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b="1" dirty="0">
                          <a:solidFill>
                            <a:schemeClr val="bg2">
                              <a:lumMod val="10000"/>
                            </a:schemeClr>
                          </a:solidFill>
                        </a:rPr>
                        <a:t>Theme 6: System &amp; Process Development</a:t>
                      </a:r>
                    </a:p>
                    <a:p>
                      <a:endParaRPr lang="en-GB" b="0" dirty="0">
                        <a:solidFill>
                          <a:srgbClr val="990099"/>
                        </a:solidFill>
                      </a:endParaRPr>
                    </a:p>
                  </a:txBody>
                  <a:tcPr>
                    <a:noFill/>
                  </a:tcPr>
                </a:tc>
                <a:tc hMerge="1">
                  <a:txBody>
                    <a:bodyPr/>
                    <a:lstStyle/>
                    <a:p>
                      <a:endParaRPr lang="en-GB" b="0">
                        <a:solidFill>
                          <a:srgbClr val="990099"/>
                        </a:solidFill>
                      </a:endParaRPr>
                    </a:p>
                    <a:p>
                      <a:endParaRPr lang="en-GB" b="0">
                        <a:solidFill>
                          <a:srgbClr val="990099"/>
                        </a:solidFill>
                      </a:endParaRPr>
                    </a:p>
                  </a:txBody>
                  <a:tcPr/>
                </a:tc>
                <a:extLst>
                  <a:ext uri="{0D108BD9-81ED-4DB2-BD59-A6C34878D82A}">
                    <a16:rowId xmlns:a16="http://schemas.microsoft.com/office/drawing/2014/main" val="181274510"/>
                  </a:ext>
                </a:extLst>
              </a:tr>
              <a:tr h="9705396">
                <a:tc vMerge="1">
                  <a:txBody>
                    <a:bodyPr/>
                    <a:lstStyle/>
                    <a:p>
                      <a:endParaRPr lang="en-GB"/>
                    </a:p>
                  </a:txBody>
                  <a:tcPr/>
                </a:tc>
                <a:tc>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sz="2800" b="1" dirty="0">
                          <a:solidFill>
                            <a:srgbClr val="990099"/>
                          </a:solidFill>
                        </a:rPr>
                        <a:t>Ambition</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dirty="0">
                        <a:solidFill>
                          <a:schemeClr val="tx2">
                            <a:lumMod val="50000"/>
                          </a:schemeClr>
                        </a:solidFill>
                        <a:latin typeface="+mn-lt"/>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dirty="0">
                          <a:solidFill>
                            <a:schemeClr val="tx2">
                              <a:lumMod val="50000"/>
                            </a:schemeClr>
                          </a:solidFill>
                          <a:latin typeface="+mn-lt"/>
                        </a:rPr>
                        <a:t>Improved efficiencies in our purchasing processes, alongside communication &amp; support reinforcing the importance of compliance, will ensure that purchasing transactions </a:t>
                      </a:r>
                      <a:r>
                        <a:rPr lang="en-US" sz="2000" b="0" i="0" kern="1200" dirty="0">
                          <a:solidFill>
                            <a:schemeClr val="dk1"/>
                          </a:solidFill>
                          <a:effectLst/>
                          <a:latin typeface="+mn-lt"/>
                          <a:ea typeface="+mn-ea"/>
                          <a:cs typeface="+mn-cs"/>
                        </a:rPr>
                        <a:t>are raised ‘right first time’. Unnecessary duplication and manual working will be eliminated speeding up the supplier registration and invoicing process. </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US" sz="2000" b="0" i="0" kern="1200" dirty="0">
                        <a:solidFill>
                          <a:schemeClr val="dk1"/>
                        </a:solidFill>
                        <a:effectLst/>
                        <a:latin typeface="+mn-lt"/>
                        <a:ea typeface="+mn-ea"/>
                        <a:cs typeface="+mn-cs"/>
                      </a:endParaRPr>
                    </a:p>
                    <a:p>
                      <a:r>
                        <a:rPr lang="en-US" sz="2000" b="0" i="0" kern="1200" dirty="0">
                          <a:solidFill>
                            <a:schemeClr val="dk1"/>
                          </a:solidFill>
                          <a:effectLst/>
                          <a:latin typeface="+mn-lt"/>
                          <a:ea typeface="+mn-ea"/>
                          <a:cs typeface="+mn-cs"/>
                        </a:rPr>
                        <a:t>Better use of strategic procurement systems to support the end to end procurement process will aid effective planning, reductions in reactive procurements, the removal of unnecessary manual processes, improved visibility of contract performance and stronger controls on contract spend.</a:t>
                      </a:r>
                      <a:endParaRPr lang="en-GB" sz="2000" dirty="0">
                        <a:solidFill>
                          <a:schemeClr val="tx2">
                            <a:lumMod val="50000"/>
                          </a:schemeClr>
                        </a:solidFill>
                        <a:latin typeface="+mn-lt"/>
                      </a:endParaRP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dirty="0">
                        <a:solidFill>
                          <a:schemeClr val="tx2">
                            <a:lumMod val="50000"/>
                          </a:schemeClr>
                        </a:solidFill>
                        <a:latin typeface="+mn-lt"/>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dirty="0">
                          <a:solidFill>
                            <a:schemeClr val="tx2">
                              <a:lumMod val="50000"/>
                            </a:schemeClr>
                          </a:solidFill>
                          <a:latin typeface="+mn-lt"/>
                        </a:rPr>
                        <a:t>More powerful management information will support the development of our strategies and provide focus on areas for improvement.</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dirty="0">
                        <a:solidFill>
                          <a:schemeClr val="tx2">
                            <a:lumMod val="50000"/>
                          </a:schemeClr>
                        </a:solidFill>
                        <a:latin typeface="+mn-lt"/>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800" b="1" dirty="0">
                          <a:solidFill>
                            <a:srgbClr val="990099"/>
                          </a:solidFill>
                        </a:rPr>
                        <a:t>Target Outcomes</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800" b="1" dirty="0">
                        <a:solidFill>
                          <a:srgbClr val="990099"/>
                        </a:solidFill>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000" dirty="0">
                          <a:solidFill>
                            <a:srgbClr val="000000"/>
                          </a:solidFill>
                          <a:cs typeface="Calibri" panose="020F0502020204030204" pitchFamily="34" charset="0"/>
                        </a:rPr>
                        <a:t>Integrated pipeline management, e-sourcing, Purchase to Pay and contract management systems are in place and accessible &amp; easy to use for staff and suppliers who will benefit from them.</a:t>
                      </a: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2000" dirty="0">
                        <a:solidFill>
                          <a:srgbClr val="000000"/>
                        </a:solidFill>
                        <a:cs typeface="Calibri" panose="020F0502020204030204" pitchFamily="34" charset="0"/>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000" dirty="0">
                          <a:solidFill>
                            <a:srgbClr val="000000"/>
                          </a:solidFill>
                        </a:rPr>
                        <a:t>The Procurement team proactively uses this information to work with Directorates/Services to address performance issues it highlights.</a:t>
                      </a: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2000" dirty="0">
                        <a:solidFill>
                          <a:srgbClr val="000000"/>
                        </a:solidFill>
                        <a:cs typeface="Calibri" panose="020F0502020204030204" pitchFamily="34" charset="0"/>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2000" dirty="0">
                        <a:solidFill>
                          <a:srgbClr val="000000"/>
                        </a:solidFill>
                        <a:cs typeface="Calibri" panose="020F0502020204030204" pitchFamily="34" charset="0"/>
                      </a:endParaRPr>
                    </a:p>
                  </a:txBody>
                  <a:tcPr>
                    <a:noFill/>
                  </a:tcPr>
                </a:tc>
                <a:tc>
                  <a:txBody>
                    <a:bodyPr/>
                    <a:lstStyle/>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2000" dirty="0">
                        <a:solidFill>
                          <a:srgbClr val="000000"/>
                        </a:solidFill>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2000" dirty="0">
                        <a:solidFill>
                          <a:srgbClr val="000000"/>
                        </a:solidFill>
                      </a:endParaRP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2000" dirty="0">
                          <a:solidFill>
                            <a:srgbClr val="000000"/>
                          </a:solidFill>
                        </a:rPr>
                        <a:t>Guidance &amp; learning is embedded into our purchasing systems to support compliance. </a:t>
                      </a:r>
                    </a:p>
                    <a:p>
                      <a:pPr marL="342900" marR="0" lvl="0" indent="-342900" algn="l" defTabSz="162562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2000" dirty="0">
                        <a:solidFill>
                          <a:srgbClr val="000000"/>
                        </a:solidFill>
                      </a:endParaRP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GB" sz="2800" b="1" dirty="0">
                          <a:solidFill>
                            <a:srgbClr val="990099"/>
                          </a:solidFill>
                        </a:rPr>
                        <a:t>Actions</a:t>
                      </a: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sz="2800" b="1" dirty="0">
                        <a:solidFill>
                          <a:srgbClr val="990099"/>
                        </a:solidFill>
                      </a:endParaRP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i="0" u="none" strike="noStrike" dirty="0">
                          <a:solidFill>
                            <a:srgbClr val="990099"/>
                          </a:solidFill>
                          <a:effectLst/>
                          <a:latin typeface="+mn-lt"/>
                        </a:rPr>
                        <a:t>6.1</a:t>
                      </a:r>
                      <a:r>
                        <a:rPr lang="en-US" sz="2000" b="0" i="0" u="none" strike="noStrike" dirty="0">
                          <a:solidFill>
                            <a:srgbClr val="000000"/>
                          </a:solidFill>
                          <a:effectLst/>
                          <a:latin typeface="+mn-lt"/>
                        </a:rPr>
                        <a:t> Implement supplier system self-registration to speed up the supplier set up process.</a:t>
                      </a: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i="0" u="none" strike="noStrike" dirty="0">
                          <a:solidFill>
                            <a:srgbClr val="990099"/>
                          </a:solidFill>
                          <a:effectLst/>
                          <a:latin typeface="+mn-lt"/>
                        </a:rPr>
                        <a:t>6.2</a:t>
                      </a:r>
                      <a:r>
                        <a:rPr lang="en-US" sz="2000" b="0" i="0" u="none" strike="noStrike" dirty="0">
                          <a:solidFill>
                            <a:srgbClr val="000000"/>
                          </a:solidFill>
                          <a:effectLst/>
                          <a:latin typeface="+mn-lt"/>
                        </a:rPr>
                        <a:t> Deliver embedded guided learning to support the purchasing process within Oracle Fusion. Deliver revised learning materials for new starters.</a:t>
                      </a: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i="0" u="none" strike="noStrike" dirty="0">
                          <a:solidFill>
                            <a:srgbClr val="990099"/>
                          </a:solidFill>
                          <a:effectLst/>
                          <a:latin typeface="+mn-lt"/>
                        </a:rPr>
                        <a:t>6.3</a:t>
                      </a:r>
                      <a:r>
                        <a:rPr lang="en-US" sz="2000" b="0" i="0" u="none" strike="noStrike" dirty="0">
                          <a:solidFill>
                            <a:srgbClr val="000000"/>
                          </a:solidFill>
                          <a:effectLst/>
                          <a:latin typeface="+mn-lt"/>
                        </a:rPr>
                        <a:t> Implement e-invoicing with all suppliers.</a:t>
                      </a: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i="0" u="none" strike="noStrike" dirty="0">
                          <a:solidFill>
                            <a:srgbClr val="990099"/>
                          </a:solidFill>
                          <a:effectLst/>
                          <a:latin typeface="+mn-lt"/>
                        </a:rPr>
                        <a:t>6.4</a:t>
                      </a:r>
                      <a:r>
                        <a:rPr lang="en-US" sz="2000" b="0" i="0" u="none" strike="noStrike" dirty="0">
                          <a:solidFill>
                            <a:srgbClr val="000000"/>
                          </a:solidFill>
                          <a:effectLst/>
                          <a:latin typeface="+mn-lt"/>
                        </a:rPr>
                        <a:t> </a:t>
                      </a:r>
                      <a:r>
                        <a:rPr lang="en-US" sz="2000" b="0" i="0" u="none" strike="noStrike" dirty="0">
                          <a:solidFill>
                            <a:schemeClr val="tx2">
                              <a:lumMod val="50000"/>
                            </a:schemeClr>
                          </a:solidFill>
                          <a:effectLst/>
                          <a:latin typeface="+mn-lt"/>
                        </a:rPr>
                        <a:t>Roll out Blanket Purchasing Agreements to support control of contract spend.</a:t>
                      </a: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i="0" u="none" strike="noStrike" dirty="0">
                          <a:solidFill>
                            <a:srgbClr val="990099"/>
                          </a:solidFill>
                          <a:effectLst/>
                          <a:latin typeface="+mn-lt"/>
                        </a:rPr>
                        <a:t>6.5</a:t>
                      </a:r>
                      <a:r>
                        <a:rPr lang="en-US" sz="2000" b="0" i="0" u="none" strike="noStrike" dirty="0">
                          <a:solidFill>
                            <a:srgbClr val="000000"/>
                          </a:solidFill>
                          <a:effectLst/>
                          <a:latin typeface="+mn-lt"/>
                        </a:rPr>
                        <a:t> </a:t>
                      </a:r>
                      <a:r>
                        <a:rPr lang="en-US" sz="2000" b="0" i="0" u="none" strike="noStrike" dirty="0">
                          <a:solidFill>
                            <a:schemeClr val="tx2">
                              <a:lumMod val="50000"/>
                            </a:schemeClr>
                          </a:solidFill>
                          <a:effectLst/>
                          <a:latin typeface="+mn-lt"/>
                        </a:rPr>
                        <a:t>Implement contract management system roll out for platinum and gold contracts.</a:t>
                      </a: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i="0" u="none" strike="noStrike" dirty="0">
                          <a:solidFill>
                            <a:srgbClr val="990099"/>
                          </a:solidFill>
                          <a:effectLst/>
                          <a:latin typeface="+mn-lt"/>
                        </a:rPr>
                        <a:t>6.6</a:t>
                      </a:r>
                      <a:r>
                        <a:rPr lang="en-US" sz="2000" b="0" i="0" u="none" strike="noStrike" dirty="0">
                          <a:solidFill>
                            <a:srgbClr val="000000"/>
                          </a:solidFill>
                          <a:effectLst/>
                          <a:latin typeface="+mn-lt"/>
                        </a:rPr>
                        <a:t> </a:t>
                      </a:r>
                      <a:r>
                        <a:rPr lang="en-US" sz="2000" b="0" i="0" u="none" strike="noStrike" dirty="0">
                          <a:solidFill>
                            <a:schemeClr val="tx2">
                              <a:lumMod val="50000"/>
                            </a:schemeClr>
                          </a:solidFill>
                          <a:effectLst/>
                          <a:latin typeface="+mn-lt"/>
                        </a:rPr>
                        <a:t>Go live with pipeline management system to support planning process.</a:t>
                      </a:r>
                    </a:p>
                    <a:p>
                      <a:pPr marL="0" marR="0" lvl="0" indent="0" algn="l" defTabSz="162562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i="0" u="none" strike="noStrike" dirty="0">
                          <a:solidFill>
                            <a:srgbClr val="990099"/>
                          </a:solidFill>
                          <a:effectLst/>
                          <a:latin typeface="+mn-lt"/>
                        </a:rPr>
                        <a:t>6.7</a:t>
                      </a:r>
                      <a:r>
                        <a:rPr lang="en-US" sz="2000" b="0" i="0" u="none" strike="noStrike" dirty="0">
                          <a:solidFill>
                            <a:srgbClr val="000000"/>
                          </a:solidFill>
                          <a:effectLst/>
                          <a:latin typeface="+mn-lt"/>
                        </a:rPr>
                        <a:t> </a:t>
                      </a:r>
                      <a:r>
                        <a:rPr lang="en-US" sz="2000" b="0" i="0" u="none" strike="noStrike" dirty="0">
                          <a:solidFill>
                            <a:schemeClr val="tx2">
                              <a:lumMod val="50000"/>
                            </a:schemeClr>
                          </a:solidFill>
                          <a:effectLst/>
                          <a:latin typeface="+mn-lt"/>
                        </a:rPr>
                        <a:t>Roll out of electronic signatures for all contracts.</a:t>
                      </a:r>
                    </a:p>
                  </a:txBody>
                  <a:tcPr>
                    <a:noFill/>
                  </a:tcPr>
                </a:tc>
                <a:extLst>
                  <a:ext uri="{0D108BD9-81ED-4DB2-BD59-A6C34878D82A}">
                    <a16:rowId xmlns:a16="http://schemas.microsoft.com/office/drawing/2014/main" val="1908418594"/>
                  </a:ext>
                </a:extLst>
              </a:tr>
            </a:tbl>
          </a:graphicData>
        </a:graphic>
      </p:graphicFrame>
      <p:cxnSp>
        <p:nvCxnSpPr>
          <p:cNvPr id="12" name="Straight Connector 11">
            <a:extLst>
              <a:ext uri="{FF2B5EF4-FFF2-40B4-BE49-F238E27FC236}">
                <a16:creationId xmlns:a16="http://schemas.microsoft.com/office/drawing/2014/main" id="{A4A42143-2152-55DC-3D41-6F67F6AEE2C2}"/>
              </a:ext>
            </a:extLst>
          </p:cNvPr>
          <p:cNvCxnSpPr>
            <a:cxnSpLocks/>
          </p:cNvCxnSpPr>
          <p:nvPr/>
        </p:nvCxnSpPr>
        <p:spPr>
          <a:xfrm>
            <a:off x="3379590" y="652587"/>
            <a:ext cx="10760528" cy="0"/>
          </a:xfrm>
          <a:prstGeom prst="line">
            <a:avLst/>
          </a:prstGeom>
          <a:ln w="19050">
            <a:solidFill>
              <a:srgbClr val="880088"/>
            </a:solidFill>
          </a:ln>
        </p:spPr>
        <p:style>
          <a:lnRef idx="1">
            <a:schemeClr val="accent1"/>
          </a:lnRef>
          <a:fillRef idx="0">
            <a:schemeClr val="accent1"/>
          </a:fillRef>
          <a:effectRef idx="0">
            <a:schemeClr val="accent1"/>
          </a:effectRef>
          <a:fontRef idx="minor">
            <a:schemeClr val="tx1"/>
          </a:fontRef>
        </p:style>
      </p:cxnSp>
      <p:pic>
        <p:nvPicPr>
          <p:cNvPr id="2" name="Picture 2" descr="Serviced Apartments Croydon | Croydon Apartments">
            <a:extLst>
              <a:ext uri="{FF2B5EF4-FFF2-40B4-BE49-F238E27FC236}">
                <a16:creationId xmlns:a16="http://schemas.microsoft.com/office/drawing/2014/main" id="{B41313F8-8490-72A5-1BAF-9CD087133D0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2952" r="32941"/>
          <a:stretch/>
        </p:blipFill>
        <p:spPr bwMode="auto">
          <a:xfrm>
            <a:off x="0" y="3430621"/>
            <a:ext cx="1309869" cy="609600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7863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0E5F000-2C2B-2E0F-DCE3-D11B01A5C987}"/>
              </a:ext>
            </a:extLst>
          </p:cNvPr>
          <p:cNvGraphicFramePr>
            <a:graphicFrameLocks noGrp="1"/>
          </p:cNvGraphicFramePr>
          <p:nvPr>
            <p:extLst>
              <p:ext uri="{D42A27DB-BD31-4B8C-83A1-F6EECF244321}">
                <p14:modId xmlns:p14="http://schemas.microsoft.com/office/powerpoint/2010/main" val="1423900440"/>
              </p:ext>
            </p:extLst>
          </p:nvPr>
        </p:nvGraphicFramePr>
        <p:xfrm>
          <a:off x="58058" y="0"/>
          <a:ext cx="15708084" cy="4876800"/>
        </p:xfrm>
        <a:graphic>
          <a:graphicData uri="http://schemas.openxmlformats.org/drawingml/2006/table">
            <a:tbl>
              <a:tblPr firstRow="1" bandRow="1">
                <a:tableStyleId>{073A0DAA-6AF3-43AB-8588-CEC1D06C72B9}</a:tableStyleId>
              </a:tblPr>
              <a:tblGrid>
                <a:gridCol w="3955142">
                  <a:extLst>
                    <a:ext uri="{9D8B030D-6E8A-4147-A177-3AD203B41FA5}">
                      <a16:colId xmlns:a16="http://schemas.microsoft.com/office/drawing/2014/main" val="179059211"/>
                    </a:ext>
                  </a:extLst>
                </a:gridCol>
                <a:gridCol w="11752942">
                  <a:extLst>
                    <a:ext uri="{9D8B030D-6E8A-4147-A177-3AD203B41FA5}">
                      <a16:colId xmlns:a16="http://schemas.microsoft.com/office/drawing/2014/main" val="452013603"/>
                    </a:ext>
                  </a:extLst>
                </a:gridCol>
              </a:tblGrid>
              <a:tr h="1534091">
                <a:tc rowSpan="2">
                  <a:txBody>
                    <a:bodyPr/>
                    <a:lstStyle/>
                    <a:p>
                      <a:r>
                        <a:rPr lang="en-GB" sz="4000" dirty="0">
                          <a:solidFill>
                            <a:srgbClr val="990099"/>
                          </a:solidFill>
                        </a:rPr>
                        <a:t>Procurement </a:t>
                      </a:r>
                    </a:p>
                    <a:p>
                      <a:r>
                        <a:rPr lang="en-GB" sz="4000" dirty="0">
                          <a:solidFill>
                            <a:srgbClr val="990099"/>
                          </a:solidFill>
                        </a:rPr>
                        <a:t>Strategy </a:t>
                      </a:r>
                    </a:p>
                    <a:p>
                      <a:r>
                        <a:rPr lang="en-GB" sz="4000" dirty="0">
                          <a:solidFill>
                            <a:srgbClr val="990099"/>
                          </a:solidFill>
                        </a:rPr>
                        <a:t>2024-26</a:t>
                      </a:r>
                      <a:endParaRPr lang="en-GB" dirty="0"/>
                    </a:p>
                  </a:txBody>
                  <a:tcPr>
                    <a:noFill/>
                  </a:tcPr>
                </a:tc>
                <a:tc>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sz="3200" b="0" dirty="0">
                          <a:solidFill>
                            <a:srgbClr val="990099"/>
                          </a:solidFill>
                        </a:rPr>
                        <a:t>Measuring Successful Delivery </a:t>
                      </a:r>
                    </a:p>
                    <a:p>
                      <a:endParaRPr lang="en-GB" sz="2000" b="0" dirty="0">
                        <a:solidFill>
                          <a:srgbClr val="990099"/>
                        </a:solidFill>
                      </a:endParaRPr>
                    </a:p>
                    <a:p>
                      <a:r>
                        <a:rPr lang="en-GB" sz="2000" b="0" dirty="0">
                          <a:solidFill>
                            <a:srgbClr val="990099"/>
                          </a:solidFill>
                        </a:rPr>
                        <a:t>Overall, we will compare the procurement </a:t>
                      </a:r>
                      <a:r>
                        <a:rPr lang="en-GB" sz="2000" b="0" kern="100" dirty="0">
                          <a:solidFill>
                            <a:srgbClr val="990099"/>
                          </a:solidFill>
                          <a:effectLst/>
                          <a:ea typeface="Calibri" panose="020F0502020204030204" pitchFamily="34" charset="0"/>
                          <a:cs typeface="Calibri" panose="020F0502020204030204" pitchFamily="34" charset="0"/>
                        </a:rPr>
                        <a:t>function with sector best practice by using two frameworks:</a:t>
                      </a:r>
                      <a:endParaRPr lang="en-GB" sz="2000" b="0" kern="100" dirty="0">
                        <a:solidFill>
                          <a:srgbClr val="990099"/>
                        </a:solidFill>
                        <a:ea typeface="Calibri" panose="020F0502020204030204" pitchFamily="34" charset="0"/>
                        <a:cs typeface="Calibri" panose="020F0502020204030204" pitchFamily="34" charset="0"/>
                      </a:endParaRPr>
                    </a:p>
                    <a:p>
                      <a:pPr marL="285750" marR="0" lvl="0" indent="-285750" algn="l" defTabSz="162562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0" kern="100" dirty="0">
                          <a:solidFill>
                            <a:srgbClr val="990099"/>
                          </a:solidFill>
                          <a:effectLst/>
                          <a:ea typeface="Calibri" panose="020F0502020204030204" pitchFamily="34" charset="0"/>
                          <a:cs typeface="Calibri" panose="020F0502020204030204" pitchFamily="34" charset="0"/>
                        </a:rPr>
                        <a:t>LGA National Procurement Strategy (NPS)</a:t>
                      </a:r>
                    </a:p>
                    <a:p>
                      <a:pPr marL="285750" indent="-285750">
                        <a:buFont typeface="Arial" panose="020B0604020202020204" pitchFamily="34" charset="0"/>
                        <a:buChar char="•"/>
                      </a:pPr>
                      <a:r>
                        <a:rPr lang="en-GB" sz="2000" b="0" kern="100" dirty="0">
                          <a:solidFill>
                            <a:srgbClr val="990099"/>
                          </a:solidFill>
                          <a:effectLst/>
                          <a:ea typeface="Calibri" panose="020F0502020204030204" pitchFamily="34" charset="0"/>
                          <a:cs typeface="Calibri" panose="020F0502020204030204" pitchFamily="34" charset="0"/>
                        </a:rPr>
                        <a:t>Cabinet Office Commercial Continuous Improvement Assessment Framework (CCIAF) </a:t>
                      </a:r>
                    </a:p>
                    <a:p>
                      <a:pPr marL="0" indent="0">
                        <a:buFont typeface="Arial" panose="020B0604020202020204" pitchFamily="34" charset="0"/>
                        <a:buNone/>
                      </a:pPr>
                      <a:r>
                        <a:rPr lang="en-GB" sz="2000" b="0" kern="100" dirty="0">
                          <a:solidFill>
                            <a:srgbClr val="990099"/>
                          </a:solidFill>
                          <a:effectLst/>
                          <a:latin typeface="+mn-lt"/>
                          <a:ea typeface="+mn-ea"/>
                          <a:cs typeface="Calibri" panose="020F0502020204030204" pitchFamily="34" charset="0"/>
                        </a:rPr>
                        <a:t>Our</a:t>
                      </a:r>
                      <a:r>
                        <a:rPr lang="en-GB" sz="2000" b="0" kern="1200" dirty="0">
                          <a:solidFill>
                            <a:srgbClr val="990099"/>
                          </a:solidFill>
                          <a:effectLst/>
                          <a:latin typeface="+mn-lt"/>
                          <a:ea typeface="+mn-ea"/>
                          <a:cs typeface="+mn-cs"/>
                        </a:rPr>
                        <a:t> minimum target is to be operating at mature level across all measures in the LGA National Procurement Strategy (and at equivalent Good Level across the CCIAF framework) by Mar 25. </a:t>
                      </a:r>
                    </a:p>
                    <a:p>
                      <a:pPr marL="0" indent="0">
                        <a:buFont typeface="Arial" panose="020B0604020202020204" pitchFamily="34" charset="0"/>
                        <a:buNone/>
                      </a:pPr>
                      <a:r>
                        <a:rPr lang="en-GB" sz="2000" b="0" kern="1200" dirty="0">
                          <a:solidFill>
                            <a:srgbClr val="990099"/>
                          </a:solidFill>
                          <a:effectLst/>
                          <a:latin typeface="+mn-lt"/>
                          <a:ea typeface="+mn-ea"/>
                          <a:cs typeface="+mn-cs"/>
                        </a:rPr>
                        <a:t>More specific measures are detailed below</a:t>
                      </a:r>
                      <a:r>
                        <a:rPr lang="en-GB" sz="2000" b="1" kern="1200" dirty="0">
                          <a:solidFill>
                            <a:srgbClr val="990099"/>
                          </a:solidFill>
                          <a:effectLst/>
                          <a:latin typeface="+mn-lt"/>
                          <a:ea typeface="+mn-ea"/>
                          <a:cs typeface="+mn-cs"/>
                        </a:rPr>
                        <a:t>:</a:t>
                      </a:r>
                      <a:endParaRPr lang="en-GB" sz="2000" b="0" dirty="0">
                        <a:solidFill>
                          <a:srgbClr val="990099"/>
                        </a:solidFill>
                      </a:endParaRPr>
                    </a:p>
                  </a:txBody>
                  <a:tcPr>
                    <a:noFill/>
                  </a:tcPr>
                </a:tc>
                <a:extLst>
                  <a:ext uri="{0D108BD9-81ED-4DB2-BD59-A6C34878D82A}">
                    <a16:rowId xmlns:a16="http://schemas.microsoft.com/office/drawing/2014/main" val="181274510"/>
                  </a:ext>
                </a:extLst>
              </a:tr>
              <a:tr h="1223825">
                <a:tc vMerge="1">
                  <a:txBody>
                    <a:bodyPr/>
                    <a:lstStyle/>
                    <a:p>
                      <a:endParaRPr lang="en-GB"/>
                    </a:p>
                  </a:txBody>
                  <a:tcPr/>
                </a:tc>
                <a:tc>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endParaRPr lang="en-GB" sz="2800" b="1" dirty="0">
                        <a:solidFill>
                          <a:srgbClr val="990099"/>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b="0" dirty="0">
                        <a:solidFill>
                          <a:srgbClr val="990099"/>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b="0" dirty="0">
                        <a:solidFill>
                          <a:srgbClr val="990099"/>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b="0" dirty="0">
                        <a:solidFill>
                          <a:srgbClr val="990099"/>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b="0" dirty="0">
                        <a:solidFill>
                          <a:srgbClr val="990099"/>
                        </a:solidFill>
                      </a:endParaRP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800" b="1" dirty="0">
                        <a:solidFill>
                          <a:srgbClr val="990099"/>
                        </a:solidFill>
                      </a:endParaRPr>
                    </a:p>
                  </a:txBody>
                  <a:tcPr>
                    <a:noFill/>
                  </a:tcPr>
                </a:tc>
                <a:extLst>
                  <a:ext uri="{0D108BD9-81ED-4DB2-BD59-A6C34878D82A}">
                    <a16:rowId xmlns:a16="http://schemas.microsoft.com/office/drawing/2014/main" val="1908418594"/>
                  </a:ext>
                </a:extLst>
              </a:tr>
            </a:tbl>
          </a:graphicData>
        </a:graphic>
      </p:graphicFrame>
      <p:cxnSp>
        <p:nvCxnSpPr>
          <p:cNvPr id="12" name="Straight Connector 11">
            <a:extLst>
              <a:ext uri="{FF2B5EF4-FFF2-40B4-BE49-F238E27FC236}">
                <a16:creationId xmlns:a16="http://schemas.microsoft.com/office/drawing/2014/main" id="{A4A42143-2152-55DC-3D41-6F67F6AEE2C2}"/>
              </a:ext>
            </a:extLst>
          </p:cNvPr>
          <p:cNvCxnSpPr>
            <a:cxnSpLocks/>
          </p:cNvCxnSpPr>
          <p:nvPr/>
        </p:nvCxnSpPr>
        <p:spPr>
          <a:xfrm>
            <a:off x="4196443" y="834826"/>
            <a:ext cx="10760528" cy="0"/>
          </a:xfrm>
          <a:prstGeom prst="line">
            <a:avLst/>
          </a:prstGeom>
          <a:ln w="19050">
            <a:solidFill>
              <a:srgbClr val="880088"/>
            </a:solidFill>
          </a:ln>
        </p:spPr>
        <p:style>
          <a:lnRef idx="1">
            <a:schemeClr val="accent1"/>
          </a:lnRef>
          <a:fillRef idx="0">
            <a:schemeClr val="accent1"/>
          </a:fillRef>
          <a:effectRef idx="0">
            <a:schemeClr val="accent1"/>
          </a:effectRef>
          <a:fontRef idx="minor">
            <a:schemeClr val="tx1"/>
          </a:fontRef>
        </p:style>
      </p:cxnSp>
      <p:graphicFrame>
        <p:nvGraphicFramePr>
          <p:cNvPr id="20" name="Table 19">
            <a:extLst>
              <a:ext uri="{FF2B5EF4-FFF2-40B4-BE49-F238E27FC236}">
                <a16:creationId xmlns:a16="http://schemas.microsoft.com/office/drawing/2014/main" id="{B147D7A5-D223-88A3-1261-270F3C52277E}"/>
              </a:ext>
            </a:extLst>
          </p:cNvPr>
          <p:cNvGraphicFramePr>
            <a:graphicFrameLocks noGrp="1"/>
          </p:cNvGraphicFramePr>
          <p:nvPr>
            <p:extLst>
              <p:ext uri="{D42A27DB-BD31-4B8C-83A1-F6EECF244321}">
                <p14:modId xmlns:p14="http://schemas.microsoft.com/office/powerpoint/2010/main" val="2964845173"/>
              </p:ext>
            </p:extLst>
          </p:nvPr>
        </p:nvGraphicFramePr>
        <p:xfrm>
          <a:off x="202294" y="3126915"/>
          <a:ext cx="15851412" cy="6653412"/>
        </p:xfrm>
        <a:graphic>
          <a:graphicData uri="http://schemas.openxmlformats.org/drawingml/2006/table">
            <a:tbl>
              <a:tblPr firstRow="1" bandRow="1">
                <a:tableStyleId>{F5AB1C69-6EDB-4FF4-983F-18BD219EF322}</a:tableStyleId>
              </a:tblPr>
              <a:tblGrid>
                <a:gridCol w="3015392">
                  <a:extLst>
                    <a:ext uri="{9D8B030D-6E8A-4147-A177-3AD203B41FA5}">
                      <a16:colId xmlns:a16="http://schemas.microsoft.com/office/drawing/2014/main" val="4010057944"/>
                    </a:ext>
                  </a:extLst>
                </a:gridCol>
                <a:gridCol w="12836020">
                  <a:extLst>
                    <a:ext uri="{9D8B030D-6E8A-4147-A177-3AD203B41FA5}">
                      <a16:colId xmlns:a16="http://schemas.microsoft.com/office/drawing/2014/main" val="665124053"/>
                    </a:ext>
                  </a:extLst>
                </a:gridCol>
              </a:tblGrid>
              <a:tr h="528776">
                <a:tc>
                  <a:txBody>
                    <a:bodyPr/>
                    <a:lstStyle/>
                    <a:p>
                      <a:r>
                        <a:rPr lang="en-GB" sz="2800" dirty="0"/>
                        <a:t>Themes</a:t>
                      </a:r>
                    </a:p>
                  </a:txBody>
                  <a:tcPr marL="105755" marR="105755" marT="52878" marB="52878"/>
                </a:tc>
                <a:tc>
                  <a:txBody>
                    <a:bodyPr/>
                    <a:lstStyle/>
                    <a:p>
                      <a:r>
                        <a:rPr lang="en-GB" sz="2800" dirty="0"/>
                        <a:t>Success Measure</a:t>
                      </a:r>
                    </a:p>
                  </a:txBody>
                  <a:tcPr marL="105755" marR="105755" marT="52878" marB="52878"/>
                </a:tc>
                <a:extLst>
                  <a:ext uri="{0D108BD9-81ED-4DB2-BD59-A6C34878D82A}">
                    <a16:rowId xmlns:a16="http://schemas.microsoft.com/office/drawing/2014/main" val="941386348"/>
                  </a:ext>
                </a:extLst>
              </a:tr>
              <a:tr h="0">
                <a:tc>
                  <a:txBody>
                    <a:bodyPr/>
                    <a:lstStyle/>
                    <a:p>
                      <a:r>
                        <a:rPr lang="en-GB" sz="2400" b="1" dirty="0"/>
                        <a:t>Commercial Engagement</a:t>
                      </a:r>
                    </a:p>
                  </a:txBody>
                  <a:tcPr marL="105755" marR="105755" marT="52878" marB="52878"/>
                </a:tc>
                <a:tc>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sz="2000" kern="1200" dirty="0">
                          <a:solidFill>
                            <a:schemeClr val="dk1"/>
                          </a:solidFill>
                          <a:effectLst/>
                          <a:latin typeface="+mn-lt"/>
                          <a:ea typeface="+mn-ea"/>
                          <a:cs typeface="+mn-cs"/>
                        </a:rPr>
                        <a:t>Forecast and actual Cashable and non-cashable benefits (including social value) to be captured. </a:t>
                      </a:r>
                      <a:endParaRPr lang="en-US" sz="2000" b="0" i="0" u="none" strike="noStrike" kern="1200" baseline="0" dirty="0">
                        <a:solidFill>
                          <a:schemeClr val="dk1"/>
                        </a:solidFill>
                        <a:latin typeface="+mn-lt"/>
                        <a:ea typeface="+mn-ea"/>
                        <a:cs typeface="+mn-cs"/>
                      </a:endParaRP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kern="1200" dirty="0">
                          <a:solidFill>
                            <a:schemeClr val="dk1"/>
                          </a:solidFill>
                          <a:effectLst/>
                          <a:latin typeface="+mn-lt"/>
                          <a:ea typeface="+mn-ea"/>
                          <a:cs typeface="+mn-cs"/>
                        </a:rPr>
                        <a:t>% of procurements added to forward plan after it has been ‘frozen’ to be captured</a:t>
                      </a:r>
                      <a:r>
                        <a:rPr lang="en-GB" sz="2000" b="0" kern="1200" dirty="0">
                          <a:solidFill>
                            <a:schemeClr val="dk1"/>
                          </a:solidFill>
                          <a:effectLst/>
                          <a:latin typeface="+mn-lt"/>
                          <a:ea typeface="+mn-ea"/>
                          <a:cs typeface="+mn-cs"/>
                        </a:rPr>
                        <a:t>.</a:t>
                      </a:r>
                      <a:r>
                        <a:rPr lang="en-GB" sz="2000" b="1" kern="1200" dirty="0">
                          <a:solidFill>
                            <a:schemeClr val="dk1"/>
                          </a:solidFill>
                          <a:effectLst/>
                          <a:latin typeface="+mn-lt"/>
                          <a:ea typeface="+mn-ea"/>
                          <a:cs typeface="+mn-cs"/>
                        </a:rPr>
                        <a:t> </a:t>
                      </a:r>
                      <a:endParaRPr lang="en-GB" sz="2000" dirty="0"/>
                    </a:p>
                  </a:txBody>
                  <a:tcPr marL="105755" marR="105755" marT="52878" marB="52878"/>
                </a:tc>
                <a:extLst>
                  <a:ext uri="{0D108BD9-81ED-4DB2-BD59-A6C34878D82A}">
                    <a16:rowId xmlns:a16="http://schemas.microsoft.com/office/drawing/2014/main" val="668508042"/>
                  </a:ext>
                </a:extLst>
              </a:tr>
              <a:tr h="557419">
                <a:tc>
                  <a:txBody>
                    <a:bodyPr/>
                    <a:lstStyle/>
                    <a:p>
                      <a:r>
                        <a:rPr lang="en-GB" sz="2400" b="1" dirty="0"/>
                        <a:t>Contract and Supplier Management</a:t>
                      </a:r>
                    </a:p>
                  </a:txBody>
                  <a:tcPr marL="105755" marR="105755" marT="52878" marB="52878"/>
                </a:tc>
                <a:tc>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sz="2000" kern="1200" dirty="0">
                          <a:solidFill>
                            <a:schemeClr val="dk1"/>
                          </a:solidFill>
                          <a:effectLst/>
                          <a:latin typeface="+mn-lt"/>
                          <a:ea typeface="+mn-ea"/>
                          <a:cs typeface="+mn-cs"/>
                        </a:rPr>
                        <a:t>% of Gold and Platinum contracts with overall KPI RAG status at Red or Amber to be measured.</a:t>
                      </a:r>
                    </a:p>
                    <a:p>
                      <a:pPr marL="0" marR="0" lvl="0" indent="0" algn="l" defTabSz="1625620" rtl="0" eaLnBrk="1" fontAlgn="auto" latinLnBrk="0" hangingPunct="1">
                        <a:lnSpc>
                          <a:spcPct val="100000"/>
                        </a:lnSpc>
                        <a:spcBef>
                          <a:spcPts val="0"/>
                        </a:spcBef>
                        <a:spcAft>
                          <a:spcPts val="0"/>
                        </a:spcAft>
                        <a:buClrTx/>
                        <a:buSzTx/>
                        <a:buFontTx/>
                        <a:buNone/>
                        <a:tabLst/>
                        <a:defRPr/>
                      </a:pPr>
                      <a:r>
                        <a:rPr lang="en-GB" sz="2000" kern="1200" dirty="0">
                          <a:solidFill>
                            <a:schemeClr val="dk1"/>
                          </a:solidFill>
                          <a:effectLst/>
                          <a:latin typeface="+mn-lt"/>
                          <a:ea typeface="+mn-ea"/>
                          <a:cs typeface="+mn-cs"/>
                        </a:rPr>
                        <a:t>% of Platinum and Gold contracts operating to agreed contract management standards to be tracked</a:t>
                      </a:r>
                      <a:r>
                        <a:rPr lang="en-GB" sz="2000" b="1" kern="1200" dirty="0">
                          <a:solidFill>
                            <a:schemeClr val="dk1"/>
                          </a:solidFill>
                          <a:effectLst/>
                          <a:latin typeface="+mn-lt"/>
                          <a:ea typeface="+mn-ea"/>
                          <a:cs typeface="+mn-cs"/>
                        </a:rPr>
                        <a:t>.</a:t>
                      </a: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0" i="0" u="none" strike="noStrike" kern="1200" baseline="0" dirty="0">
                          <a:solidFill>
                            <a:schemeClr val="dk1"/>
                          </a:solidFill>
                          <a:latin typeface="+mn-lt"/>
                          <a:ea typeface="+mn-ea"/>
                          <a:cs typeface="+mn-cs"/>
                        </a:rPr>
                        <a:t>Percentage of Council spend covered by active contracts to be tracked.</a:t>
                      </a: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0" i="0" u="none" strike="noStrike" kern="1200" baseline="0" dirty="0">
                          <a:solidFill>
                            <a:schemeClr val="dk1"/>
                          </a:solidFill>
                          <a:latin typeface="+mn-lt"/>
                          <a:ea typeface="+mn-ea"/>
                          <a:cs typeface="+mn-cs"/>
                        </a:rPr>
                        <a:t>% of Contract managers completing required training to be tracked.</a:t>
                      </a:r>
                      <a:endParaRPr lang="en-US" sz="2000" b="1" i="0" u="none" strike="noStrike" kern="1200" baseline="0" dirty="0">
                        <a:solidFill>
                          <a:schemeClr val="dk1"/>
                        </a:solidFill>
                        <a:latin typeface="+mn-lt"/>
                        <a:ea typeface="+mn-ea"/>
                        <a:cs typeface="+mn-cs"/>
                      </a:endParaRP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effectLst/>
                        <a:latin typeface="+mn-lt"/>
                        <a:ea typeface="+mn-ea"/>
                        <a:cs typeface="+mn-cs"/>
                      </a:endParaRPr>
                    </a:p>
                  </a:txBody>
                  <a:tcPr marL="105755" marR="105755" marT="52878" marB="52878"/>
                </a:tc>
                <a:extLst>
                  <a:ext uri="{0D108BD9-81ED-4DB2-BD59-A6C34878D82A}">
                    <a16:rowId xmlns:a16="http://schemas.microsoft.com/office/drawing/2014/main" val="2242742973"/>
                  </a:ext>
                </a:extLst>
              </a:tr>
              <a:tr h="459135">
                <a:tc>
                  <a:txBody>
                    <a:bodyPr/>
                    <a:lstStyle/>
                    <a:p>
                      <a:r>
                        <a:rPr lang="en-GB" sz="2400" b="1" dirty="0"/>
                        <a:t>Social Value</a:t>
                      </a:r>
                    </a:p>
                  </a:txBody>
                  <a:tcPr marL="105755" marR="105755" marT="52878" marB="52878"/>
                </a:tc>
                <a:tc>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sz="2000" kern="1200" dirty="0">
                          <a:solidFill>
                            <a:schemeClr val="dk1"/>
                          </a:solidFill>
                          <a:effectLst/>
                          <a:latin typeface="+mn-lt"/>
                          <a:ea typeface="+mn-ea"/>
                          <a:cs typeface="+mn-cs"/>
                        </a:rPr>
                        <a:t>Quantified Social Value captured. % spend with local SMEs and VCSEs to be tracked.</a:t>
                      </a:r>
                      <a:endParaRPr lang="en-GB" sz="2000" b="1" kern="1200" dirty="0">
                        <a:solidFill>
                          <a:schemeClr val="dk1"/>
                        </a:solidFill>
                        <a:effectLst/>
                        <a:latin typeface="+mn-lt"/>
                        <a:ea typeface="+mn-ea"/>
                        <a:cs typeface="+mn-cs"/>
                      </a:endParaRPr>
                    </a:p>
                  </a:txBody>
                  <a:tcPr marL="105755" marR="105755" marT="52878" marB="52878"/>
                </a:tc>
                <a:extLst>
                  <a:ext uri="{0D108BD9-81ED-4DB2-BD59-A6C34878D82A}">
                    <a16:rowId xmlns:a16="http://schemas.microsoft.com/office/drawing/2014/main" val="1565690497"/>
                  </a:ext>
                </a:extLst>
              </a:tr>
              <a:tr h="192699">
                <a:tc>
                  <a:txBody>
                    <a:bodyPr/>
                    <a:lstStyle/>
                    <a:p>
                      <a:r>
                        <a:rPr lang="en-GB" sz="2400" b="1" dirty="0"/>
                        <a:t>Skills Development </a:t>
                      </a:r>
                    </a:p>
                  </a:txBody>
                  <a:tcPr marL="105755" marR="105755" marT="52878" marB="52878"/>
                </a:tc>
                <a:tc>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0" i="0" u="none" strike="noStrike" kern="1200" baseline="0" dirty="0">
                          <a:solidFill>
                            <a:schemeClr val="dk1"/>
                          </a:solidFill>
                          <a:latin typeface="+mn-lt"/>
                          <a:ea typeface="+mn-ea"/>
                          <a:cs typeface="+mn-cs"/>
                        </a:rPr>
                        <a:t>% of Contract managers undertaking or completing required Cabinet Office Foundation training to be tracked.</a:t>
                      </a:r>
                    </a:p>
                    <a:p>
                      <a:pPr marL="0" marR="0" lvl="0" indent="0" algn="l" defTabSz="1625620" rtl="0" eaLnBrk="1" fontAlgn="auto" latinLnBrk="0" hangingPunct="1">
                        <a:lnSpc>
                          <a:spcPct val="100000"/>
                        </a:lnSpc>
                        <a:spcBef>
                          <a:spcPts val="0"/>
                        </a:spcBef>
                        <a:spcAft>
                          <a:spcPts val="0"/>
                        </a:spcAft>
                        <a:buClrTx/>
                        <a:buSzTx/>
                        <a:buFontTx/>
                        <a:buNone/>
                        <a:tabLst/>
                        <a:defRPr/>
                      </a:pPr>
                      <a:r>
                        <a:rPr lang="en-US" sz="2000" b="0" i="0" u="none" strike="noStrike" kern="1200" baseline="0" dirty="0">
                          <a:solidFill>
                            <a:schemeClr val="dk1"/>
                          </a:solidFill>
                          <a:latin typeface="+mn-lt"/>
                          <a:ea typeface="+mn-ea"/>
                          <a:cs typeface="+mn-cs"/>
                        </a:rPr>
                        <a:t>% of Procurement staff undertaking or completing CIPS training to be tracked. </a:t>
                      </a:r>
                      <a:endParaRPr lang="en-US" sz="2000" b="1" i="0" u="none" strike="noStrike" kern="1200" baseline="0" dirty="0">
                        <a:solidFill>
                          <a:schemeClr val="dk1"/>
                        </a:solidFill>
                        <a:latin typeface="+mn-lt"/>
                        <a:ea typeface="+mn-ea"/>
                        <a:cs typeface="+mn-cs"/>
                      </a:endParaRPr>
                    </a:p>
                    <a:p>
                      <a:endParaRPr lang="en-GB" sz="2000" kern="1200" dirty="0">
                        <a:solidFill>
                          <a:schemeClr val="dk1"/>
                        </a:solidFill>
                        <a:effectLst/>
                        <a:latin typeface="+mn-lt"/>
                        <a:ea typeface="+mn-ea"/>
                        <a:cs typeface="+mn-cs"/>
                      </a:endParaRPr>
                    </a:p>
                  </a:txBody>
                  <a:tcPr marL="105755" marR="105755" marT="52878" marB="52878"/>
                </a:tc>
                <a:extLst>
                  <a:ext uri="{0D108BD9-81ED-4DB2-BD59-A6C34878D82A}">
                    <a16:rowId xmlns:a16="http://schemas.microsoft.com/office/drawing/2014/main" val="2307704856"/>
                  </a:ext>
                </a:extLst>
              </a:tr>
              <a:tr h="0">
                <a:tc>
                  <a:txBody>
                    <a:bodyPr/>
                    <a:lstStyle/>
                    <a:p>
                      <a:r>
                        <a:rPr lang="en-GB" sz="2400" b="1" dirty="0"/>
                        <a:t>Governance</a:t>
                      </a:r>
                    </a:p>
                  </a:txBody>
                  <a:tcPr marL="105755" marR="105755" marT="52878" marB="52878"/>
                </a:tc>
                <a:tc>
                  <a:txBody>
                    <a:bodyPr/>
                    <a:lstStyle/>
                    <a:p>
                      <a:pPr marL="0" marR="0" lvl="0" indent="0" algn="l" defTabSz="1625620" rtl="0" eaLnBrk="1" fontAlgn="auto" latinLnBrk="0" hangingPunct="1">
                        <a:lnSpc>
                          <a:spcPct val="100000"/>
                        </a:lnSpc>
                        <a:spcBef>
                          <a:spcPts val="0"/>
                        </a:spcBef>
                        <a:spcAft>
                          <a:spcPts val="0"/>
                        </a:spcAft>
                        <a:buClrTx/>
                        <a:buSzTx/>
                        <a:buFontTx/>
                        <a:buNone/>
                        <a:tabLst/>
                        <a:defRPr/>
                      </a:pPr>
                      <a:r>
                        <a:rPr lang="en-GB" sz="2000" kern="1200" dirty="0">
                          <a:solidFill>
                            <a:schemeClr val="dk1"/>
                          </a:solidFill>
                          <a:effectLst/>
                          <a:latin typeface="+mn-lt"/>
                          <a:ea typeface="+mn-ea"/>
                          <a:cs typeface="+mn-cs"/>
                        </a:rPr>
                        <a:t>Number of waivers as a % of total procurements to tracked.</a:t>
                      </a:r>
                    </a:p>
                    <a:p>
                      <a:pPr lvl="0"/>
                      <a:r>
                        <a:rPr lang="en-GB" sz="2000" kern="1200" dirty="0">
                          <a:solidFill>
                            <a:schemeClr val="dk1"/>
                          </a:solidFill>
                          <a:effectLst/>
                          <a:latin typeface="+mn-lt"/>
                          <a:ea typeface="+mn-ea"/>
                          <a:cs typeface="+mn-cs"/>
                        </a:rPr>
                        <a:t>% of Business Cases for above threshold procurements created with less than six months of existing contract left to be tracked.</a:t>
                      </a:r>
                    </a:p>
                    <a:p>
                      <a:pPr marL="0" marR="0" lvl="0" indent="0" algn="l" defTabSz="1625620" rtl="0" eaLnBrk="1" fontAlgn="auto" latinLnBrk="0" hangingPunct="1">
                        <a:lnSpc>
                          <a:spcPct val="100000"/>
                        </a:lnSpc>
                        <a:spcBef>
                          <a:spcPts val="0"/>
                        </a:spcBef>
                        <a:spcAft>
                          <a:spcPts val="0"/>
                        </a:spcAft>
                        <a:buClrTx/>
                        <a:buSzTx/>
                        <a:buFontTx/>
                        <a:buNone/>
                        <a:tabLst/>
                        <a:defRPr/>
                      </a:pPr>
                      <a:endParaRPr lang="en-GB" sz="2000" kern="1200" dirty="0">
                        <a:solidFill>
                          <a:schemeClr val="dk1"/>
                        </a:solidFill>
                        <a:effectLst/>
                        <a:latin typeface="+mn-lt"/>
                        <a:ea typeface="+mn-ea"/>
                        <a:cs typeface="+mn-cs"/>
                      </a:endParaRPr>
                    </a:p>
                  </a:txBody>
                  <a:tcPr marL="105755" marR="105755" marT="52878" marB="52878"/>
                </a:tc>
                <a:extLst>
                  <a:ext uri="{0D108BD9-81ED-4DB2-BD59-A6C34878D82A}">
                    <a16:rowId xmlns:a16="http://schemas.microsoft.com/office/drawing/2014/main" val="1284346181"/>
                  </a:ext>
                </a:extLst>
              </a:tr>
              <a:tr h="277938">
                <a:tc>
                  <a:txBody>
                    <a:bodyPr/>
                    <a:lstStyle/>
                    <a:p>
                      <a:r>
                        <a:rPr lang="en-GB" sz="2400" b="1" dirty="0"/>
                        <a:t>System &amp; Process Development</a:t>
                      </a:r>
                    </a:p>
                  </a:txBody>
                  <a:tcPr marL="105755" marR="105755" marT="52878" marB="52878"/>
                </a:tc>
                <a:tc>
                  <a:txBody>
                    <a:bodyPr/>
                    <a:lstStyle/>
                    <a:p>
                      <a:r>
                        <a:rPr lang="en-GB" sz="2000" dirty="0"/>
                        <a:t>Number of purchase orders received after invoice date to be tracked.</a:t>
                      </a:r>
                    </a:p>
                    <a:p>
                      <a:r>
                        <a:rPr lang="en-GB" sz="2000" dirty="0"/>
                        <a:t>Supplier set up &amp; approval times for transactions to be tracked</a:t>
                      </a:r>
                    </a:p>
                  </a:txBody>
                  <a:tcPr marL="105755" marR="105755" marT="52878" marB="52878"/>
                </a:tc>
                <a:extLst>
                  <a:ext uri="{0D108BD9-81ED-4DB2-BD59-A6C34878D82A}">
                    <a16:rowId xmlns:a16="http://schemas.microsoft.com/office/drawing/2014/main" val="1620445867"/>
                  </a:ext>
                </a:extLst>
              </a:tr>
            </a:tbl>
          </a:graphicData>
        </a:graphic>
      </p:graphicFrame>
    </p:spTree>
    <p:extLst>
      <p:ext uri="{BB962C8B-B14F-4D97-AF65-F5344CB8AC3E}">
        <p14:creationId xmlns:p14="http://schemas.microsoft.com/office/powerpoint/2010/main" val="40901004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e0ff9f85-ce29-4f3f-ac0e-c1ce8981d81a" ContentTypeId="0x0101" PreviousValue="true"/>
</file>

<file path=customXml/item3.xml><?xml version="1.0" encoding="utf-8"?>
<ct:contentTypeSchema xmlns:ct="http://schemas.microsoft.com/office/2006/metadata/contentType" xmlns:ma="http://schemas.microsoft.com/office/2006/metadata/properties/metaAttributes" ct:_="" ma:_="" ma:contentTypeName="Document" ma:contentTypeID="0x0101001478677CA0A2C843A3410401AF11FCFC" ma:contentTypeVersion="19" ma:contentTypeDescription="Create a new document." ma:contentTypeScope="" ma:versionID="8d046e54675bd85a901c9eaaf07f7ac6">
  <xsd:schema xmlns:xsd="http://www.w3.org/2001/XMLSchema" xmlns:xs="http://www.w3.org/2001/XMLSchema" xmlns:p="http://schemas.microsoft.com/office/2006/metadata/properties" xmlns:ns2="addf6e6b-2369-4b51-a41a-ba2e525e3de3" xmlns:ns3="f2b78acb-a125-42ee-931d-35b42eaca4cf" xmlns:ns4="$ListId:Documents;" xmlns:ns5="http://schemas.microsoft.com/sharepoint/v4" xmlns:ns6="bc4d49db-3e23-4be7-925f-f4dc43e30c10" xmlns:ns7="ef665293-1e59-4d70-8213-b37c1781a5ef" targetNamespace="http://schemas.microsoft.com/office/2006/metadata/properties" ma:root="true" ma:fieldsID="9895cc2c58dee027a9a1326edd0a251d" ns2:_="" ns3:_="" ns4:_="" ns5:_="" ns6:_="" ns7:_="">
    <xsd:import namespace="addf6e6b-2369-4b51-a41a-ba2e525e3de3"/>
    <xsd:import namespace="f2b78acb-a125-42ee-931d-35b42eaca4cf"/>
    <xsd:import namespace="$ListId:Documents;"/>
    <xsd:import namespace="http://schemas.microsoft.com/sharepoint/v4"/>
    <xsd:import namespace="bc4d49db-3e23-4be7-925f-f4dc43e30c10"/>
    <xsd:import namespace="ef665293-1e59-4d70-8213-b37c1781a5ef"/>
    <xsd:element name="properties">
      <xsd:complexType>
        <xsd:sequence>
          <xsd:element name="documentManagement">
            <xsd:complexType>
              <xsd:all>
                <xsd:element ref="ns2:DocumentAuthor" minOccurs="0"/>
                <xsd:element ref="ns3:TaxCatchAll" minOccurs="0"/>
                <xsd:element ref="ns3:TaxCatchAllLabel" minOccurs="0"/>
                <xsd:element ref="ns3:febcb389c47c4530afe6acfa103de16c" minOccurs="0"/>
                <xsd:element ref="ns3:TaxKeywordTaxHTField" minOccurs="0"/>
                <xsd:element ref="ns4:Category" minOccurs="0"/>
                <xsd:element ref="ns5:IconOverlay" minOccurs="0"/>
                <xsd:element ref="ns6:MediaServiceMetadata" minOccurs="0"/>
                <xsd:element ref="ns6:MediaServiceFastMetadata" minOccurs="0"/>
                <xsd:element ref="ns6:MediaServiceDateTaken" minOccurs="0"/>
                <xsd:element ref="ns6:MediaServiceAutoTags" minOccurs="0"/>
                <xsd:element ref="ns6:MediaServiceOCR" minOccurs="0"/>
                <xsd:element ref="ns6:MediaServiceLocation" minOccurs="0"/>
                <xsd:element ref="ns7:SharedWithUsers" minOccurs="0"/>
                <xsd:element ref="ns7:SharedWithDetails" minOccurs="0"/>
                <xsd:element ref="ns6:MediaServiceAutoKeyPoints" minOccurs="0"/>
                <xsd:element ref="ns6:MediaServiceKeyPoints" minOccurs="0"/>
                <xsd:element ref="ns6:MediaServiceGenerationTime" minOccurs="0"/>
                <xsd:element ref="ns6:MediaServiceEventHashCode" minOccurs="0"/>
                <xsd:element ref="ns6: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df6e6b-2369-4b51-a41a-ba2e525e3de3" elementFormDefault="qualified">
    <xsd:import namespace="http://schemas.microsoft.com/office/2006/documentManagement/types"/>
    <xsd:import namespace="http://schemas.microsoft.com/office/infopath/2007/PartnerControls"/>
    <xsd:element name="DocumentAuthor" ma:index="2" nillable="true" ma:displayName="Primary Contact" ma:list="UserInfo" ma:SearchPeopleOnly="false" ma:SharePointGroup="0" ma:internalName="DocumentAuth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2b78acb-a125-42ee-931d-35b42eaca4cf" elementFormDefault="qualified">
    <xsd:import namespace="http://schemas.microsoft.com/office/2006/documentManagement/types"/>
    <xsd:import namespace="http://schemas.microsoft.com/office/infopath/2007/PartnerControls"/>
    <xsd:element name="TaxCatchAll" ma:index="4" nillable="true" ma:displayName="Taxonomy Catch All Column" ma:description="" ma:hidden="true" ma:list="{606cf479-a17d-46d9-8056-473ac575e052}" ma:internalName="TaxCatchAll" ma:showField="CatchAllData" ma:web="addf6e6b-2369-4b51-a41a-ba2e525e3de3">
      <xsd:complexType>
        <xsd:complexContent>
          <xsd:extension base="dms:MultiChoiceLookup">
            <xsd:sequence>
              <xsd:element name="Value" type="dms:Lookup" maxOccurs="unbounded" minOccurs="0" nillable="true"/>
            </xsd:sequence>
          </xsd:extension>
        </xsd:complexContent>
      </xsd:complexType>
    </xsd:element>
    <xsd:element name="TaxCatchAllLabel" ma:index="5" nillable="true" ma:displayName="Taxonomy Catch All Column1" ma:description="" ma:hidden="true" ma:list="{606cf479-a17d-46d9-8056-473ac575e052}" ma:internalName="TaxCatchAllLabel" ma:readOnly="true" ma:showField="CatchAllDataLabel" ma:web="addf6e6b-2369-4b51-a41a-ba2e525e3de3">
      <xsd:complexType>
        <xsd:complexContent>
          <xsd:extension base="dms:MultiChoiceLookup">
            <xsd:sequence>
              <xsd:element name="Value" type="dms:Lookup" maxOccurs="unbounded" minOccurs="0" nillable="true"/>
            </xsd:sequence>
          </xsd:extension>
        </xsd:complexContent>
      </xsd:complexType>
    </xsd:element>
    <xsd:element name="febcb389c47c4530afe6acfa103de16c" ma:index="9" nillable="true" ma:taxonomy="true" ma:internalName="febcb389c47c4530afe6acfa103de16c" ma:taxonomyFieldName="OrganisationalUnit" ma:displayName="Organisational Unit" ma:default="" ma:fieldId="{febcb389-c47c-4530-afe6-acfa103de16c}" ma:sspId="c265c3e7-f7ae-4ea0-b3f5-7c0024770d98" ma:termSetId="a6fd85dd-b79d-451e-9d7f-ef2ed94600ac" ma:anchorId="00000000-0000-0000-0000-000000000000" ma:open="false" ma:isKeyword="false">
      <xsd:complexType>
        <xsd:sequence>
          <xsd:element ref="pc:Terms" minOccurs="0" maxOccurs="1"/>
        </xsd:sequence>
      </xsd:complexType>
    </xsd:element>
    <xsd:element name="TaxKeywordTaxHTField" ma:index="12" nillable="true" ma:taxonomy="true" ma:internalName="TaxKeywordTaxHTField" ma:taxonomyFieldName="TaxKeyword" ma:displayName="Enterprise Keywords" ma:fieldId="{23f27201-bee3-471e-b2e7-b64fd8b7ca38}" ma:taxonomyMulti="true" ma:sspId="c265c3e7-f7ae-4ea0-b3f5-7c0024770d98"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ListId:Documents;" elementFormDefault="qualified">
    <xsd:import namespace="http://schemas.microsoft.com/office/2006/documentManagement/types"/>
    <xsd:import namespace="http://schemas.microsoft.com/office/infopath/2007/PartnerControls"/>
    <xsd:element name="Category" ma:index="15" nillable="true" ma:displayName="Category" ma:format="Dropdown" ma:internalName="Category">
      <xsd:simpleType>
        <xsd:restriction base="dms:Choice">
          <xsd:enumeration value="Croydon Challenge documents"/>
          <xsd:enumeration value="Shape Croydon documents"/>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4d49db-3e23-4be7-925f-f4dc43e30c10" elementFormDefault="qualified">
    <xsd:import namespace="http://schemas.microsoft.com/office/2006/documentManagement/types"/>
    <xsd:import namespace="http://schemas.microsoft.com/office/infopath/2007/PartnerControls"/>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element name="MediaServiceDateTaken" ma:index="19" nillable="true" ma:displayName="MediaServiceDateTaken" ma:hidden="true" ma:internalName="MediaServiceDateTaken" ma:readOnly="true">
      <xsd:simpleType>
        <xsd:restriction base="dms:Text"/>
      </xsd:simpleType>
    </xsd:element>
    <xsd:element name="MediaServiceAutoTags" ma:index="20" nillable="true" ma:displayName="MediaServiceAutoTags" ma:internalName="MediaServiceAutoTags" ma:readOnly="true">
      <xsd:simpleType>
        <xsd:restriction base="dms:Text"/>
      </xsd:simpleType>
    </xsd:element>
    <xsd:element name="MediaServiceOCR" ma:index="21" nillable="true" ma:displayName="MediaServiceOCR" ma:internalName="MediaServiceOCR" ma:readOnly="true">
      <xsd:simpleType>
        <xsd:restriction base="dms:Note">
          <xsd:maxLength value="255"/>
        </xsd:restriction>
      </xsd:simpleType>
    </xsd:element>
    <xsd:element name="MediaServiceLocation" ma:index="22" nillable="true" ma:displayName="MediaServiceLocation" ma:internalName="MediaServiceLocation" ma:readOnly="true">
      <xsd:simpleType>
        <xsd:restriction base="dms:Text"/>
      </xsd:simpleType>
    </xsd:element>
    <xsd:element name="MediaServiceAutoKeyPoints" ma:index="25" nillable="true" ma:displayName="MediaServiceAutoKeyPoints" ma:hidden="true" ma:internalName="MediaServiceAutoKeyPoints" ma:readOnly="true">
      <xsd:simpleType>
        <xsd:restriction base="dms:Note"/>
      </xsd:simpleType>
    </xsd:element>
    <xsd:element name="MediaServiceKeyPoints" ma:index="26" nillable="true" ma:displayName="KeyPoints" ma:internalName="MediaServiceKeyPoints" ma:readOnly="true">
      <xsd:simpleType>
        <xsd:restriction base="dms:Note">
          <xsd:maxLength value="255"/>
        </xsd:restriction>
      </xsd:simpleType>
    </xsd:element>
    <xsd:element name="MediaServiceGenerationTime" ma:index="27" nillable="true" ma:displayName="MediaServiceGenerationTime" ma:hidden="true" ma:internalName="MediaServiceGenerationTime" ma:readOnly="true">
      <xsd:simpleType>
        <xsd:restriction base="dms:Text"/>
      </xsd:simpleType>
    </xsd:element>
    <xsd:element name="MediaServiceEventHashCode" ma:index="28" nillable="true" ma:displayName="MediaServiceEventHashCode" ma:hidden="true" ma:internalName="MediaServiceEventHashCode" ma:readOnly="true">
      <xsd:simpleType>
        <xsd:restriction base="dms:Text"/>
      </xsd:simpleType>
    </xsd:element>
    <xsd:element name="lcf76f155ced4ddcb4097134ff3c332f" ma:index="30" nillable="true" ma:taxonomy="true" ma:internalName="lcf76f155ced4ddcb4097134ff3c332f" ma:taxonomyFieldName="MediaServiceImageTags" ma:displayName="Image Tags" ma:readOnly="false" ma:fieldId="{5cf76f15-5ced-4ddc-b409-7134ff3c332f}" ma:taxonomyMulti="true" ma:sspId="c265c3e7-f7ae-4ea0-b3f5-7c0024770d9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f665293-1e59-4d70-8213-b37c1781a5ef"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TaxCatchAll xmlns="f2b78acb-a125-42ee-931d-35b42eaca4cf">
      <Value>424</Value>
    </TaxCatchAll>
    <febcb389c47c4530afe6acfa103de16c xmlns="f2b78acb-a125-42ee-931d-35b42eaca4cf">
      <Terms xmlns="http://schemas.microsoft.com/office/infopath/2007/PartnerControls">
        <TermInfo xmlns="http://schemas.microsoft.com/office/infopath/2007/PartnerControls">
          <TermName xmlns="http://schemas.microsoft.com/office/infopath/2007/PartnerControls">Customer Services Transformation ＆ Communications</TermName>
          <TermId xmlns="http://schemas.microsoft.com/office/infopath/2007/PartnerControls">401b3dbd-b6f0-4cd0-9497-71e3e543bbcf</TermId>
        </TermInfo>
      </Terms>
    </febcb389c47c4530afe6acfa103de16c>
    <TaxKeywordTaxHTField xmlns="f2b78acb-a125-42ee-931d-35b42eaca4cf">
      <Terms xmlns="http://schemas.microsoft.com/office/infopath/2007/PartnerControls"/>
    </TaxKeywordTaxHTField>
    <IconOverlay xmlns="http://schemas.microsoft.com/sharepoint/v4" xsi:nil="true"/>
    <DocumentAuthor xmlns="addf6e6b-2369-4b51-a41a-ba2e525e3de3">
      <UserInfo>
        <DisplayName/>
        <AccountId xsi:nil="true"/>
        <AccountType/>
      </UserInfo>
    </DocumentAuthor>
    <Category xmlns="$ListId:Documents;" xsi:nil="true"/>
    <lcf76f155ced4ddcb4097134ff3c332f xmlns="bc4d49db-3e23-4be7-925f-f4dc43e30c1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8B02A49-3A1E-491D-8473-98EF036985EB}">
  <ds:schemaRefs>
    <ds:schemaRef ds:uri="http://schemas.microsoft.com/sharepoint/v3/contenttype/forms"/>
  </ds:schemaRefs>
</ds:datastoreItem>
</file>

<file path=customXml/itemProps2.xml><?xml version="1.0" encoding="utf-8"?>
<ds:datastoreItem xmlns:ds="http://schemas.openxmlformats.org/officeDocument/2006/customXml" ds:itemID="{7E569DF5-F990-423F-B4EE-DB959A14F54C}">
  <ds:schemaRefs>
    <ds:schemaRef ds:uri="Microsoft.SharePoint.Taxonomy.ContentTypeSync"/>
  </ds:schemaRefs>
</ds:datastoreItem>
</file>

<file path=customXml/itemProps3.xml><?xml version="1.0" encoding="utf-8"?>
<ds:datastoreItem xmlns:ds="http://schemas.openxmlformats.org/officeDocument/2006/customXml" ds:itemID="{BD69501F-D256-4845-9E35-ADC7333AFF50}">
  <ds:schemaRefs>
    <ds:schemaRef ds:uri="$ListId:Documents;"/>
    <ds:schemaRef ds:uri="addf6e6b-2369-4b51-a41a-ba2e525e3de3"/>
    <ds:schemaRef ds:uri="bc4d49db-3e23-4be7-925f-f4dc43e30c10"/>
    <ds:schemaRef ds:uri="ef665293-1e59-4d70-8213-b37c1781a5ef"/>
    <ds:schemaRef ds:uri="f2b78acb-a125-42ee-931d-35b42eaca4c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4"/>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266EC9CD-6D84-4ACC-8F83-217199BF8493}">
  <ds:schemaRefs>
    <ds:schemaRef ds:uri="$ListId:Documents;"/>
    <ds:schemaRef ds:uri="addf6e6b-2369-4b51-a41a-ba2e525e3de3"/>
    <ds:schemaRef ds:uri="bc4d49db-3e23-4be7-925f-f4dc43e30c10"/>
    <ds:schemaRef ds:uri="ef665293-1e59-4d70-8213-b37c1781a5ef"/>
    <ds:schemaRef ds:uri="f2b78acb-a125-42ee-931d-35b42eaca4c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4"/>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16</TotalTime>
  <Words>2600</Words>
  <Application>Microsoft Office PowerPoint</Application>
  <PresentationFormat>Custom</PresentationFormat>
  <Paragraphs>364</Paragraphs>
  <Slides>9</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Symbol</vt:lpstr>
      <vt:lpstr>Wingdings</vt:lpstr>
      <vt:lpstr>ヒラギノ角ゴ Pro W3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Capita ITES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Mohammed, Atika</dc:creator>
  <cp:lastModifiedBy>Duguid, Ross</cp:lastModifiedBy>
  <cp:revision>1</cp:revision>
  <cp:lastPrinted>2024-04-23T10:26:08Z</cp:lastPrinted>
  <dcterms:created xsi:type="dcterms:W3CDTF">2020-01-24T15:31:55Z</dcterms:created>
  <dcterms:modified xsi:type="dcterms:W3CDTF">2024-05-31T10:44:16Z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0x0101001478677CA0A2C843A3410401AF11FCFC</vt:lpwstr>
  </property>
  <property fmtid="{D5CDD505-2E9C-101B-9397-08002B2CF9AE}" pid="3" name="TaxKeyword">
    <vt:lpwstr/>
  </property>
  <property fmtid="{D5CDD505-2E9C-101B-9397-08002B2CF9AE}" pid="4" name="Activity">
    <vt:lpwstr/>
  </property>
  <property fmtid="{D5CDD505-2E9C-101B-9397-08002B2CF9AE}" pid="5" name="l1c2f45cb913413195fefa0ed1a24d84">
    <vt:lpwstr/>
  </property>
  <property fmtid="{D5CDD505-2E9C-101B-9397-08002B2CF9AE}" pid="6" name="OrganisationalUnit">
    <vt:lpwstr>424;#Customer Services Transformation ＆ Communications|401b3dbd-b6f0-4cd0-9497-71e3e543bbcf</vt:lpwstr>
  </property>
</Properties>
</file>