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68" autoAdjust="0"/>
    <p:restoredTop sz="94660"/>
  </p:normalViewPr>
  <p:slideViewPr>
    <p:cSldViewPr snapToGrid="0">
      <p:cViewPr>
        <p:scale>
          <a:sx n="64" d="100"/>
          <a:sy n="6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shford, Simon" userId="0ccd7925-c24f-487a-959b-438507c9a4b7" providerId="ADAL" clId="{3AD61915-9B84-4B8E-B5B4-1BCB65F75CFE}"/>
    <pc:docChg chg="modSld">
      <pc:chgData name="Bashford, Simon" userId="0ccd7925-c24f-487a-959b-438507c9a4b7" providerId="ADAL" clId="{3AD61915-9B84-4B8E-B5B4-1BCB65F75CFE}" dt="2024-07-23T15:41:29.832" v="145" actId="20577"/>
      <pc:docMkLst>
        <pc:docMk/>
      </pc:docMkLst>
      <pc:sldChg chg="modSp mod">
        <pc:chgData name="Bashford, Simon" userId="0ccd7925-c24f-487a-959b-438507c9a4b7" providerId="ADAL" clId="{3AD61915-9B84-4B8E-B5B4-1BCB65F75CFE}" dt="2024-07-23T15:41:29.832" v="145" actId="20577"/>
        <pc:sldMkLst>
          <pc:docMk/>
          <pc:sldMk cId="1590558038" sldId="259"/>
        </pc:sldMkLst>
        <pc:spChg chg="mod">
          <ac:chgData name="Bashford, Simon" userId="0ccd7925-c24f-487a-959b-438507c9a4b7" providerId="ADAL" clId="{3AD61915-9B84-4B8E-B5B4-1BCB65F75CFE}" dt="2024-07-23T15:39:00.445" v="45" actId="1076"/>
          <ac:spMkLst>
            <pc:docMk/>
            <pc:sldMk cId="1590558038" sldId="259"/>
            <ac:spMk id="5" creationId="{3CEB2466-D904-F03A-2203-8B1721D129A4}"/>
          </ac:spMkLst>
        </pc:spChg>
        <pc:spChg chg="mod">
          <ac:chgData name="Bashford, Simon" userId="0ccd7925-c24f-487a-959b-438507c9a4b7" providerId="ADAL" clId="{3AD61915-9B84-4B8E-B5B4-1BCB65F75CFE}" dt="2024-07-23T15:39:07.847" v="54" actId="20577"/>
          <ac:spMkLst>
            <pc:docMk/>
            <pc:sldMk cId="1590558038" sldId="259"/>
            <ac:spMk id="13" creationId="{6D09419A-6C86-B8F9-443F-A813F844BFC5}"/>
          </ac:spMkLst>
        </pc:spChg>
        <pc:spChg chg="mod">
          <ac:chgData name="Bashford, Simon" userId="0ccd7925-c24f-487a-959b-438507c9a4b7" providerId="ADAL" clId="{3AD61915-9B84-4B8E-B5B4-1BCB65F75CFE}" dt="2024-07-23T15:39:49.260" v="86" actId="20577"/>
          <ac:spMkLst>
            <pc:docMk/>
            <pc:sldMk cId="1590558038" sldId="259"/>
            <ac:spMk id="27" creationId="{BC6EFB7B-DEB3-0A98-5D94-E5BA959831F1}"/>
          </ac:spMkLst>
        </pc:spChg>
        <pc:spChg chg="mod">
          <ac:chgData name="Bashford, Simon" userId="0ccd7925-c24f-487a-959b-438507c9a4b7" providerId="ADAL" clId="{3AD61915-9B84-4B8E-B5B4-1BCB65F75CFE}" dt="2024-07-23T15:39:18.815" v="69" actId="20577"/>
          <ac:spMkLst>
            <pc:docMk/>
            <pc:sldMk cId="1590558038" sldId="259"/>
            <ac:spMk id="30" creationId="{6EA6D226-8C74-263E-55A9-8C48843082E4}"/>
          </ac:spMkLst>
        </pc:spChg>
        <pc:spChg chg="mod">
          <ac:chgData name="Bashford, Simon" userId="0ccd7925-c24f-487a-959b-438507c9a4b7" providerId="ADAL" clId="{3AD61915-9B84-4B8E-B5B4-1BCB65F75CFE}" dt="2024-07-23T15:38:19.595" v="8" actId="20577"/>
          <ac:spMkLst>
            <pc:docMk/>
            <pc:sldMk cId="1590558038" sldId="259"/>
            <ac:spMk id="33" creationId="{2E7EF08B-6C26-7063-EFF8-58CBD48D1735}"/>
          </ac:spMkLst>
        </pc:spChg>
        <pc:spChg chg="mod">
          <ac:chgData name="Bashford, Simon" userId="0ccd7925-c24f-487a-959b-438507c9a4b7" providerId="ADAL" clId="{3AD61915-9B84-4B8E-B5B4-1BCB65F75CFE}" dt="2024-07-23T15:38:25.130" v="17" actId="20577"/>
          <ac:spMkLst>
            <pc:docMk/>
            <pc:sldMk cId="1590558038" sldId="259"/>
            <ac:spMk id="45" creationId="{98831F6B-5852-31CC-27A9-8E9EC3717EB3}"/>
          </ac:spMkLst>
        </pc:spChg>
        <pc:spChg chg="mod">
          <ac:chgData name="Bashford, Simon" userId="0ccd7925-c24f-487a-959b-438507c9a4b7" providerId="ADAL" clId="{3AD61915-9B84-4B8E-B5B4-1BCB65F75CFE}" dt="2024-07-23T15:41:14.913" v="142" actId="1076"/>
          <ac:spMkLst>
            <pc:docMk/>
            <pc:sldMk cId="1590558038" sldId="259"/>
            <ac:spMk id="51" creationId="{0DB8CEDE-6757-9B13-3500-557F1DBA2D9C}"/>
          </ac:spMkLst>
        </pc:spChg>
        <pc:spChg chg="mod">
          <ac:chgData name="Bashford, Simon" userId="0ccd7925-c24f-487a-959b-438507c9a4b7" providerId="ADAL" clId="{3AD61915-9B84-4B8E-B5B4-1BCB65F75CFE}" dt="2024-07-23T15:38:38.790" v="35" actId="20577"/>
          <ac:spMkLst>
            <pc:docMk/>
            <pc:sldMk cId="1590558038" sldId="259"/>
            <ac:spMk id="72" creationId="{12D3CAA2-15B8-D160-B67B-CA7CE2BE118C}"/>
          </ac:spMkLst>
        </pc:spChg>
        <pc:spChg chg="mod">
          <ac:chgData name="Bashford, Simon" userId="0ccd7925-c24f-487a-959b-438507c9a4b7" providerId="ADAL" clId="{3AD61915-9B84-4B8E-B5B4-1BCB65F75CFE}" dt="2024-07-23T15:40:23.369" v="126" actId="1076"/>
          <ac:spMkLst>
            <pc:docMk/>
            <pc:sldMk cId="1590558038" sldId="259"/>
            <ac:spMk id="83" creationId="{64BA29CB-4584-7E05-20B5-599F02D7F0CB}"/>
          </ac:spMkLst>
        </pc:spChg>
        <pc:spChg chg="mod">
          <ac:chgData name="Bashford, Simon" userId="0ccd7925-c24f-487a-959b-438507c9a4b7" providerId="ADAL" clId="{3AD61915-9B84-4B8E-B5B4-1BCB65F75CFE}" dt="2024-07-23T15:41:29.832" v="145" actId="20577"/>
          <ac:spMkLst>
            <pc:docMk/>
            <pc:sldMk cId="1590558038" sldId="259"/>
            <ac:spMk id="99" creationId="{5EC15636-F903-EDB1-2AC0-FBD9029F6B4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7A9F9-345B-4672-BB6F-6AD62F3C13D0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BF43-D249-401B-8B6C-5EDB911CD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244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BF43-D249-401B-8B6C-5EDB911CDDF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224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ED60A-3A9C-0ECC-3927-AD8C2E26F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41863C-9AF5-7312-FB6E-EED7A38124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C5A13-642D-2097-81EA-15F9D9BD1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5B06-6DC0-48B1-8469-99FD2CBE29BA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53303-6577-B156-2580-9D5BB8603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DFEDB-33E8-DF66-FE1F-EAE40B543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DDD2-9F1B-41A2-9809-D3812DDD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2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694CA-9511-115A-82A8-C6AE65A4D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DA486D-32CB-9115-06CB-1B2790F20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AAC22-5368-E7D8-91D8-D32FBABE0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5B06-6DC0-48B1-8469-99FD2CBE29BA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BBA69-DCDD-13C8-0AE4-27F8A63EC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BAE99-C175-45D8-3552-9F65AF6D6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DDD2-9F1B-41A2-9809-D3812DDD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90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D94A1F-7C45-2092-E6FE-979E7EDE7C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E86B00-18FE-597E-53FF-C732EFC92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17760E-96AE-F796-51B1-8C2B0BD44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5B06-6DC0-48B1-8469-99FD2CBE29BA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30A7F-FD5C-1CFF-6112-12D71D6D1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7DE08-8D61-0979-1E7D-031FAB28F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DDD2-9F1B-41A2-9809-D3812DDD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74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1812-B84A-BE85-1877-810FEA916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86DA4-65F1-91B1-CBC6-263FF54D4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7903F-69BD-0F98-0A1B-ECCFF47E6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5B06-6DC0-48B1-8469-99FD2CBE29BA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0EB76-0E9D-3021-A938-6CA97CB4B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76F63-F853-97DD-6126-07B25509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DDD2-9F1B-41A2-9809-D3812DDD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673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CD4CD-AFE3-DF20-9DE8-F97C01DA9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E736AA-1F6F-3FDA-927A-9125C8D73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B71D7-B25B-248A-A1BC-C30DA4D28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5B06-6DC0-48B1-8469-99FD2CBE29BA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30EEB-49A2-2402-658E-2A42579AD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1188F-D946-E06F-5A86-588CB4BB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DDD2-9F1B-41A2-9809-D3812DDD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92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FF649-1EE0-C3FC-BE57-3E15C4F2E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EE7EE-B79D-B7C0-716D-2B17983775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9E52FD-7EC5-CF60-555D-15FBACEB4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B84095-4CFE-8382-B441-B7859D714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5B06-6DC0-48B1-8469-99FD2CBE29BA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098E1-FC66-E73B-E143-6696056FE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13A76-32AC-B2EC-5335-50C203AC0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DDD2-9F1B-41A2-9809-D3812DDD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494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9551B-38FC-5CA6-A5EC-E18AD4397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19DEED-921E-F21A-FEFF-0A44F4ED3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65AE5-82F8-52C2-5EC5-876F33D30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E2B410-08AC-5D8B-E1E0-8C32A05D00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220BBD-AB79-1CC0-47BB-09CEF7A1F2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C87B68-F450-7078-1224-DC55C755D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5B06-6DC0-48B1-8469-99FD2CBE29BA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ACB9A1-0350-22F8-2413-2338B7359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813239-B675-FB7A-BA0D-E537529F3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DDD2-9F1B-41A2-9809-D3812DDD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88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CF84C-BEB9-234D-C410-7D98D7E14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C2B0E0-5882-F1F5-BE4E-BA2894BB9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5B06-6DC0-48B1-8469-99FD2CBE29BA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376CA9-D00A-8CF6-9F81-02E640742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C641FC-A063-897C-BFB3-F881A881A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DDD2-9F1B-41A2-9809-D3812DDD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887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C8F06B-34C1-C56A-25F9-DA3E8A0E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5B06-6DC0-48B1-8469-99FD2CBE29BA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2D75F5-F3A0-A2C2-53D0-E6286712C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796424-3F42-FF67-D738-7E7D967C4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DDD2-9F1B-41A2-9809-D3812DDD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01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50BE8-02B7-BAA2-E474-AC89CA08A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61CDE-FA82-B15B-7715-99689C34D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50103D-DED6-85CE-20F7-F1435F3F6C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9C5F9F-91AB-FB76-DDBD-946D33CF3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5B06-6DC0-48B1-8469-99FD2CBE29BA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DC8AD-07AF-065B-B93D-6D9511C18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6080C5-E190-E37C-A5F6-9A73F43BB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DDD2-9F1B-41A2-9809-D3812DDD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860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AEC9C-E1C5-5E21-42C6-B48E59F9B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872228-2644-B090-E46A-CA675E3F8E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B870A-33C2-4B6B-BF4B-FBA19F38C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3BD65F-62AA-2EDA-85D7-7389889D9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5B06-6DC0-48B1-8469-99FD2CBE29BA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098C9-D329-0E48-F6E3-0F9BD56C4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94EB84-3531-93F7-5CCD-A00C9637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DDD2-9F1B-41A2-9809-D3812DDD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0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28997B-9CAB-0C36-86F7-088106E21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B3EE1-BE2A-4D26-477A-812F4B029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AC5A4-8EDD-FDFA-190E-4D461D9CEE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F5B06-6DC0-48B1-8469-99FD2CBE29BA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900B2-BB46-5C8B-4F6C-DC18079846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2D697-B02B-7A1F-A0A6-5234B528C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ADDD2-9F1B-41A2-9809-D3812DDD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80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5549355-5116-8190-F950-31C693C2FCBC}"/>
              </a:ext>
            </a:extLst>
          </p:cNvPr>
          <p:cNvCxnSpPr>
            <a:cxnSpLocks/>
          </p:cNvCxnSpPr>
          <p:nvPr/>
        </p:nvCxnSpPr>
        <p:spPr>
          <a:xfrm flipH="1">
            <a:off x="7419243" y="5850918"/>
            <a:ext cx="3243777" cy="19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77A62D3-BE22-BDEB-019D-B5D1573741F7}"/>
              </a:ext>
            </a:extLst>
          </p:cNvPr>
          <p:cNvCxnSpPr>
            <a:cxnSpLocks/>
          </p:cNvCxnSpPr>
          <p:nvPr/>
        </p:nvCxnSpPr>
        <p:spPr>
          <a:xfrm flipH="1">
            <a:off x="5233338" y="4231913"/>
            <a:ext cx="2012288" cy="7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9B8DB62-FB81-51EF-27B5-CD01446657A5}"/>
              </a:ext>
            </a:extLst>
          </p:cNvPr>
          <p:cNvCxnSpPr>
            <a:cxnSpLocks/>
          </p:cNvCxnSpPr>
          <p:nvPr/>
        </p:nvCxnSpPr>
        <p:spPr>
          <a:xfrm>
            <a:off x="7419243" y="5075750"/>
            <a:ext cx="0" cy="7943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213D75EE-5113-2ED3-EB37-84E87E9E462E}"/>
              </a:ext>
            </a:extLst>
          </p:cNvPr>
          <p:cNvCxnSpPr>
            <a:cxnSpLocks/>
          </p:cNvCxnSpPr>
          <p:nvPr/>
        </p:nvCxnSpPr>
        <p:spPr>
          <a:xfrm>
            <a:off x="11122707" y="4973554"/>
            <a:ext cx="0" cy="7818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40792E17-90BB-678D-2DC8-860A2F90FF4D}"/>
              </a:ext>
            </a:extLst>
          </p:cNvPr>
          <p:cNvCxnSpPr>
            <a:cxnSpLocks/>
          </p:cNvCxnSpPr>
          <p:nvPr/>
        </p:nvCxnSpPr>
        <p:spPr>
          <a:xfrm>
            <a:off x="2501109" y="4947771"/>
            <a:ext cx="0" cy="9516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6BBFB9A1-DAF0-7C12-F06C-66C4E04D3D99}"/>
              </a:ext>
            </a:extLst>
          </p:cNvPr>
          <p:cNvCxnSpPr>
            <a:cxnSpLocks/>
          </p:cNvCxnSpPr>
          <p:nvPr/>
        </p:nvCxnSpPr>
        <p:spPr>
          <a:xfrm>
            <a:off x="11091348" y="1432102"/>
            <a:ext cx="0" cy="26305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F5206A64-4C8A-4621-CFCB-DB39BEFF3025}"/>
              </a:ext>
            </a:extLst>
          </p:cNvPr>
          <p:cNvCxnSpPr>
            <a:cxnSpLocks/>
          </p:cNvCxnSpPr>
          <p:nvPr/>
        </p:nvCxnSpPr>
        <p:spPr>
          <a:xfrm>
            <a:off x="2491124" y="2905924"/>
            <a:ext cx="0" cy="9516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1C6BD11C-A7D0-5F38-894A-65DA4C6232DA}"/>
              </a:ext>
            </a:extLst>
          </p:cNvPr>
          <p:cNvCxnSpPr>
            <a:cxnSpLocks/>
          </p:cNvCxnSpPr>
          <p:nvPr/>
        </p:nvCxnSpPr>
        <p:spPr>
          <a:xfrm flipH="1" flipV="1">
            <a:off x="8360464" y="4221290"/>
            <a:ext cx="1790056" cy="10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5EFB4A6A-CB61-A6B3-1218-5C2C4F51E3B5}"/>
              </a:ext>
            </a:extLst>
          </p:cNvPr>
          <p:cNvCxnSpPr>
            <a:cxnSpLocks/>
          </p:cNvCxnSpPr>
          <p:nvPr/>
        </p:nvCxnSpPr>
        <p:spPr>
          <a:xfrm flipH="1">
            <a:off x="3451061" y="4262322"/>
            <a:ext cx="12683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3726746-C4C6-952A-881B-C4CFA2C49FC1}"/>
              </a:ext>
            </a:extLst>
          </p:cNvPr>
          <p:cNvCxnSpPr>
            <a:cxnSpLocks/>
          </p:cNvCxnSpPr>
          <p:nvPr/>
        </p:nvCxnSpPr>
        <p:spPr>
          <a:xfrm flipH="1">
            <a:off x="1248750" y="2740934"/>
            <a:ext cx="15514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8FA33F2-DEBC-7A3F-F99A-1FF09A0707CF}"/>
              </a:ext>
            </a:extLst>
          </p:cNvPr>
          <p:cNvCxnSpPr>
            <a:cxnSpLocks/>
            <a:endCxn id="4" idx="3"/>
          </p:cNvCxnSpPr>
          <p:nvPr/>
        </p:nvCxnSpPr>
        <p:spPr>
          <a:xfrm flipH="1">
            <a:off x="1521768" y="1086555"/>
            <a:ext cx="93838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29D0283-35FA-A60A-C7E7-DEE79D5018C6}"/>
              </a:ext>
            </a:extLst>
          </p:cNvPr>
          <p:cNvCxnSpPr>
            <a:cxnSpLocks/>
          </p:cNvCxnSpPr>
          <p:nvPr/>
        </p:nvCxnSpPr>
        <p:spPr>
          <a:xfrm>
            <a:off x="4427056" y="1087707"/>
            <a:ext cx="0" cy="22959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Flowchart: Terminator 7">
            <a:extLst>
              <a:ext uri="{FF2B5EF4-FFF2-40B4-BE49-F238E27FC236}">
                <a16:creationId xmlns:a16="http://schemas.microsoft.com/office/drawing/2014/main" id="{DB11ECDE-F879-7E9C-86F6-AAF37E54E658}"/>
              </a:ext>
            </a:extLst>
          </p:cNvPr>
          <p:cNvSpPr/>
          <p:nvPr/>
        </p:nvSpPr>
        <p:spPr>
          <a:xfrm>
            <a:off x="398187" y="2217009"/>
            <a:ext cx="1191890" cy="1081110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Flowchart: Terminator 2">
            <a:extLst>
              <a:ext uri="{FF2B5EF4-FFF2-40B4-BE49-F238E27FC236}">
                <a16:creationId xmlns:a16="http://schemas.microsoft.com/office/drawing/2014/main" id="{71E0F81F-E03D-9FDB-14F4-36025BE071AB}"/>
              </a:ext>
            </a:extLst>
          </p:cNvPr>
          <p:cNvSpPr/>
          <p:nvPr/>
        </p:nvSpPr>
        <p:spPr>
          <a:xfrm>
            <a:off x="407345" y="519350"/>
            <a:ext cx="1191890" cy="1081110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581AD2-5555-8786-1650-6B38DE8713CD}"/>
              </a:ext>
            </a:extLst>
          </p:cNvPr>
          <p:cNvSpPr txBox="1"/>
          <p:nvPr/>
        </p:nvSpPr>
        <p:spPr>
          <a:xfrm>
            <a:off x="484811" y="617195"/>
            <a:ext cx="103695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OPTION 1</a:t>
            </a:r>
            <a:r>
              <a:rPr lang="en-GB" sz="1100" dirty="0"/>
              <a:t>:</a:t>
            </a:r>
            <a:br>
              <a:rPr lang="en-GB" sz="1100" dirty="0"/>
            </a:br>
            <a:r>
              <a:rPr lang="en-GB" sz="1100" dirty="0"/>
              <a:t>Council identifies a CAT opportunity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EB2466-D904-F03A-2203-8B1721D129A4}"/>
              </a:ext>
            </a:extLst>
          </p:cNvPr>
          <p:cNvSpPr txBox="1"/>
          <p:nvPr/>
        </p:nvSpPr>
        <p:spPr>
          <a:xfrm>
            <a:off x="398187" y="2288201"/>
            <a:ext cx="119188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OPTION 2</a:t>
            </a:r>
            <a:r>
              <a:rPr lang="en-GB" sz="1100" dirty="0"/>
              <a:t>:</a:t>
            </a:r>
            <a:br>
              <a:rPr lang="en-GB" sz="1100" dirty="0"/>
            </a:br>
            <a:r>
              <a:rPr lang="en-GB" sz="1100" dirty="0"/>
              <a:t>A VCFS* org’ identifies a site and submits a Part 1 application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348AD4-C890-1665-FAD0-03B288A46FBE}"/>
              </a:ext>
            </a:extLst>
          </p:cNvPr>
          <p:cNvSpPr txBox="1"/>
          <p:nvPr/>
        </p:nvSpPr>
        <p:spPr>
          <a:xfrm>
            <a:off x="2071460" y="4722847"/>
            <a:ext cx="8819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No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BDA6F4-465E-698B-E6B5-EE264509FFB3}"/>
              </a:ext>
            </a:extLst>
          </p:cNvPr>
          <p:cNvSpPr/>
          <p:nvPr/>
        </p:nvSpPr>
        <p:spPr>
          <a:xfrm>
            <a:off x="1975953" y="2217008"/>
            <a:ext cx="1067142" cy="10811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09419A-6C86-B8F9-443F-A813F844BFC5}"/>
              </a:ext>
            </a:extLst>
          </p:cNvPr>
          <p:cNvSpPr txBox="1"/>
          <p:nvPr/>
        </p:nvSpPr>
        <p:spPr>
          <a:xfrm>
            <a:off x="1975952" y="2457480"/>
            <a:ext cx="10405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Part 1 application is assessed</a:t>
            </a:r>
          </a:p>
        </p:txBody>
      </p:sp>
      <p:sp>
        <p:nvSpPr>
          <p:cNvPr id="15" name="Flowchart: Decision 14">
            <a:extLst>
              <a:ext uri="{FF2B5EF4-FFF2-40B4-BE49-F238E27FC236}">
                <a16:creationId xmlns:a16="http://schemas.microsoft.com/office/drawing/2014/main" id="{3A78380B-49E2-9BD2-E2E9-0110C2AC6554}"/>
              </a:ext>
            </a:extLst>
          </p:cNvPr>
          <p:cNvSpPr/>
          <p:nvPr/>
        </p:nvSpPr>
        <p:spPr>
          <a:xfrm flipH="1" flipV="1">
            <a:off x="1948872" y="3678445"/>
            <a:ext cx="1067139" cy="1081107"/>
          </a:xfrm>
          <a:prstGeom prst="flowChartDecisi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BA42026-B65E-1D98-4658-483B124DFB15}"/>
              </a:ext>
            </a:extLst>
          </p:cNvPr>
          <p:cNvSpPr txBox="1"/>
          <p:nvPr/>
        </p:nvSpPr>
        <p:spPr>
          <a:xfrm>
            <a:off x="2041480" y="3854289"/>
            <a:ext cx="8819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100"/>
            </a:lvl1pPr>
          </a:lstStyle>
          <a:p>
            <a:r>
              <a:rPr lang="en-GB" dirty="0"/>
              <a:t>Is this a site where the council can offer a CAT? </a:t>
            </a:r>
          </a:p>
        </p:txBody>
      </p:sp>
      <p:sp>
        <p:nvSpPr>
          <p:cNvPr id="19" name="Flowchart: Terminator 18">
            <a:extLst>
              <a:ext uri="{FF2B5EF4-FFF2-40B4-BE49-F238E27FC236}">
                <a16:creationId xmlns:a16="http://schemas.microsoft.com/office/drawing/2014/main" id="{ED981E0C-F03A-D1C8-9414-37B4EA465F77}"/>
              </a:ext>
            </a:extLst>
          </p:cNvPr>
          <p:cNvSpPr/>
          <p:nvPr/>
        </p:nvSpPr>
        <p:spPr>
          <a:xfrm>
            <a:off x="1911547" y="5262536"/>
            <a:ext cx="1191890" cy="1081110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05528EF-800D-D4C8-D021-8EE2AB5A9A25}"/>
              </a:ext>
            </a:extLst>
          </p:cNvPr>
          <p:cNvSpPr txBox="1"/>
          <p:nvPr/>
        </p:nvSpPr>
        <p:spPr>
          <a:xfrm>
            <a:off x="1941729" y="5598376"/>
            <a:ext cx="1161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Decline application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794D4-07F8-D216-A574-C18FF345EBD7}"/>
              </a:ext>
            </a:extLst>
          </p:cNvPr>
          <p:cNvSpPr txBox="1"/>
          <p:nvPr/>
        </p:nvSpPr>
        <p:spPr>
          <a:xfrm>
            <a:off x="2802692" y="4120883"/>
            <a:ext cx="8819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Yes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C6EFB7B-DEB3-0A98-5D94-E5BA959831F1}"/>
              </a:ext>
            </a:extLst>
          </p:cNvPr>
          <p:cNvSpPr txBox="1"/>
          <p:nvPr/>
        </p:nvSpPr>
        <p:spPr>
          <a:xfrm>
            <a:off x="3220332" y="4871705"/>
            <a:ext cx="29982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000" dirty="0"/>
              <a:t>** Where the VCFS org making the application has been in occupation of the site for a significant period, and where they can demonstrate that they are still meeting the needs of a wide range of residents in the local area, the council may decide not to invite further expressions of interest via Part 1 application forms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5267A9A-E4BC-8531-9974-A6F451089D67}"/>
              </a:ext>
            </a:extLst>
          </p:cNvPr>
          <p:cNvSpPr txBox="1"/>
          <p:nvPr/>
        </p:nvSpPr>
        <p:spPr>
          <a:xfrm>
            <a:off x="4638945" y="4109523"/>
            <a:ext cx="8819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No</a:t>
            </a:r>
          </a:p>
        </p:txBody>
      </p:sp>
      <p:sp>
        <p:nvSpPr>
          <p:cNvPr id="29" name="Flowchart: Decision 28">
            <a:extLst>
              <a:ext uri="{FF2B5EF4-FFF2-40B4-BE49-F238E27FC236}">
                <a16:creationId xmlns:a16="http://schemas.microsoft.com/office/drawing/2014/main" id="{398669FE-9235-EB72-A5D7-8B6698D2FB23}"/>
              </a:ext>
            </a:extLst>
          </p:cNvPr>
          <p:cNvSpPr/>
          <p:nvPr/>
        </p:nvSpPr>
        <p:spPr>
          <a:xfrm flipH="1" flipV="1">
            <a:off x="3896739" y="3712168"/>
            <a:ext cx="1067139" cy="1081107"/>
          </a:xfrm>
          <a:prstGeom prst="flowChartDecisi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EA6D226-8C74-263E-55A9-8C48843082E4}"/>
              </a:ext>
            </a:extLst>
          </p:cNvPr>
          <p:cNvSpPr txBox="1"/>
          <p:nvPr/>
        </p:nvSpPr>
        <p:spPr>
          <a:xfrm>
            <a:off x="3904197" y="3875486"/>
            <a:ext cx="10457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100"/>
            </a:lvl1pPr>
          </a:lstStyle>
          <a:p>
            <a:r>
              <a:rPr lang="en-US" dirty="0"/>
              <a:t>Are further Part 1 applications sought?**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99AEE11-4B48-4640-B50C-69BCAE368CBB}"/>
              </a:ext>
            </a:extLst>
          </p:cNvPr>
          <p:cNvSpPr txBox="1"/>
          <p:nvPr/>
        </p:nvSpPr>
        <p:spPr>
          <a:xfrm>
            <a:off x="3998622" y="3445162"/>
            <a:ext cx="8819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Yes</a:t>
            </a:r>
          </a:p>
        </p:txBody>
      </p: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671830C4-6F31-7282-31D9-C6648954082B}"/>
              </a:ext>
            </a:extLst>
          </p:cNvPr>
          <p:cNvSpPr/>
          <p:nvPr/>
        </p:nvSpPr>
        <p:spPr>
          <a:xfrm>
            <a:off x="3894477" y="528718"/>
            <a:ext cx="1067139" cy="1081106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E7EF08B-6C26-7063-EFF8-58CBD48D1735}"/>
              </a:ext>
            </a:extLst>
          </p:cNvPr>
          <p:cNvSpPr txBox="1"/>
          <p:nvPr/>
        </p:nvSpPr>
        <p:spPr>
          <a:xfrm>
            <a:off x="3894477" y="683500"/>
            <a:ext cx="10671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Council invites VCFS* orgs to submit Part 1 applications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002E6EC-DA6D-68A9-3598-2856174A94FB}"/>
              </a:ext>
            </a:extLst>
          </p:cNvPr>
          <p:cNvSpPr txBox="1"/>
          <p:nvPr/>
        </p:nvSpPr>
        <p:spPr>
          <a:xfrm>
            <a:off x="487534" y="3405770"/>
            <a:ext cx="974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000" dirty="0"/>
              <a:t>* VCFS stands for Voluntary, Community &amp; Faith Sector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7693123-DD46-A1BC-3D23-D48352C8790C}"/>
              </a:ext>
            </a:extLst>
          </p:cNvPr>
          <p:cNvSpPr/>
          <p:nvPr/>
        </p:nvSpPr>
        <p:spPr>
          <a:xfrm>
            <a:off x="5653869" y="529166"/>
            <a:ext cx="1067142" cy="10811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8831F6B-5852-31CC-27A9-8E9EC3717EB3}"/>
              </a:ext>
            </a:extLst>
          </p:cNvPr>
          <p:cNvSpPr txBox="1"/>
          <p:nvPr/>
        </p:nvSpPr>
        <p:spPr>
          <a:xfrm>
            <a:off x="5653868" y="769638"/>
            <a:ext cx="10405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Part 1 applications are assessed</a:t>
            </a:r>
          </a:p>
        </p:txBody>
      </p:sp>
      <p:sp>
        <p:nvSpPr>
          <p:cNvPr id="50" name="Flowchart: Connector 49">
            <a:extLst>
              <a:ext uri="{FF2B5EF4-FFF2-40B4-BE49-F238E27FC236}">
                <a16:creationId xmlns:a16="http://schemas.microsoft.com/office/drawing/2014/main" id="{CF736182-1B05-11A6-FDDA-32C2F10E1F69}"/>
              </a:ext>
            </a:extLst>
          </p:cNvPr>
          <p:cNvSpPr/>
          <p:nvPr/>
        </p:nvSpPr>
        <p:spPr>
          <a:xfrm>
            <a:off x="7386652" y="528718"/>
            <a:ext cx="1067139" cy="1081106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DB8CEDE-6757-9B13-3500-557F1DBA2D9C}"/>
              </a:ext>
            </a:extLst>
          </p:cNvPr>
          <p:cNvSpPr txBox="1"/>
          <p:nvPr/>
        </p:nvSpPr>
        <p:spPr>
          <a:xfrm>
            <a:off x="7395358" y="530925"/>
            <a:ext cx="11039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Council identifies a shortlist of VCFS orgs to progress to Part 2 of the process</a:t>
            </a:r>
          </a:p>
        </p:txBody>
      </p:sp>
      <p:sp>
        <p:nvSpPr>
          <p:cNvPr id="69" name="Flowchart: Connector 68">
            <a:extLst>
              <a:ext uri="{FF2B5EF4-FFF2-40B4-BE49-F238E27FC236}">
                <a16:creationId xmlns:a16="http://schemas.microsoft.com/office/drawing/2014/main" id="{E6C250A7-0B46-9C09-8BF8-F6E008B74894}"/>
              </a:ext>
            </a:extLst>
          </p:cNvPr>
          <p:cNvSpPr/>
          <p:nvPr/>
        </p:nvSpPr>
        <p:spPr>
          <a:xfrm>
            <a:off x="8967872" y="518233"/>
            <a:ext cx="1067139" cy="1081106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C851790-12F0-1B2B-D39D-662A69BBF197}"/>
              </a:ext>
            </a:extLst>
          </p:cNvPr>
          <p:cNvSpPr txBox="1"/>
          <p:nvPr/>
        </p:nvSpPr>
        <p:spPr>
          <a:xfrm>
            <a:off x="8846303" y="447917"/>
            <a:ext cx="133432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Council confirms the CAT terms and invites VCFS orgs to answer any supplementary questions/attend an interview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817F41C-7037-2D3A-31A0-38E679E18FAC}"/>
              </a:ext>
            </a:extLst>
          </p:cNvPr>
          <p:cNvSpPr/>
          <p:nvPr/>
        </p:nvSpPr>
        <p:spPr>
          <a:xfrm>
            <a:off x="10545073" y="527666"/>
            <a:ext cx="1067142" cy="10811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2D3CAA2-15B8-D160-B67B-CA7CE2BE118C}"/>
              </a:ext>
            </a:extLst>
          </p:cNvPr>
          <p:cNvSpPr txBox="1"/>
          <p:nvPr/>
        </p:nvSpPr>
        <p:spPr>
          <a:xfrm>
            <a:off x="10545072" y="768138"/>
            <a:ext cx="10405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Part 2 information is assessed</a:t>
            </a:r>
          </a:p>
        </p:txBody>
      </p:sp>
      <p:sp>
        <p:nvSpPr>
          <p:cNvPr id="73" name="Flowchart: Connector 72">
            <a:extLst>
              <a:ext uri="{FF2B5EF4-FFF2-40B4-BE49-F238E27FC236}">
                <a16:creationId xmlns:a16="http://schemas.microsoft.com/office/drawing/2014/main" id="{6B1D93D9-BAA5-5EA0-FB32-CB3ABC0F8B78}"/>
              </a:ext>
            </a:extLst>
          </p:cNvPr>
          <p:cNvSpPr/>
          <p:nvPr/>
        </p:nvSpPr>
        <p:spPr>
          <a:xfrm>
            <a:off x="10570982" y="2217008"/>
            <a:ext cx="1067139" cy="1081106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D0F23CE-5094-6BC6-BF04-400C2A8CBC31}"/>
              </a:ext>
            </a:extLst>
          </p:cNvPr>
          <p:cNvSpPr txBox="1"/>
          <p:nvPr/>
        </p:nvSpPr>
        <p:spPr>
          <a:xfrm>
            <a:off x="10514710" y="2385858"/>
            <a:ext cx="11826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Council identifies preferred bidder and prepares Heads of Terms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C536782-BDDD-DE6C-1274-8F10BAB26558}"/>
              </a:ext>
            </a:extLst>
          </p:cNvPr>
          <p:cNvSpPr txBox="1"/>
          <p:nvPr/>
        </p:nvSpPr>
        <p:spPr>
          <a:xfrm>
            <a:off x="9921475" y="4094566"/>
            <a:ext cx="8819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No</a:t>
            </a:r>
          </a:p>
        </p:txBody>
      </p:sp>
      <p:sp>
        <p:nvSpPr>
          <p:cNvPr id="76" name="Flowchart: Decision 75">
            <a:extLst>
              <a:ext uri="{FF2B5EF4-FFF2-40B4-BE49-F238E27FC236}">
                <a16:creationId xmlns:a16="http://schemas.microsoft.com/office/drawing/2014/main" id="{E8540C96-E47B-2366-E592-FE805B07FFFA}"/>
              </a:ext>
            </a:extLst>
          </p:cNvPr>
          <p:cNvSpPr/>
          <p:nvPr/>
        </p:nvSpPr>
        <p:spPr>
          <a:xfrm flipH="1" flipV="1">
            <a:off x="10569387" y="3683446"/>
            <a:ext cx="1067139" cy="1081107"/>
          </a:xfrm>
          <a:prstGeom prst="flowChartDecisi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7734E65-EE3A-D7A3-3CC2-46F06F6308FF}"/>
              </a:ext>
            </a:extLst>
          </p:cNvPr>
          <p:cNvSpPr txBox="1"/>
          <p:nvPr/>
        </p:nvSpPr>
        <p:spPr>
          <a:xfrm>
            <a:off x="10506505" y="3846764"/>
            <a:ext cx="11826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100"/>
            </a:lvl1pPr>
          </a:lstStyle>
          <a:p>
            <a:r>
              <a:rPr lang="en-US" dirty="0"/>
              <a:t>Is the VCFS org happy to proceed on terms outlined ? 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D4BFA8E-5036-F294-2ACC-2707807619F2}"/>
              </a:ext>
            </a:extLst>
          </p:cNvPr>
          <p:cNvSpPr txBox="1"/>
          <p:nvPr/>
        </p:nvSpPr>
        <p:spPr>
          <a:xfrm>
            <a:off x="10663020" y="4752096"/>
            <a:ext cx="8819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Yes</a:t>
            </a:r>
          </a:p>
        </p:txBody>
      </p:sp>
      <p:sp>
        <p:nvSpPr>
          <p:cNvPr id="79" name="Flowchart: Terminator 78">
            <a:extLst>
              <a:ext uri="{FF2B5EF4-FFF2-40B4-BE49-F238E27FC236}">
                <a16:creationId xmlns:a16="http://schemas.microsoft.com/office/drawing/2014/main" id="{33006C5F-2503-F280-C013-7B413474C994}"/>
              </a:ext>
            </a:extLst>
          </p:cNvPr>
          <p:cNvSpPr/>
          <p:nvPr/>
        </p:nvSpPr>
        <p:spPr>
          <a:xfrm>
            <a:off x="10515727" y="5285555"/>
            <a:ext cx="1191890" cy="1081110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6310A3F-0BF9-7827-A424-01DD7DF33422}"/>
              </a:ext>
            </a:extLst>
          </p:cNvPr>
          <p:cNvSpPr txBox="1"/>
          <p:nvPr/>
        </p:nvSpPr>
        <p:spPr>
          <a:xfrm>
            <a:off x="10545909" y="5621395"/>
            <a:ext cx="1161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CAT lease prepared</a:t>
            </a:r>
          </a:p>
        </p:txBody>
      </p:sp>
      <p:sp>
        <p:nvSpPr>
          <p:cNvPr id="81" name="Flowchart: Terminator 80">
            <a:extLst>
              <a:ext uri="{FF2B5EF4-FFF2-40B4-BE49-F238E27FC236}">
                <a16:creationId xmlns:a16="http://schemas.microsoft.com/office/drawing/2014/main" id="{8FA09953-1F58-F591-7BD5-D1BAD9123803}"/>
              </a:ext>
            </a:extLst>
          </p:cNvPr>
          <p:cNvSpPr/>
          <p:nvPr/>
        </p:nvSpPr>
        <p:spPr>
          <a:xfrm>
            <a:off x="8671854" y="3701651"/>
            <a:ext cx="1191890" cy="1081110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7E82739-6D48-3DC2-3034-8371A34064E1}"/>
              </a:ext>
            </a:extLst>
          </p:cNvPr>
          <p:cNvSpPr txBox="1"/>
          <p:nvPr/>
        </p:nvSpPr>
        <p:spPr>
          <a:xfrm>
            <a:off x="8702036" y="4037491"/>
            <a:ext cx="1161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Decline application***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4BA29CB-4584-7E05-20B5-599F02D7F0CB}"/>
              </a:ext>
            </a:extLst>
          </p:cNvPr>
          <p:cNvSpPr txBox="1"/>
          <p:nvPr/>
        </p:nvSpPr>
        <p:spPr>
          <a:xfrm>
            <a:off x="7941327" y="4819472"/>
            <a:ext cx="25173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100"/>
            </a:lvl1pPr>
          </a:lstStyle>
          <a:p>
            <a:pPr algn="just"/>
            <a:r>
              <a:rPr lang="en-GB" sz="1000" dirty="0"/>
              <a:t>*** If the preferred VCFS bidder is not happy to proceed to a CAT lease, the Council may choose to pursue interest from other VCFS orgs that were shortlisted to proceed to Part 2 of the process and/or invite others to submit Part 1 applications/attend interviews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EC15636-F903-EDB1-2AC0-FBD9029F6B4A}"/>
              </a:ext>
            </a:extLst>
          </p:cNvPr>
          <p:cNvSpPr txBox="1"/>
          <p:nvPr/>
        </p:nvSpPr>
        <p:spPr>
          <a:xfrm>
            <a:off x="5666795" y="2203722"/>
            <a:ext cx="3533792" cy="954107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Community Asset Transfer (CAT) Process</a:t>
            </a:r>
          </a:p>
          <a:p>
            <a:pPr algn="ctr"/>
            <a:r>
              <a:rPr lang="en-GB" sz="1600" dirty="0"/>
              <a:t>(Updated 23 July 2024)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B2E2E9-1647-5F4B-7467-F59623D35F19}"/>
              </a:ext>
            </a:extLst>
          </p:cNvPr>
          <p:cNvSpPr txBox="1"/>
          <p:nvPr/>
        </p:nvSpPr>
        <p:spPr>
          <a:xfrm>
            <a:off x="7713349" y="4101108"/>
            <a:ext cx="8819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No</a:t>
            </a:r>
          </a:p>
        </p:txBody>
      </p:sp>
      <p:sp>
        <p:nvSpPr>
          <p:cNvPr id="6" name="Flowchart: Decision 5">
            <a:extLst>
              <a:ext uri="{FF2B5EF4-FFF2-40B4-BE49-F238E27FC236}">
                <a16:creationId xmlns:a16="http://schemas.microsoft.com/office/drawing/2014/main" id="{4500A02C-512A-1E95-A70B-31B7B66A39FE}"/>
              </a:ext>
            </a:extLst>
          </p:cNvPr>
          <p:cNvSpPr/>
          <p:nvPr/>
        </p:nvSpPr>
        <p:spPr>
          <a:xfrm flipH="1" flipV="1">
            <a:off x="6890818" y="3716758"/>
            <a:ext cx="1067139" cy="1081107"/>
          </a:xfrm>
          <a:prstGeom prst="flowChartDecisi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2ACEAA-D34D-D3A8-A9E8-E44F5CAC37CD}"/>
              </a:ext>
            </a:extLst>
          </p:cNvPr>
          <p:cNvSpPr txBox="1"/>
          <p:nvPr/>
        </p:nvSpPr>
        <p:spPr>
          <a:xfrm>
            <a:off x="6827936" y="3880076"/>
            <a:ext cx="11826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100"/>
            </a:lvl1pPr>
          </a:lstStyle>
          <a:p>
            <a:r>
              <a:rPr lang="en-US" dirty="0"/>
              <a:t>Is the VCFS org happy to proceed on terms outlined ?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876EE2-5855-9E17-3946-23336609B97A}"/>
              </a:ext>
            </a:extLst>
          </p:cNvPr>
          <p:cNvSpPr txBox="1"/>
          <p:nvPr/>
        </p:nvSpPr>
        <p:spPr>
          <a:xfrm>
            <a:off x="6978282" y="4813683"/>
            <a:ext cx="8819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Yes</a:t>
            </a:r>
          </a:p>
        </p:txBody>
      </p:sp>
      <p:sp>
        <p:nvSpPr>
          <p:cNvPr id="48" name="Flowchart: Connector 47">
            <a:extLst>
              <a:ext uri="{FF2B5EF4-FFF2-40B4-BE49-F238E27FC236}">
                <a16:creationId xmlns:a16="http://schemas.microsoft.com/office/drawing/2014/main" id="{93196850-3A74-DE73-32C0-2541DD58F9B2}"/>
              </a:ext>
            </a:extLst>
          </p:cNvPr>
          <p:cNvSpPr/>
          <p:nvPr/>
        </p:nvSpPr>
        <p:spPr>
          <a:xfrm>
            <a:off x="5491337" y="3671710"/>
            <a:ext cx="1067139" cy="1081106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027252F-570D-20CA-B79D-C00AB33ABDF5}"/>
              </a:ext>
            </a:extLst>
          </p:cNvPr>
          <p:cNvSpPr txBox="1"/>
          <p:nvPr/>
        </p:nvSpPr>
        <p:spPr>
          <a:xfrm>
            <a:off x="5501503" y="3840650"/>
            <a:ext cx="10569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Council prepares Heads of Terms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F3D8E2FD-B225-A9CF-DB10-C51ACD91DB63}"/>
              </a:ext>
            </a:extLst>
          </p:cNvPr>
          <p:cNvSpPr/>
          <p:nvPr/>
        </p:nvSpPr>
        <p:spPr>
          <a:xfrm>
            <a:off x="4346864" y="1603915"/>
            <a:ext cx="162246" cy="22164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258A7AC9-D205-9851-9BA1-1E5714F9286D}"/>
              </a:ext>
            </a:extLst>
          </p:cNvPr>
          <p:cNvSpPr/>
          <p:nvPr/>
        </p:nvSpPr>
        <p:spPr>
          <a:xfrm rot="5400000">
            <a:off x="3702533" y="975733"/>
            <a:ext cx="162246" cy="22164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385FA8A9-4235-C296-CAC3-75E238B035A8}"/>
              </a:ext>
            </a:extLst>
          </p:cNvPr>
          <p:cNvSpPr/>
          <p:nvPr/>
        </p:nvSpPr>
        <p:spPr>
          <a:xfrm rot="5400000">
            <a:off x="8501756" y="4112095"/>
            <a:ext cx="162246" cy="22164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6BDE5196-64A7-CD1F-08FC-FBE519570964}"/>
              </a:ext>
            </a:extLst>
          </p:cNvPr>
          <p:cNvSpPr/>
          <p:nvPr/>
        </p:nvSpPr>
        <p:spPr>
          <a:xfrm rot="5400000">
            <a:off x="10325072" y="5748865"/>
            <a:ext cx="162246" cy="22164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BBA9185E-C032-4D19-DEF5-171152E47BEF}"/>
              </a:ext>
            </a:extLst>
          </p:cNvPr>
          <p:cNvSpPr/>
          <p:nvPr/>
        </p:nvSpPr>
        <p:spPr>
          <a:xfrm rot="5400000">
            <a:off x="3741358" y="4160488"/>
            <a:ext cx="162246" cy="22164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AA003E8-D000-D6A0-D4D0-A868C859B255}"/>
              </a:ext>
            </a:extLst>
          </p:cNvPr>
          <p:cNvSpPr/>
          <p:nvPr/>
        </p:nvSpPr>
        <p:spPr>
          <a:xfrm rot="5400000">
            <a:off x="5343489" y="4140867"/>
            <a:ext cx="162246" cy="22164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93B41CCF-C1C0-06FA-70BB-C711741CD29B}"/>
              </a:ext>
            </a:extLst>
          </p:cNvPr>
          <p:cNvSpPr/>
          <p:nvPr/>
        </p:nvSpPr>
        <p:spPr>
          <a:xfrm rot="5400000">
            <a:off x="6717662" y="4138110"/>
            <a:ext cx="162246" cy="22164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Isosceles Triangle 45">
            <a:extLst>
              <a:ext uri="{FF2B5EF4-FFF2-40B4-BE49-F238E27FC236}">
                <a16:creationId xmlns:a16="http://schemas.microsoft.com/office/drawing/2014/main" id="{60B576B7-2D3A-DCDA-0409-C6A27869B65D}"/>
              </a:ext>
            </a:extLst>
          </p:cNvPr>
          <p:cNvSpPr/>
          <p:nvPr/>
        </p:nvSpPr>
        <p:spPr>
          <a:xfrm rot="5400000">
            <a:off x="1786787" y="2636548"/>
            <a:ext cx="162246" cy="22164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5E79358D-1287-0BED-4467-2DE867D43267}"/>
              </a:ext>
            </a:extLst>
          </p:cNvPr>
          <p:cNvSpPr/>
          <p:nvPr/>
        </p:nvSpPr>
        <p:spPr>
          <a:xfrm rot="5400000">
            <a:off x="5462337" y="977131"/>
            <a:ext cx="162246" cy="22164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0A19B693-1D74-2D0F-C373-F95F6CC037B7}"/>
              </a:ext>
            </a:extLst>
          </p:cNvPr>
          <p:cNvSpPr/>
          <p:nvPr/>
        </p:nvSpPr>
        <p:spPr>
          <a:xfrm rot="5400000">
            <a:off x="7204523" y="979387"/>
            <a:ext cx="162246" cy="22164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Isosceles Triangle 52">
            <a:extLst>
              <a:ext uri="{FF2B5EF4-FFF2-40B4-BE49-F238E27FC236}">
                <a16:creationId xmlns:a16="http://schemas.microsoft.com/office/drawing/2014/main" id="{21B9969D-76EF-58E6-21E0-92C2085B2804}"/>
              </a:ext>
            </a:extLst>
          </p:cNvPr>
          <p:cNvSpPr/>
          <p:nvPr/>
        </p:nvSpPr>
        <p:spPr>
          <a:xfrm rot="5400000">
            <a:off x="8787896" y="975732"/>
            <a:ext cx="162246" cy="22164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Isosceles Triangle 53">
            <a:extLst>
              <a:ext uri="{FF2B5EF4-FFF2-40B4-BE49-F238E27FC236}">
                <a16:creationId xmlns:a16="http://schemas.microsoft.com/office/drawing/2014/main" id="{689FC7C8-3F3B-5959-38D8-82B0678B61C4}"/>
              </a:ext>
            </a:extLst>
          </p:cNvPr>
          <p:cNvSpPr/>
          <p:nvPr/>
        </p:nvSpPr>
        <p:spPr>
          <a:xfrm rot="5400000">
            <a:off x="10353128" y="970046"/>
            <a:ext cx="162246" cy="22164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Isosceles Triangle 54">
            <a:extLst>
              <a:ext uri="{FF2B5EF4-FFF2-40B4-BE49-F238E27FC236}">
                <a16:creationId xmlns:a16="http://schemas.microsoft.com/office/drawing/2014/main" id="{C9424DAB-402C-1A83-9D08-410791E21B84}"/>
              </a:ext>
            </a:extLst>
          </p:cNvPr>
          <p:cNvSpPr/>
          <p:nvPr/>
        </p:nvSpPr>
        <p:spPr>
          <a:xfrm rot="10800000">
            <a:off x="11016689" y="2000043"/>
            <a:ext cx="162246" cy="22164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BC51728E-6C66-492B-7A51-5AFFA938338D}"/>
              </a:ext>
            </a:extLst>
          </p:cNvPr>
          <p:cNvSpPr/>
          <p:nvPr/>
        </p:nvSpPr>
        <p:spPr>
          <a:xfrm rot="10800000">
            <a:off x="11017259" y="3468466"/>
            <a:ext cx="162246" cy="22164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8" name="Isosceles Triangle 57">
            <a:extLst>
              <a:ext uri="{FF2B5EF4-FFF2-40B4-BE49-F238E27FC236}">
                <a16:creationId xmlns:a16="http://schemas.microsoft.com/office/drawing/2014/main" id="{1C91CAE8-2FCF-4C61-F359-B7403C3E8498}"/>
              </a:ext>
            </a:extLst>
          </p:cNvPr>
          <p:cNvSpPr/>
          <p:nvPr/>
        </p:nvSpPr>
        <p:spPr>
          <a:xfrm rot="10800000">
            <a:off x="11041584" y="5072780"/>
            <a:ext cx="162246" cy="22164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Isosceles Triangle 58">
            <a:extLst>
              <a:ext uri="{FF2B5EF4-FFF2-40B4-BE49-F238E27FC236}">
                <a16:creationId xmlns:a16="http://schemas.microsoft.com/office/drawing/2014/main" id="{9936A44F-CCD0-8521-79D0-54ED52D6A9D2}"/>
              </a:ext>
            </a:extLst>
          </p:cNvPr>
          <p:cNvSpPr/>
          <p:nvPr/>
        </p:nvSpPr>
        <p:spPr>
          <a:xfrm rot="16200000">
            <a:off x="9880396" y="4128126"/>
            <a:ext cx="162246" cy="22164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2" name="Isosceles Triangle 61">
            <a:extLst>
              <a:ext uri="{FF2B5EF4-FFF2-40B4-BE49-F238E27FC236}">
                <a16:creationId xmlns:a16="http://schemas.microsoft.com/office/drawing/2014/main" id="{3BAD6A0E-089D-CEA3-E580-00440F7BD6F7}"/>
              </a:ext>
            </a:extLst>
          </p:cNvPr>
          <p:cNvSpPr/>
          <p:nvPr/>
        </p:nvSpPr>
        <p:spPr>
          <a:xfrm rot="10800000">
            <a:off x="2426369" y="3470449"/>
            <a:ext cx="162246" cy="22164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3" name="Isosceles Triangle 62">
            <a:extLst>
              <a:ext uri="{FF2B5EF4-FFF2-40B4-BE49-F238E27FC236}">
                <a16:creationId xmlns:a16="http://schemas.microsoft.com/office/drawing/2014/main" id="{017B0966-5C42-19DB-B119-6161C33CA608}"/>
              </a:ext>
            </a:extLst>
          </p:cNvPr>
          <p:cNvSpPr/>
          <p:nvPr/>
        </p:nvSpPr>
        <p:spPr>
          <a:xfrm rot="10800000">
            <a:off x="2430098" y="5072781"/>
            <a:ext cx="162246" cy="22164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558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3128</TotalTime>
  <Words>290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Bashford, Simon</dc:creator>
  <cp:lastModifiedBy>Bashford, Simon</cp:lastModifiedBy>
  <cp:revision>6</cp:revision>
  <dcterms:created xsi:type="dcterms:W3CDTF">2024-05-10T12:43:20Z</dcterms:created>
  <dcterms:modified xsi:type="dcterms:W3CDTF">2024-07-23T15:41:38Z</dcterms:modified>
</cp:coreProperties>
</file>