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6"/>
  </p:notesMasterIdLst>
  <p:handoutMasterIdLst>
    <p:handoutMasterId r:id="rId17"/>
  </p:handoutMasterIdLst>
  <p:sldIdLst>
    <p:sldId id="290" r:id="rId6"/>
    <p:sldId id="282" r:id="rId7"/>
    <p:sldId id="296" r:id="rId8"/>
    <p:sldId id="302" r:id="rId9"/>
    <p:sldId id="298" r:id="rId10"/>
    <p:sldId id="297" r:id="rId11"/>
    <p:sldId id="299" r:id="rId12"/>
    <p:sldId id="300" r:id="rId13"/>
    <p:sldId id="304" r:id="rId14"/>
    <p:sldId id="30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568955F-6FBD-AE9D-240B-E9755146043C}" name="Dibley, Velvet" initials="DV" userId="S::2000752@croydon.gov.uk::092dc51f-3a56-44c1-8eb2-6978a148a835" providerId="AD"/>
  <p188:author id="{7A1D4190-E029-4A61-ABDE-5D678203EC5B}" name="Hullett, Ella" initials="HE" userId="S::2003472@croydon.gov.uk::aee28f7e-2319-4aed-8c06-183e8d1dfb4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0088"/>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B7EE05-3935-314E-B1AD-93A3989FCC56}" v="2690" dt="2023-07-25T12:12:54.574"/>
    <p1510:client id="{B86CF104-DFA5-8F35-208B-444CCCD082FF}" v="112" dt="2023-07-25T10:10:38.632"/>
    <p1510:client id="{C60FDB35-0DDF-4FFA-ADF8-36C19A85C435}" v="2" dt="2023-07-20T09:56:05.2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365" y="6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23" Type="http://schemas.microsoft.com/office/2018/10/relationships/authors" Target="authors.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A467F87-7B6F-4327-82DC-49B29BC7740E}" type="datetimeFigureOut">
              <a:rPr lang="en-GB" smtClean="0"/>
              <a:t>25/07/2023</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2DEFFE9-BC96-4770-B69A-F35B51F2B962}" type="slidenum">
              <a:rPr lang="en-GB" smtClean="0"/>
              <a:t>‹#›</a:t>
            </a:fld>
            <a:endParaRPr lang="en-GB"/>
          </a:p>
        </p:txBody>
      </p:sp>
    </p:spTree>
    <p:extLst>
      <p:ext uri="{BB962C8B-B14F-4D97-AF65-F5344CB8AC3E}">
        <p14:creationId xmlns:p14="http://schemas.microsoft.com/office/powerpoint/2010/main" val="31800494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1B507F-BEB9-4F99-AEF3-F89C6109D7D0}" type="datetimeFigureOut">
              <a:rPr lang="en-GB" smtClean="0"/>
              <a:t>25/07/2023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E057B6-E50B-4A4D-BBD0-25C79E87A3D7}" type="slidenum">
              <a:rPr lang="en-GB" smtClean="0"/>
              <a:t>‹#›</a:t>
            </a:fld>
            <a:endParaRPr lang="en-GB"/>
          </a:p>
        </p:txBody>
      </p:sp>
    </p:spTree>
    <p:extLst>
      <p:ext uri="{BB962C8B-B14F-4D97-AF65-F5344CB8AC3E}">
        <p14:creationId xmlns:p14="http://schemas.microsoft.com/office/powerpoint/2010/main" val="173305642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7E057B6-E50B-4A4D-BBD0-25C79E87A3D7}" type="slidenum">
              <a:rPr lang="en-GB" smtClean="0"/>
              <a:t>2</a:t>
            </a:fld>
            <a:endParaRPr lang="en-GB"/>
          </a:p>
        </p:txBody>
      </p:sp>
    </p:spTree>
    <p:extLst>
      <p:ext uri="{BB962C8B-B14F-4D97-AF65-F5344CB8AC3E}">
        <p14:creationId xmlns:p14="http://schemas.microsoft.com/office/powerpoint/2010/main" val="3861123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7E057B6-E50B-4A4D-BBD0-25C79E87A3D7}" type="slidenum">
              <a:rPr lang="en-GB" smtClean="0"/>
              <a:t>3</a:t>
            </a:fld>
            <a:endParaRPr lang="en-GB"/>
          </a:p>
        </p:txBody>
      </p:sp>
    </p:spTree>
    <p:extLst>
      <p:ext uri="{BB962C8B-B14F-4D97-AF65-F5344CB8AC3E}">
        <p14:creationId xmlns:p14="http://schemas.microsoft.com/office/powerpoint/2010/main" val="871538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err="1"/>
              <a:t>Aetting</a:t>
            </a:r>
            <a:r>
              <a:rPr lang="en-GB"/>
              <a:t> the standard, using the learning we’ve had in council housing and applying to </a:t>
            </a:r>
            <a:r>
              <a:rPr lang="en-GB" err="1"/>
              <a:t>ea</a:t>
            </a:r>
            <a:r>
              <a:rPr lang="en-GB"/>
              <a:t>/ta, and what does that look like for TA?</a:t>
            </a:r>
          </a:p>
        </p:txBody>
      </p:sp>
      <p:sp>
        <p:nvSpPr>
          <p:cNvPr id="4" name="Slide Number Placeholder 3"/>
          <p:cNvSpPr>
            <a:spLocks noGrp="1"/>
          </p:cNvSpPr>
          <p:nvPr>
            <p:ph type="sldNum" sz="quarter" idx="10"/>
          </p:nvPr>
        </p:nvSpPr>
        <p:spPr/>
        <p:txBody>
          <a:bodyPr/>
          <a:lstStyle/>
          <a:p>
            <a:fld id="{67E057B6-E50B-4A4D-BBD0-25C79E87A3D7}" type="slidenum">
              <a:rPr lang="en-GB" smtClean="0"/>
              <a:t>4</a:t>
            </a:fld>
            <a:endParaRPr lang="en-GB"/>
          </a:p>
        </p:txBody>
      </p:sp>
    </p:spTree>
    <p:extLst>
      <p:ext uri="{BB962C8B-B14F-4D97-AF65-F5344CB8AC3E}">
        <p14:creationId xmlns:p14="http://schemas.microsoft.com/office/powerpoint/2010/main" val="2216963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7E057B6-E50B-4A4D-BBD0-25C79E87A3D7}" type="slidenum">
              <a:rPr lang="en-GB" smtClean="0"/>
              <a:t>5</a:t>
            </a:fld>
            <a:endParaRPr lang="en-GB"/>
          </a:p>
        </p:txBody>
      </p:sp>
    </p:spTree>
    <p:extLst>
      <p:ext uri="{BB962C8B-B14F-4D97-AF65-F5344CB8AC3E}">
        <p14:creationId xmlns:p14="http://schemas.microsoft.com/office/powerpoint/2010/main" val="33328841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7E057B6-E50B-4A4D-BBD0-25C79E87A3D7}" type="slidenum">
              <a:rPr lang="en-GB" smtClean="0"/>
              <a:t>6</a:t>
            </a:fld>
            <a:endParaRPr lang="en-GB"/>
          </a:p>
        </p:txBody>
      </p:sp>
    </p:spTree>
    <p:extLst>
      <p:ext uri="{BB962C8B-B14F-4D97-AF65-F5344CB8AC3E}">
        <p14:creationId xmlns:p14="http://schemas.microsoft.com/office/powerpoint/2010/main" val="6216194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7E057B6-E50B-4A4D-BBD0-25C79E87A3D7}" type="slidenum">
              <a:rPr lang="en-GB" smtClean="0"/>
              <a:t>7</a:t>
            </a:fld>
            <a:endParaRPr lang="en-GB"/>
          </a:p>
        </p:txBody>
      </p:sp>
    </p:spTree>
    <p:extLst>
      <p:ext uri="{BB962C8B-B14F-4D97-AF65-F5344CB8AC3E}">
        <p14:creationId xmlns:p14="http://schemas.microsoft.com/office/powerpoint/2010/main" val="26334069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7E057B6-E50B-4A4D-BBD0-25C79E87A3D7}" type="slidenum">
              <a:rPr lang="en-GB" smtClean="0"/>
              <a:t>8</a:t>
            </a:fld>
            <a:endParaRPr lang="en-GB"/>
          </a:p>
        </p:txBody>
      </p:sp>
    </p:spTree>
    <p:extLst>
      <p:ext uri="{BB962C8B-B14F-4D97-AF65-F5344CB8AC3E}">
        <p14:creationId xmlns:p14="http://schemas.microsoft.com/office/powerpoint/2010/main" val="3640100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7E057B6-E50B-4A4D-BBD0-25C79E87A3D7}" type="slidenum">
              <a:rPr lang="en-GB" smtClean="0"/>
              <a:t>9</a:t>
            </a:fld>
            <a:endParaRPr lang="en-GB"/>
          </a:p>
        </p:txBody>
      </p:sp>
    </p:spTree>
    <p:extLst>
      <p:ext uri="{BB962C8B-B14F-4D97-AF65-F5344CB8AC3E}">
        <p14:creationId xmlns:p14="http://schemas.microsoft.com/office/powerpoint/2010/main" val="19925092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7E057B6-E50B-4A4D-BBD0-25C79E87A3D7}" type="slidenum">
              <a:rPr lang="en-GB" smtClean="0"/>
              <a:t>10</a:t>
            </a:fld>
            <a:endParaRPr lang="en-GB"/>
          </a:p>
        </p:txBody>
      </p:sp>
    </p:spTree>
    <p:extLst>
      <p:ext uri="{BB962C8B-B14F-4D97-AF65-F5344CB8AC3E}">
        <p14:creationId xmlns:p14="http://schemas.microsoft.com/office/powerpoint/2010/main" val="4677931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4" name="Rectangle">
            <a:extLst>
              <a:ext uri="{FF2B5EF4-FFF2-40B4-BE49-F238E27FC236}">
                <a16:creationId xmlns:a16="http://schemas.microsoft.com/office/drawing/2014/main" id="{D18D513B-155C-49D1-A614-215EDD5316AF}"/>
              </a:ext>
            </a:extLst>
          </p:cNvPr>
          <p:cNvSpPr/>
          <p:nvPr userDrawn="1"/>
        </p:nvSpPr>
        <p:spPr>
          <a:xfrm>
            <a:off x="0" y="6149667"/>
            <a:ext cx="12192000" cy="719533"/>
          </a:xfrm>
          <a:prstGeom prst="rect">
            <a:avLst/>
          </a:prstGeom>
          <a:solidFill>
            <a:srgbClr val="880088"/>
          </a:solidFill>
          <a:ln w="3175">
            <a:miter lim="400000"/>
          </a:ln>
          <a:effectLst>
            <a:outerShdw blurRad="12700" dir="5400000" rotWithShape="0">
              <a:srgbClr val="000000">
                <a:alpha val="50000"/>
              </a:srgbClr>
            </a:outerShdw>
          </a:effectLst>
        </p:spPr>
        <p:txBody>
          <a:bodyPr lIns="24292" tIns="24292" rIns="24292" bIns="24292"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defRPr sz="1200">
                <a:solidFill>
                  <a:srgbClr val="FFFFFF"/>
                </a:solidFill>
              </a:defRPr>
            </a:pPr>
            <a:endParaRPr sz="1088">
              <a:solidFill>
                <a:srgbClr val="FFFFFF"/>
              </a:solidFill>
              <a:ea typeface="ヒラギノ角ゴ Pro W3" charset="-128"/>
            </a:endParaRPr>
          </a:p>
        </p:txBody>
      </p:sp>
      <p:sp>
        <p:nvSpPr>
          <p:cNvPr id="22" name="Rectangle">
            <a:extLst>
              <a:ext uri="{FF2B5EF4-FFF2-40B4-BE49-F238E27FC236}">
                <a16:creationId xmlns:a16="http://schemas.microsoft.com/office/drawing/2014/main" id="{36FAA9E6-66CA-4EB3-977C-D5DD086BAB0B}"/>
              </a:ext>
            </a:extLst>
          </p:cNvPr>
          <p:cNvSpPr/>
          <p:nvPr userDrawn="1"/>
        </p:nvSpPr>
        <p:spPr>
          <a:xfrm>
            <a:off x="0" y="8571"/>
            <a:ext cx="12192000" cy="6858665"/>
          </a:xfrm>
          <a:prstGeom prst="rect">
            <a:avLst/>
          </a:prstGeom>
          <a:noFill/>
          <a:ln w="3175">
            <a:miter lim="400000"/>
          </a:ln>
          <a:effectLst>
            <a:outerShdw blurRad="12700" dir="5400000" rotWithShape="0">
              <a:srgbClr val="000000">
                <a:alpha val="50000"/>
              </a:srgbClr>
            </a:outerShdw>
          </a:effectLst>
        </p:spPr>
        <p:txBody>
          <a:bodyPr lIns="24292" tIns="24292" rIns="24292" bIns="24292"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defRPr sz="1200">
                <a:solidFill>
                  <a:srgbClr val="FFFFFF"/>
                </a:solidFill>
              </a:defRPr>
            </a:pPr>
            <a:endParaRPr sz="1088">
              <a:solidFill>
                <a:schemeClr val="tx1"/>
              </a:solidFill>
              <a:ea typeface="ヒラギノ角ゴ Pro W3" charset="-128"/>
            </a:endParaRPr>
          </a:p>
        </p:txBody>
      </p:sp>
      <p:cxnSp>
        <p:nvCxnSpPr>
          <p:cNvPr id="11" name="Straight Connector 10"/>
          <p:cNvCxnSpPr/>
          <p:nvPr userDrawn="1"/>
        </p:nvCxnSpPr>
        <p:spPr>
          <a:xfrm>
            <a:off x="0" y="5873674"/>
            <a:ext cx="121920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3" name="Title 22"/>
          <p:cNvSpPr>
            <a:spLocks noGrp="1"/>
          </p:cNvSpPr>
          <p:nvPr>
            <p:ph type="title" hasCustomPrompt="1"/>
          </p:nvPr>
        </p:nvSpPr>
        <p:spPr>
          <a:xfrm>
            <a:off x="614083" y="1247554"/>
            <a:ext cx="10515600" cy="1325563"/>
          </a:xfrm>
          <a:prstGeom prst="rect">
            <a:avLst/>
          </a:prstGeom>
        </p:spPr>
        <p:txBody>
          <a:bodyPr>
            <a:normAutofit/>
          </a:bodyPr>
          <a:lstStyle>
            <a:lvl1pPr>
              <a:defRPr sz="6000" b="1">
                <a:solidFill>
                  <a:schemeClr val="tx1"/>
                </a:solidFill>
                <a:latin typeface="Arial" panose="020B0604020202020204" pitchFamily="34" charset="0"/>
                <a:cs typeface="Arial" panose="020B0604020202020204" pitchFamily="34" charset="0"/>
              </a:defRPr>
            </a:lvl1pPr>
          </a:lstStyle>
          <a:p>
            <a:r>
              <a:rPr lang="en-US"/>
              <a:t>Title of presentation</a:t>
            </a:r>
            <a:endParaRPr lang="en-GB"/>
          </a:p>
        </p:txBody>
      </p:sp>
      <p:sp>
        <p:nvSpPr>
          <p:cNvPr id="27" name="Text Placeholder 26"/>
          <p:cNvSpPr>
            <a:spLocks noGrp="1"/>
          </p:cNvSpPr>
          <p:nvPr>
            <p:ph type="body" sz="quarter" idx="11" hasCustomPrompt="1"/>
          </p:nvPr>
        </p:nvSpPr>
        <p:spPr>
          <a:xfrm>
            <a:off x="614083" y="2944338"/>
            <a:ext cx="9431338" cy="2291049"/>
          </a:xfrm>
          <a:prstGeom prst="rect">
            <a:avLst/>
          </a:prstGeom>
        </p:spPr>
        <p:txBody>
          <a:bodyPr>
            <a:normAutofit/>
          </a:bodyPr>
          <a:lstStyle>
            <a:lvl1pPr marL="0" indent="0">
              <a:buNone/>
              <a:defRPr sz="3000" b="0" baseline="0">
                <a:solidFill>
                  <a:schemeClr val="tx1"/>
                </a:solidFill>
                <a:latin typeface="Arial" panose="020B0604020202020204" pitchFamily="34" charset="0"/>
                <a:cs typeface="Arial" panose="020B0604020202020204" pitchFamily="34" charset="0"/>
              </a:defRPr>
            </a:lvl1pPr>
          </a:lstStyle>
          <a:p>
            <a:pPr lvl="0"/>
            <a:r>
              <a:rPr lang="en-GB"/>
              <a:t>Forename Surname</a:t>
            </a:r>
          </a:p>
          <a:p>
            <a:pPr lvl="0"/>
            <a:r>
              <a:rPr lang="en-GB"/>
              <a:t>Job Title</a:t>
            </a:r>
          </a:p>
          <a:p>
            <a:pPr lvl="0"/>
            <a:r>
              <a:rPr lang="en-GB"/>
              <a:t>Directorate</a:t>
            </a:r>
          </a:p>
          <a:p>
            <a:pPr lvl="0"/>
            <a:r>
              <a:rPr lang="en-GB"/>
              <a:t>Department</a:t>
            </a:r>
          </a:p>
          <a:p>
            <a:pPr lvl="0"/>
            <a:endParaRPr lang="en-GB"/>
          </a:p>
        </p:txBody>
      </p:sp>
      <p:sp>
        <p:nvSpPr>
          <p:cNvPr id="32" name="Text Placeholder 31"/>
          <p:cNvSpPr>
            <a:spLocks noGrp="1"/>
          </p:cNvSpPr>
          <p:nvPr>
            <p:ph type="body" sz="quarter" idx="12" hasCustomPrompt="1"/>
          </p:nvPr>
        </p:nvSpPr>
        <p:spPr>
          <a:xfrm>
            <a:off x="614083" y="6309662"/>
            <a:ext cx="3792538" cy="493712"/>
          </a:xfrm>
          <a:prstGeom prst="rect">
            <a:avLst/>
          </a:prstGeom>
        </p:spPr>
        <p:txBody>
          <a:bodyPr>
            <a:normAutofit/>
          </a:bodyPr>
          <a:lstStyle>
            <a:lvl1pPr marL="0" indent="0">
              <a:buNone/>
              <a:defRPr sz="2400">
                <a:solidFill>
                  <a:schemeClr val="bg1"/>
                </a:solidFill>
                <a:latin typeface="Arial" panose="020B0604020202020204" pitchFamily="34" charset="0"/>
                <a:cs typeface="Arial" panose="020B0604020202020204" pitchFamily="34" charset="0"/>
              </a:defRPr>
            </a:lvl1pPr>
          </a:lstStyle>
          <a:p>
            <a:pPr lvl="0"/>
            <a:r>
              <a:rPr lang="en-US"/>
              <a:t>DD/MM/YY</a:t>
            </a:r>
            <a:endParaRPr lang="en-GB"/>
          </a:p>
        </p:txBody>
      </p:sp>
      <p:pic>
        <p:nvPicPr>
          <p:cNvPr id="15" name="Picture 14" descr="logo.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45421" y="6344439"/>
            <a:ext cx="1501616" cy="424158"/>
          </a:xfrm>
          <a:prstGeom prst="rect">
            <a:avLst/>
          </a:prstGeom>
        </p:spPr>
      </p:pic>
    </p:spTree>
    <p:extLst>
      <p:ext uri="{BB962C8B-B14F-4D97-AF65-F5344CB8AC3E}">
        <p14:creationId xmlns:p14="http://schemas.microsoft.com/office/powerpoint/2010/main" val="2346642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cxnSp>
        <p:nvCxnSpPr>
          <p:cNvPr id="3" name="Straight Connector 2"/>
          <p:cNvCxnSpPr/>
          <p:nvPr userDrawn="1"/>
        </p:nvCxnSpPr>
        <p:spPr>
          <a:xfrm>
            <a:off x="0" y="1981200"/>
            <a:ext cx="12192000" cy="0"/>
          </a:xfrm>
          <a:prstGeom prst="line">
            <a:avLst/>
          </a:prstGeom>
          <a:ln w="38100">
            <a:solidFill>
              <a:srgbClr val="880088"/>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0" y="4885765"/>
            <a:ext cx="12192000" cy="0"/>
          </a:xfrm>
          <a:prstGeom prst="line">
            <a:avLst/>
          </a:prstGeom>
          <a:ln w="38100">
            <a:solidFill>
              <a:srgbClr val="880088"/>
            </a:solidFill>
          </a:ln>
        </p:spPr>
        <p:style>
          <a:lnRef idx="1">
            <a:schemeClr val="accent1"/>
          </a:lnRef>
          <a:fillRef idx="0">
            <a:schemeClr val="accent1"/>
          </a:fillRef>
          <a:effectRef idx="0">
            <a:schemeClr val="accent1"/>
          </a:effectRef>
          <a:fontRef idx="minor">
            <a:schemeClr val="tx1"/>
          </a:fontRef>
        </p:style>
      </p:cxnSp>
      <p:sp>
        <p:nvSpPr>
          <p:cNvPr id="4" name="Text Placeholder 3"/>
          <p:cNvSpPr>
            <a:spLocks noGrp="1"/>
          </p:cNvSpPr>
          <p:nvPr>
            <p:ph type="body" sz="quarter" idx="10" hasCustomPrompt="1"/>
          </p:nvPr>
        </p:nvSpPr>
        <p:spPr>
          <a:xfrm>
            <a:off x="591764" y="2639419"/>
            <a:ext cx="11349037" cy="1588127"/>
          </a:xfrm>
        </p:spPr>
        <p:txBody>
          <a:bodyPr>
            <a:spAutoFit/>
          </a:bodyPr>
          <a:lstStyle>
            <a:lvl1pPr marL="0" indent="0">
              <a:buNone/>
              <a:defRPr sz="5400" baseline="0">
                <a:latin typeface="Arial" panose="020B0604020202020204" pitchFamily="34" charset="0"/>
                <a:cs typeface="Arial" panose="020B0604020202020204" pitchFamily="34" charset="0"/>
              </a:defRPr>
            </a:lvl1pPr>
          </a:lstStyle>
          <a:p>
            <a:pPr lvl="0"/>
            <a:r>
              <a:rPr lang="en-US"/>
              <a:t>Punctuate your slides with section title cards like this</a:t>
            </a:r>
          </a:p>
        </p:txBody>
      </p:sp>
    </p:spTree>
    <p:extLst>
      <p:ext uri="{BB962C8B-B14F-4D97-AF65-F5344CB8AC3E}">
        <p14:creationId xmlns:p14="http://schemas.microsoft.com/office/powerpoint/2010/main" val="3930443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with footer">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598160" y="6212263"/>
            <a:ext cx="3540125" cy="430212"/>
          </a:xfrm>
          <a:prstGeom prst="rect">
            <a:avLst/>
          </a:prstGeom>
        </p:spPr>
        <p:txBody>
          <a:bodyPr/>
          <a:lstStyle>
            <a:lvl1pPr marL="0" indent="0">
              <a:buNone/>
              <a:defRPr sz="2400" b="1" baseline="0">
                <a:solidFill>
                  <a:schemeClr val="tx1"/>
                </a:solidFill>
                <a:latin typeface="Arial" panose="020B0604020202020204" pitchFamily="34" charset="0"/>
                <a:cs typeface="Arial" panose="020B0604020202020204" pitchFamily="34" charset="0"/>
              </a:defRPr>
            </a:lvl1pPr>
            <a:lvl5pPr marL="1828800" indent="0">
              <a:buNone/>
              <a:defRPr/>
            </a:lvl5pPr>
          </a:lstStyle>
          <a:p>
            <a:pPr lvl="0"/>
            <a:r>
              <a:rPr lang="en-GB"/>
              <a:t>Forename Surname</a:t>
            </a:r>
          </a:p>
        </p:txBody>
      </p:sp>
      <p:sp>
        <p:nvSpPr>
          <p:cNvPr id="11" name="Text Placeholder 10"/>
          <p:cNvSpPr>
            <a:spLocks noGrp="1"/>
          </p:cNvSpPr>
          <p:nvPr>
            <p:ph type="body" sz="quarter" idx="11" hasCustomPrompt="1"/>
          </p:nvPr>
        </p:nvSpPr>
        <p:spPr>
          <a:xfrm>
            <a:off x="598160" y="2632143"/>
            <a:ext cx="10002837" cy="784830"/>
          </a:xfrm>
        </p:spPr>
        <p:txBody>
          <a:bodyPr>
            <a:spAutoFit/>
          </a:bodyPr>
          <a:lstStyle>
            <a:lvl1pPr marL="0" indent="0">
              <a:buNone/>
              <a:defRPr sz="5000">
                <a:latin typeface="Arial" panose="020B0604020202020204" pitchFamily="34" charset="0"/>
                <a:cs typeface="Arial" panose="020B0604020202020204" pitchFamily="34" charset="0"/>
              </a:defRPr>
            </a:lvl1pPr>
          </a:lstStyle>
          <a:p>
            <a:pPr lvl="0"/>
            <a:r>
              <a:rPr lang="en-US"/>
              <a:t>Add text here</a:t>
            </a:r>
            <a:endParaRPr lang="en-GB"/>
          </a:p>
        </p:txBody>
      </p:sp>
      <p:cxnSp>
        <p:nvCxnSpPr>
          <p:cNvPr id="3" name="Straight Connector 2"/>
          <p:cNvCxnSpPr/>
          <p:nvPr userDrawn="1"/>
        </p:nvCxnSpPr>
        <p:spPr>
          <a:xfrm>
            <a:off x="0" y="6122894"/>
            <a:ext cx="12192000" cy="44824"/>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pic>
        <p:nvPicPr>
          <p:cNvPr id="6"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73516" y="5986562"/>
            <a:ext cx="1646331" cy="1124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4207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Detail slide">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649941" y="6310924"/>
            <a:ext cx="3540125" cy="430212"/>
          </a:xfrm>
          <a:prstGeom prst="rect">
            <a:avLst/>
          </a:prstGeom>
        </p:spPr>
        <p:txBody>
          <a:bodyPr/>
          <a:lstStyle>
            <a:lvl1pPr marL="0" indent="0">
              <a:buNone/>
              <a:defRPr sz="2400" b="1" baseline="0">
                <a:solidFill>
                  <a:schemeClr val="tx1"/>
                </a:solidFill>
                <a:latin typeface="Arial" panose="020B0604020202020204" pitchFamily="34" charset="0"/>
                <a:cs typeface="Arial" panose="020B0604020202020204" pitchFamily="34" charset="0"/>
              </a:defRPr>
            </a:lvl1pPr>
            <a:lvl5pPr marL="1828800" indent="0">
              <a:buNone/>
              <a:defRPr/>
            </a:lvl5pPr>
          </a:lstStyle>
          <a:p>
            <a:pPr lvl="0"/>
            <a:r>
              <a:rPr lang="en-GB"/>
              <a:t>Forename Surname</a:t>
            </a:r>
          </a:p>
        </p:txBody>
      </p:sp>
      <p:sp>
        <p:nvSpPr>
          <p:cNvPr id="2" name="Title 1"/>
          <p:cNvSpPr>
            <a:spLocks noGrp="1"/>
          </p:cNvSpPr>
          <p:nvPr>
            <p:ph type="title" hasCustomPrompt="1"/>
          </p:nvPr>
        </p:nvSpPr>
        <p:spPr>
          <a:xfrm>
            <a:off x="649941" y="201339"/>
            <a:ext cx="10515600" cy="580465"/>
          </a:xfrm>
          <a:prstGeom prst="rect">
            <a:avLst/>
          </a:prstGeom>
        </p:spPr>
        <p:txBody>
          <a:bodyPr>
            <a:normAutofit/>
          </a:bodyPr>
          <a:lstStyle>
            <a:lvl1pPr>
              <a:defRPr sz="3200" b="1" u="sng" baseline="0">
                <a:uFill>
                  <a:solidFill>
                    <a:srgbClr val="660066"/>
                  </a:solidFill>
                </a:uFill>
                <a:latin typeface="Arial" panose="020B0604020202020204" pitchFamily="34" charset="0"/>
                <a:cs typeface="Arial" panose="020B0604020202020204" pitchFamily="34" charset="0"/>
              </a:defRPr>
            </a:lvl1pPr>
          </a:lstStyle>
          <a:p>
            <a:r>
              <a:rPr lang="en-US"/>
              <a:t>Use slides like this to give detail</a:t>
            </a:r>
            <a:endParaRPr lang="en-GB"/>
          </a:p>
        </p:txBody>
      </p:sp>
      <p:sp>
        <p:nvSpPr>
          <p:cNvPr id="4" name="Text Placeholder 3"/>
          <p:cNvSpPr>
            <a:spLocks noGrp="1"/>
          </p:cNvSpPr>
          <p:nvPr>
            <p:ph type="body" sz="quarter" idx="11" hasCustomPrompt="1"/>
          </p:nvPr>
        </p:nvSpPr>
        <p:spPr>
          <a:xfrm>
            <a:off x="649941" y="1281583"/>
            <a:ext cx="10515600" cy="4051300"/>
          </a:xfrm>
          <a:prstGeom prst="rect">
            <a:avLst/>
          </a:prstGeom>
        </p:spPr>
        <p:txBody>
          <a:bodyPr>
            <a:normAutofit/>
          </a:bodyPr>
          <a:lstStyle>
            <a:lvl1pPr>
              <a:defRPr sz="3200">
                <a:latin typeface="Arial" panose="020B0604020202020204" pitchFamily="34" charset="0"/>
                <a:cs typeface="Arial" panose="020B0604020202020204" pitchFamily="34" charset="0"/>
              </a:defRPr>
            </a:lvl1pPr>
            <a:lvl2pPr marL="1028700" indent="-571500">
              <a:buFont typeface="Arial" panose="020B0604020202020204" pitchFamily="34" charset="0"/>
              <a:buChar char="•"/>
              <a:defRPr sz="3200">
                <a:latin typeface="Arial" panose="020B0604020202020204" pitchFamily="34" charset="0"/>
                <a:cs typeface="Arial" panose="020B0604020202020204" pitchFamily="34" charset="0"/>
              </a:defRPr>
            </a:lvl2pPr>
          </a:lstStyle>
          <a:p>
            <a:pPr lvl="0"/>
            <a:r>
              <a:rPr lang="en-US"/>
              <a:t>The heading is optional</a:t>
            </a:r>
          </a:p>
          <a:p>
            <a:pPr lvl="0"/>
            <a:r>
              <a:rPr lang="en-US"/>
              <a:t>Use 36pt or 30pt Arial for the main text</a:t>
            </a:r>
          </a:p>
          <a:p>
            <a:pPr lvl="0"/>
            <a:r>
              <a:rPr lang="en-US"/>
              <a:t>Keep bullet points short </a:t>
            </a:r>
          </a:p>
          <a:p>
            <a:pPr lvl="1"/>
            <a:endParaRPr lang="en-GB"/>
          </a:p>
        </p:txBody>
      </p:sp>
      <p:cxnSp>
        <p:nvCxnSpPr>
          <p:cNvPr id="7" name="Straight Connector 6"/>
          <p:cNvCxnSpPr/>
          <p:nvPr userDrawn="1"/>
        </p:nvCxnSpPr>
        <p:spPr>
          <a:xfrm>
            <a:off x="0" y="6122894"/>
            <a:ext cx="12192000" cy="44824"/>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pic>
        <p:nvPicPr>
          <p:cNvPr id="9"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73516" y="5986562"/>
            <a:ext cx="1646331" cy="1124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8909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tails slide 2">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658905" y="221670"/>
            <a:ext cx="10515600" cy="580465"/>
          </a:xfrm>
          <a:prstGeom prst="rect">
            <a:avLst/>
          </a:prstGeom>
        </p:spPr>
        <p:txBody>
          <a:bodyPr>
            <a:normAutofit/>
          </a:bodyPr>
          <a:lstStyle>
            <a:lvl1pPr>
              <a:defRPr sz="3200" b="1" u="sng" baseline="0">
                <a:uFill>
                  <a:solidFill>
                    <a:srgbClr val="660066"/>
                  </a:solidFill>
                </a:uFill>
                <a:latin typeface="Arial" panose="020B0604020202020204" pitchFamily="34" charset="0"/>
                <a:cs typeface="Arial" panose="020B0604020202020204" pitchFamily="34" charset="0"/>
              </a:defRPr>
            </a:lvl1pPr>
          </a:lstStyle>
          <a:p>
            <a:r>
              <a:rPr lang="en-US"/>
              <a:t>Use slides like this to give detail</a:t>
            </a:r>
            <a:endParaRPr lang="en-GB"/>
          </a:p>
        </p:txBody>
      </p:sp>
      <p:sp>
        <p:nvSpPr>
          <p:cNvPr id="10" name="Text Placeholder 3"/>
          <p:cNvSpPr>
            <a:spLocks noGrp="1"/>
          </p:cNvSpPr>
          <p:nvPr>
            <p:ph type="body" sz="quarter" idx="11" hasCustomPrompt="1"/>
          </p:nvPr>
        </p:nvSpPr>
        <p:spPr>
          <a:xfrm>
            <a:off x="658905" y="1303054"/>
            <a:ext cx="10515600" cy="4051300"/>
          </a:xfrm>
          <a:prstGeom prst="rect">
            <a:avLst/>
          </a:prstGeom>
        </p:spPr>
        <p:txBody>
          <a:bodyPr>
            <a:normAutofit/>
          </a:bodyPr>
          <a:lstStyle>
            <a:lvl1pPr>
              <a:defRPr sz="3200">
                <a:latin typeface="Arial" panose="020B0604020202020204" pitchFamily="34" charset="0"/>
                <a:cs typeface="Arial" panose="020B0604020202020204" pitchFamily="34" charset="0"/>
              </a:defRPr>
            </a:lvl1pPr>
            <a:lvl2pPr marL="1028700" indent="-571500">
              <a:buFont typeface="Arial" panose="020B0604020202020204" pitchFamily="34" charset="0"/>
              <a:buChar char="•"/>
              <a:defRPr sz="3200">
                <a:latin typeface="Arial" panose="020B0604020202020204" pitchFamily="34" charset="0"/>
                <a:cs typeface="Arial" panose="020B0604020202020204" pitchFamily="34" charset="0"/>
              </a:defRPr>
            </a:lvl2pPr>
          </a:lstStyle>
          <a:p>
            <a:pPr lvl="0"/>
            <a:r>
              <a:rPr lang="en-US"/>
              <a:t>The heading is optional</a:t>
            </a:r>
          </a:p>
          <a:p>
            <a:pPr lvl="0"/>
            <a:r>
              <a:rPr lang="en-US"/>
              <a:t>Use 36pt or 30pt Arial for the main text</a:t>
            </a:r>
          </a:p>
          <a:p>
            <a:pPr lvl="0"/>
            <a:r>
              <a:rPr lang="en-US"/>
              <a:t>Keep bullet points short </a:t>
            </a:r>
          </a:p>
          <a:p>
            <a:pPr lvl="1"/>
            <a:endParaRPr lang="en-GB"/>
          </a:p>
        </p:txBody>
      </p:sp>
      <p:sp>
        <p:nvSpPr>
          <p:cNvPr id="13" name="Text Placeholder 7"/>
          <p:cNvSpPr>
            <a:spLocks noGrp="1"/>
          </p:cNvSpPr>
          <p:nvPr>
            <p:ph type="body" sz="quarter" idx="10" hasCustomPrompt="1"/>
          </p:nvPr>
        </p:nvSpPr>
        <p:spPr>
          <a:xfrm>
            <a:off x="658905" y="6324987"/>
            <a:ext cx="3540125" cy="430212"/>
          </a:xfrm>
          <a:prstGeom prst="rect">
            <a:avLst/>
          </a:prstGeom>
        </p:spPr>
        <p:txBody>
          <a:bodyPr/>
          <a:lstStyle>
            <a:lvl1pPr marL="0" indent="0">
              <a:buNone/>
              <a:defRPr sz="2400" b="1" baseline="0">
                <a:solidFill>
                  <a:schemeClr val="tx1"/>
                </a:solidFill>
                <a:latin typeface="Arial" panose="020B0604020202020204" pitchFamily="34" charset="0"/>
                <a:cs typeface="Arial" panose="020B0604020202020204" pitchFamily="34" charset="0"/>
              </a:defRPr>
            </a:lvl1pPr>
            <a:lvl5pPr marL="1828800" indent="0">
              <a:buNone/>
              <a:defRPr/>
            </a:lvl5pPr>
          </a:lstStyle>
          <a:p>
            <a:pPr lvl="0"/>
            <a:r>
              <a:rPr lang="en-GB"/>
              <a:t>Forename Surname</a:t>
            </a:r>
          </a:p>
        </p:txBody>
      </p:sp>
      <p:cxnSp>
        <p:nvCxnSpPr>
          <p:cNvPr id="8" name="Straight Connector 7"/>
          <p:cNvCxnSpPr/>
          <p:nvPr userDrawn="1"/>
        </p:nvCxnSpPr>
        <p:spPr>
          <a:xfrm>
            <a:off x="0" y="6122894"/>
            <a:ext cx="12192000" cy="44824"/>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pic>
        <p:nvPicPr>
          <p:cNvPr id="11"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73516" y="5986562"/>
            <a:ext cx="1646331" cy="1124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4149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ight image slide">
    <p:spTree>
      <p:nvGrpSpPr>
        <p:cNvPr id="1" name=""/>
        <p:cNvGrpSpPr/>
        <p:nvPr/>
      </p:nvGrpSpPr>
      <p:grpSpPr>
        <a:xfrm>
          <a:off x="0" y="0"/>
          <a:ext cx="0" cy="0"/>
          <a:chOff x="0" y="0"/>
          <a:chExt cx="0" cy="0"/>
        </a:xfrm>
      </p:grpSpPr>
      <p:sp>
        <p:nvSpPr>
          <p:cNvPr id="9" name="Text Placeholder 7"/>
          <p:cNvSpPr>
            <a:spLocks noGrp="1"/>
          </p:cNvSpPr>
          <p:nvPr>
            <p:ph type="body" sz="quarter" idx="10" hasCustomPrompt="1"/>
          </p:nvPr>
        </p:nvSpPr>
        <p:spPr>
          <a:xfrm>
            <a:off x="619313" y="6313015"/>
            <a:ext cx="3540125" cy="430212"/>
          </a:xfrm>
          <a:prstGeom prst="rect">
            <a:avLst/>
          </a:prstGeom>
        </p:spPr>
        <p:txBody>
          <a:bodyPr/>
          <a:lstStyle>
            <a:lvl1pPr marL="0" indent="0">
              <a:buNone/>
              <a:defRPr sz="2400" b="1" baseline="0">
                <a:solidFill>
                  <a:schemeClr val="tx1"/>
                </a:solidFill>
                <a:latin typeface="Arial" panose="020B0604020202020204" pitchFamily="34" charset="0"/>
                <a:cs typeface="Arial" panose="020B0604020202020204" pitchFamily="34" charset="0"/>
              </a:defRPr>
            </a:lvl1pPr>
            <a:lvl5pPr marL="1828800" indent="0">
              <a:buNone/>
              <a:defRPr/>
            </a:lvl5pPr>
          </a:lstStyle>
          <a:p>
            <a:pPr lvl="0"/>
            <a:r>
              <a:rPr lang="en-GB"/>
              <a:t>Forename Surname</a:t>
            </a:r>
          </a:p>
        </p:txBody>
      </p:sp>
      <p:sp>
        <p:nvSpPr>
          <p:cNvPr id="12" name="Text Placeholder 11"/>
          <p:cNvSpPr>
            <a:spLocks noGrp="1"/>
          </p:cNvSpPr>
          <p:nvPr>
            <p:ph type="body" sz="quarter" idx="11" hasCustomPrompt="1"/>
          </p:nvPr>
        </p:nvSpPr>
        <p:spPr>
          <a:xfrm>
            <a:off x="619313" y="788757"/>
            <a:ext cx="5257546" cy="4827588"/>
          </a:xfrm>
          <a:prstGeom prst="rect">
            <a:avLst/>
          </a:prstGeom>
        </p:spPr>
        <p:txBody>
          <a:bodyPr/>
          <a:lstStyle>
            <a:lvl1pPr marL="0" indent="0">
              <a:buNone/>
              <a:defRPr sz="2800"/>
            </a:lvl1pPr>
          </a:lstStyle>
          <a:p>
            <a:pPr eaLnBrk="0" fontAlgn="base" hangingPunct="0">
              <a:spcBef>
                <a:spcPct val="0"/>
              </a:spcBef>
              <a:spcAft>
                <a:spcPct val="0"/>
              </a:spcAft>
              <a:defRPr/>
            </a:pPr>
            <a:r>
              <a:rPr lang="en-GB" sz="3600">
                <a:latin typeface="Arial"/>
                <a:ea typeface="ヒラギノ角ゴ Pro W3"/>
                <a:cs typeface="Arial"/>
              </a:rPr>
              <a:t>Place images and text side by side like this (with the image on the left or right of the text) </a:t>
            </a:r>
          </a:p>
          <a:p>
            <a:pPr eaLnBrk="0" fontAlgn="base" hangingPunct="0">
              <a:spcBef>
                <a:spcPct val="0"/>
              </a:spcBef>
              <a:spcAft>
                <a:spcPct val="0"/>
              </a:spcAft>
              <a:defRPr/>
            </a:pPr>
            <a:endParaRPr lang="en-GB" sz="3600">
              <a:latin typeface="Arial"/>
              <a:ea typeface="ヒラギノ角ゴ Pro W3"/>
              <a:cs typeface="Arial"/>
            </a:endParaRPr>
          </a:p>
          <a:p>
            <a:pPr eaLnBrk="0" fontAlgn="base" hangingPunct="0">
              <a:spcBef>
                <a:spcPct val="0"/>
              </a:spcBef>
              <a:spcAft>
                <a:spcPct val="0"/>
              </a:spcAft>
              <a:defRPr/>
            </a:pPr>
            <a:r>
              <a:rPr lang="en-GB" sz="3600">
                <a:latin typeface="Arial"/>
                <a:ea typeface="ヒラギノ角ゴ Pro W3"/>
                <a:cs typeface="Arial"/>
              </a:rPr>
              <a:t>Drop shadow helps screenshots stand out</a:t>
            </a:r>
          </a:p>
        </p:txBody>
      </p:sp>
      <p:sp>
        <p:nvSpPr>
          <p:cNvPr id="14" name="Picture Placeholder 13"/>
          <p:cNvSpPr>
            <a:spLocks noGrp="1"/>
          </p:cNvSpPr>
          <p:nvPr>
            <p:ph type="pic" sz="quarter" idx="12" hasCustomPrompt="1"/>
          </p:nvPr>
        </p:nvSpPr>
        <p:spPr>
          <a:xfrm>
            <a:off x="5876859" y="788758"/>
            <a:ext cx="5661025" cy="4827587"/>
          </a:xfrm>
          <a:prstGeom prst="rect">
            <a:avLst/>
          </a:prstGeom>
        </p:spPr>
        <p:txBody>
          <a:bodyPr/>
          <a:lstStyle>
            <a:lvl1pPr marL="0" indent="0">
              <a:buNone/>
              <a:defRPr/>
            </a:lvl1pPr>
          </a:lstStyle>
          <a:p>
            <a:r>
              <a:rPr lang="en-GB"/>
              <a:t>Insert picture here</a:t>
            </a:r>
          </a:p>
        </p:txBody>
      </p:sp>
      <p:cxnSp>
        <p:nvCxnSpPr>
          <p:cNvPr id="7" name="Straight Connector 6"/>
          <p:cNvCxnSpPr/>
          <p:nvPr userDrawn="1"/>
        </p:nvCxnSpPr>
        <p:spPr>
          <a:xfrm>
            <a:off x="0" y="6122894"/>
            <a:ext cx="12192000" cy="44824"/>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pic>
        <p:nvPicPr>
          <p:cNvPr id="10"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73516" y="5986562"/>
            <a:ext cx="1646331" cy="1124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7949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ft image slide">
    <p:spTree>
      <p:nvGrpSpPr>
        <p:cNvPr id="1" name=""/>
        <p:cNvGrpSpPr/>
        <p:nvPr/>
      </p:nvGrpSpPr>
      <p:grpSpPr>
        <a:xfrm>
          <a:off x="0" y="0"/>
          <a:ext cx="0" cy="0"/>
          <a:chOff x="0" y="0"/>
          <a:chExt cx="0" cy="0"/>
        </a:xfrm>
      </p:grpSpPr>
      <p:sp>
        <p:nvSpPr>
          <p:cNvPr id="9" name="Text Placeholder 7"/>
          <p:cNvSpPr>
            <a:spLocks noGrp="1"/>
          </p:cNvSpPr>
          <p:nvPr>
            <p:ph type="body" sz="quarter" idx="10" hasCustomPrompt="1"/>
          </p:nvPr>
        </p:nvSpPr>
        <p:spPr>
          <a:xfrm>
            <a:off x="574488" y="6313015"/>
            <a:ext cx="3540125" cy="430212"/>
          </a:xfrm>
          <a:prstGeom prst="rect">
            <a:avLst/>
          </a:prstGeom>
        </p:spPr>
        <p:txBody>
          <a:bodyPr/>
          <a:lstStyle>
            <a:lvl1pPr marL="0" indent="0">
              <a:buNone/>
              <a:defRPr sz="2400" b="1" baseline="0">
                <a:solidFill>
                  <a:schemeClr val="tx1"/>
                </a:solidFill>
                <a:latin typeface="Arial" panose="020B0604020202020204" pitchFamily="34" charset="0"/>
                <a:cs typeface="Arial" panose="020B0604020202020204" pitchFamily="34" charset="0"/>
              </a:defRPr>
            </a:lvl1pPr>
            <a:lvl5pPr marL="1828800" indent="0">
              <a:buNone/>
              <a:defRPr/>
            </a:lvl5pPr>
          </a:lstStyle>
          <a:p>
            <a:pPr lvl="0"/>
            <a:r>
              <a:rPr lang="en-GB"/>
              <a:t>Forename Surname</a:t>
            </a:r>
          </a:p>
        </p:txBody>
      </p:sp>
      <p:sp>
        <p:nvSpPr>
          <p:cNvPr id="12" name="Text Placeholder 11"/>
          <p:cNvSpPr>
            <a:spLocks noGrp="1"/>
          </p:cNvSpPr>
          <p:nvPr>
            <p:ph type="body" sz="quarter" idx="11" hasCustomPrompt="1"/>
          </p:nvPr>
        </p:nvSpPr>
        <p:spPr>
          <a:xfrm>
            <a:off x="6235513" y="739839"/>
            <a:ext cx="5257546" cy="4827588"/>
          </a:xfrm>
          <a:prstGeom prst="rect">
            <a:avLst/>
          </a:prstGeom>
        </p:spPr>
        <p:txBody>
          <a:bodyPr/>
          <a:lstStyle>
            <a:lvl1pPr marL="0" indent="0">
              <a:buNone/>
              <a:defRPr sz="2800"/>
            </a:lvl1pPr>
          </a:lstStyle>
          <a:p>
            <a:pPr eaLnBrk="0" fontAlgn="base" hangingPunct="0">
              <a:spcBef>
                <a:spcPct val="0"/>
              </a:spcBef>
              <a:spcAft>
                <a:spcPct val="0"/>
              </a:spcAft>
              <a:defRPr/>
            </a:pPr>
            <a:r>
              <a:rPr lang="en-GB" sz="3600">
                <a:latin typeface="Arial"/>
                <a:ea typeface="ヒラギノ角ゴ Pro W3"/>
                <a:cs typeface="Arial"/>
              </a:rPr>
              <a:t>Place images and text side by side like this (with the image on the left or right of the text) </a:t>
            </a:r>
          </a:p>
          <a:p>
            <a:pPr eaLnBrk="0" fontAlgn="base" hangingPunct="0">
              <a:spcBef>
                <a:spcPct val="0"/>
              </a:spcBef>
              <a:spcAft>
                <a:spcPct val="0"/>
              </a:spcAft>
              <a:defRPr/>
            </a:pPr>
            <a:endParaRPr lang="en-GB" sz="3600">
              <a:latin typeface="Arial"/>
              <a:ea typeface="ヒラギノ角ゴ Pro W3"/>
              <a:cs typeface="Arial"/>
            </a:endParaRPr>
          </a:p>
          <a:p>
            <a:pPr eaLnBrk="0" fontAlgn="base" hangingPunct="0">
              <a:spcBef>
                <a:spcPct val="0"/>
              </a:spcBef>
              <a:spcAft>
                <a:spcPct val="0"/>
              </a:spcAft>
              <a:defRPr/>
            </a:pPr>
            <a:r>
              <a:rPr lang="en-GB" sz="3600">
                <a:latin typeface="Arial"/>
                <a:ea typeface="ヒラギノ角ゴ Pro W3"/>
                <a:cs typeface="Arial"/>
              </a:rPr>
              <a:t>Drop shadow helps screenshots stand out</a:t>
            </a:r>
          </a:p>
        </p:txBody>
      </p:sp>
      <p:sp>
        <p:nvSpPr>
          <p:cNvPr id="14" name="Picture Placeholder 13"/>
          <p:cNvSpPr>
            <a:spLocks noGrp="1"/>
          </p:cNvSpPr>
          <p:nvPr>
            <p:ph type="pic" sz="quarter" idx="12" hasCustomPrompt="1"/>
          </p:nvPr>
        </p:nvSpPr>
        <p:spPr>
          <a:xfrm>
            <a:off x="574488" y="739839"/>
            <a:ext cx="5661025" cy="4827587"/>
          </a:xfrm>
          <a:prstGeom prst="rect">
            <a:avLst/>
          </a:prstGeom>
        </p:spPr>
        <p:txBody>
          <a:bodyPr/>
          <a:lstStyle>
            <a:lvl1pPr marL="0" indent="0">
              <a:buNone/>
              <a:defRPr/>
            </a:lvl1pPr>
          </a:lstStyle>
          <a:p>
            <a:r>
              <a:rPr lang="en-GB"/>
              <a:t>Insert picture here</a:t>
            </a:r>
          </a:p>
        </p:txBody>
      </p:sp>
      <p:cxnSp>
        <p:nvCxnSpPr>
          <p:cNvPr id="7" name="Straight Connector 6"/>
          <p:cNvCxnSpPr/>
          <p:nvPr userDrawn="1"/>
        </p:nvCxnSpPr>
        <p:spPr>
          <a:xfrm>
            <a:off x="0" y="6122894"/>
            <a:ext cx="12192000" cy="44824"/>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pic>
        <p:nvPicPr>
          <p:cNvPr id="10"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73516" y="5986562"/>
            <a:ext cx="1646331" cy="1124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8104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s">
    <p:spTree>
      <p:nvGrpSpPr>
        <p:cNvPr id="1" name=""/>
        <p:cNvGrpSpPr/>
        <p:nvPr/>
      </p:nvGrpSpPr>
      <p:grpSpPr>
        <a:xfrm>
          <a:off x="0" y="0"/>
          <a:ext cx="0" cy="0"/>
          <a:chOff x="0" y="0"/>
          <a:chExt cx="0" cy="0"/>
        </a:xfrm>
      </p:grpSpPr>
      <p:cxnSp>
        <p:nvCxnSpPr>
          <p:cNvPr id="6" name="Straight Connector 5"/>
          <p:cNvCxnSpPr/>
          <p:nvPr userDrawn="1"/>
        </p:nvCxnSpPr>
        <p:spPr>
          <a:xfrm>
            <a:off x="0" y="6122894"/>
            <a:ext cx="12192000" cy="44824"/>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sp>
        <p:nvSpPr>
          <p:cNvPr id="7" name="Text Placeholder 7"/>
          <p:cNvSpPr>
            <a:spLocks noGrp="1"/>
          </p:cNvSpPr>
          <p:nvPr>
            <p:ph type="body" sz="quarter" idx="10" hasCustomPrompt="1"/>
          </p:nvPr>
        </p:nvSpPr>
        <p:spPr>
          <a:xfrm>
            <a:off x="368300" y="6319838"/>
            <a:ext cx="3540125" cy="430212"/>
          </a:xfrm>
          <a:prstGeom prst="rect">
            <a:avLst/>
          </a:prstGeom>
        </p:spPr>
        <p:txBody>
          <a:bodyPr/>
          <a:lstStyle>
            <a:lvl1pPr marL="0" indent="0">
              <a:buNone/>
              <a:defRPr sz="2400" b="1" baseline="0">
                <a:solidFill>
                  <a:schemeClr val="tx1"/>
                </a:solidFill>
                <a:latin typeface="Arial" panose="020B0604020202020204" pitchFamily="34" charset="0"/>
                <a:cs typeface="Arial" panose="020B0604020202020204" pitchFamily="34" charset="0"/>
              </a:defRPr>
            </a:lvl1pPr>
            <a:lvl5pPr marL="1828800" indent="0">
              <a:buNone/>
              <a:defRPr/>
            </a:lvl5pPr>
          </a:lstStyle>
          <a:p>
            <a:pPr lvl="0"/>
            <a:r>
              <a:rPr lang="en-GB"/>
              <a:t>Forename Surname</a:t>
            </a:r>
          </a:p>
        </p:txBody>
      </p:sp>
      <p:sp>
        <p:nvSpPr>
          <p:cNvPr id="8" name="Rectangle 7">
            <a:extLst>
              <a:ext uri="{FF2B5EF4-FFF2-40B4-BE49-F238E27FC236}">
                <a16:creationId xmlns:a16="http://schemas.microsoft.com/office/drawing/2014/main" id="{06A1834C-4915-F645-92B2-F5F8D19730AC}"/>
              </a:ext>
            </a:extLst>
          </p:cNvPr>
          <p:cNvSpPr/>
          <p:nvPr userDrawn="1"/>
        </p:nvSpPr>
        <p:spPr>
          <a:xfrm>
            <a:off x="603476" y="476676"/>
            <a:ext cx="3069771" cy="430212"/>
          </a:xfrm>
          <a:prstGeom prst="rect">
            <a:avLst/>
          </a:prstGeom>
          <a:noFill/>
          <a:ln>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rtlCol="0" anchor="t"/>
          <a:lstStyle/>
          <a:p>
            <a:pPr algn="ctr"/>
            <a:r>
              <a:rPr lang="en-US" b="1">
                <a:solidFill>
                  <a:schemeClr val="tx1"/>
                </a:solidFill>
                <a:latin typeface="Arial" panose="020B0604020202020204" pitchFamily="34" charset="0"/>
                <a:cs typeface="Arial" panose="020B0604020202020204" pitchFamily="34" charset="0"/>
              </a:rPr>
              <a:t>PROBLEMS TO SOLVE</a:t>
            </a:r>
          </a:p>
        </p:txBody>
      </p:sp>
      <p:sp>
        <p:nvSpPr>
          <p:cNvPr id="9" name="Rectangle 8">
            <a:extLst>
              <a:ext uri="{FF2B5EF4-FFF2-40B4-BE49-F238E27FC236}">
                <a16:creationId xmlns:a16="http://schemas.microsoft.com/office/drawing/2014/main" id="{2FB9701B-D41C-3248-897D-177BA6B672EE}"/>
              </a:ext>
            </a:extLst>
          </p:cNvPr>
          <p:cNvSpPr/>
          <p:nvPr userDrawn="1"/>
        </p:nvSpPr>
        <p:spPr>
          <a:xfrm>
            <a:off x="6096000" y="0"/>
            <a:ext cx="6096000" cy="615042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DD2BEBA-25D9-3E4D-A688-71C31658216F}"/>
              </a:ext>
            </a:extLst>
          </p:cNvPr>
          <p:cNvSpPr/>
          <p:nvPr userDrawn="1"/>
        </p:nvSpPr>
        <p:spPr>
          <a:xfrm>
            <a:off x="6812119" y="476676"/>
            <a:ext cx="3069771" cy="430212"/>
          </a:xfrm>
          <a:prstGeom prst="rect">
            <a:avLst/>
          </a:prstGeom>
          <a:solidFill>
            <a:schemeClr val="bg1"/>
          </a:solidFill>
          <a:ln>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rtlCol="0" anchor="t"/>
          <a:lstStyle/>
          <a:p>
            <a:pPr algn="ctr"/>
            <a:r>
              <a:rPr lang="en-US" b="1">
                <a:solidFill>
                  <a:schemeClr val="tx1"/>
                </a:solidFill>
                <a:latin typeface="Arial" panose="020B0604020202020204" pitchFamily="34" charset="0"/>
                <a:cs typeface="Arial" panose="020B0604020202020204" pitchFamily="34" charset="0"/>
              </a:rPr>
              <a:t>SOLUTIONS</a:t>
            </a:r>
          </a:p>
        </p:txBody>
      </p:sp>
      <p:sp>
        <p:nvSpPr>
          <p:cNvPr id="11" name="Triangle 8">
            <a:extLst>
              <a:ext uri="{FF2B5EF4-FFF2-40B4-BE49-F238E27FC236}">
                <a16:creationId xmlns:a16="http://schemas.microsoft.com/office/drawing/2014/main" id="{A5A2D103-6E5F-394C-AEB6-69DB40E4185C}"/>
              </a:ext>
            </a:extLst>
          </p:cNvPr>
          <p:cNvSpPr/>
          <p:nvPr userDrawn="1"/>
        </p:nvSpPr>
        <p:spPr>
          <a:xfrm rot="16200000">
            <a:off x="5661007" y="1383814"/>
            <a:ext cx="467215" cy="402771"/>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4C3EC909-0A07-F64A-9AC2-946DC5B02A29}"/>
              </a:ext>
            </a:extLst>
          </p:cNvPr>
          <p:cNvSpPr/>
          <p:nvPr userDrawn="1"/>
        </p:nvSpPr>
        <p:spPr>
          <a:xfrm>
            <a:off x="598714" y="1351592"/>
            <a:ext cx="402771" cy="402771"/>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a:latin typeface="Arial" panose="020B0604020202020204" pitchFamily="34" charset="0"/>
                <a:cs typeface="Arial" panose="020B0604020202020204" pitchFamily="34" charset="0"/>
              </a:rPr>
              <a:t>1</a:t>
            </a:r>
          </a:p>
        </p:txBody>
      </p:sp>
      <p:sp>
        <p:nvSpPr>
          <p:cNvPr id="13" name="Oval 12">
            <a:extLst>
              <a:ext uri="{FF2B5EF4-FFF2-40B4-BE49-F238E27FC236}">
                <a16:creationId xmlns:a16="http://schemas.microsoft.com/office/drawing/2014/main" id="{5E30B0A2-4095-9744-8296-E9BB2AF633DC}"/>
              </a:ext>
            </a:extLst>
          </p:cNvPr>
          <p:cNvSpPr/>
          <p:nvPr userDrawn="1"/>
        </p:nvSpPr>
        <p:spPr>
          <a:xfrm>
            <a:off x="598714" y="2077971"/>
            <a:ext cx="402771" cy="402771"/>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a:latin typeface="Arial" panose="020B0604020202020204" pitchFamily="34" charset="0"/>
                <a:cs typeface="Arial" panose="020B0604020202020204" pitchFamily="34" charset="0"/>
              </a:rPr>
              <a:t>2</a:t>
            </a:r>
          </a:p>
        </p:txBody>
      </p:sp>
      <p:sp>
        <p:nvSpPr>
          <p:cNvPr id="14" name="Oval 13">
            <a:extLst>
              <a:ext uri="{FF2B5EF4-FFF2-40B4-BE49-F238E27FC236}">
                <a16:creationId xmlns:a16="http://schemas.microsoft.com/office/drawing/2014/main" id="{87EE133E-1E32-0A4B-A817-11AE6409297A}"/>
              </a:ext>
            </a:extLst>
          </p:cNvPr>
          <p:cNvSpPr/>
          <p:nvPr userDrawn="1"/>
        </p:nvSpPr>
        <p:spPr>
          <a:xfrm>
            <a:off x="598713" y="3463982"/>
            <a:ext cx="402771" cy="402771"/>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a:latin typeface="Arial" panose="020B0604020202020204" pitchFamily="34" charset="0"/>
                <a:cs typeface="Arial" panose="020B0604020202020204" pitchFamily="34" charset="0"/>
              </a:rPr>
              <a:t>3</a:t>
            </a:r>
          </a:p>
        </p:txBody>
      </p:sp>
      <p:sp>
        <p:nvSpPr>
          <p:cNvPr id="15" name="Oval 14">
            <a:extLst>
              <a:ext uri="{FF2B5EF4-FFF2-40B4-BE49-F238E27FC236}">
                <a16:creationId xmlns:a16="http://schemas.microsoft.com/office/drawing/2014/main" id="{B3542CF6-C894-884A-A536-D565829AC128}"/>
              </a:ext>
            </a:extLst>
          </p:cNvPr>
          <p:cNvSpPr/>
          <p:nvPr userDrawn="1"/>
        </p:nvSpPr>
        <p:spPr>
          <a:xfrm>
            <a:off x="598713" y="4808204"/>
            <a:ext cx="402771" cy="402771"/>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a:latin typeface="Arial" panose="020B0604020202020204" pitchFamily="34" charset="0"/>
                <a:cs typeface="Arial" panose="020B0604020202020204" pitchFamily="34" charset="0"/>
              </a:rPr>
              <a:t>4</a:t>
            </a:r>
          </a:p>
        </p:txBody>
      </p:sp>
      <p:sp>
        <p:nvSpPr>
          <p:cNvPr id="16" name="Text Placeholder 2">
            <a:extLst>
              <a:ext uri="{FF2B5EF4-FFF2-40B4-BE49-F238E27FC236}">
                <a16:creationId xmlns:a16="http://schemas.microsoft.com/office/drawing/2014/main" id="{EA600136-97E6-8942-B2CB-6645B0A8A128}"/>
              </a:ext>
            </a:extLst>
          </p:cNvPr>
          <p:cNvSpPr>
            <a:spLocks noGrp="1"/>
          </p:cNvSpPr>
          <p:nvPr>
            <p:ph type="body" sz="quarter" idx="11" hasCustomPrompt="1"/>
          </p:nvPr>
        </p:nvSpPr>
        <p:spPr>
          <a:xfrm>
            <a:off x="1110344" y="1355271"/>
            <a:ext cx="4733865" cy="4528694"/>
          </a:xfrm>
        </p:spPr>
        <p:txBody>
          <a:bodyPr>
            <a:noAutofit/>
          </a:bodyPr>
          <a:lstStyle>
            <a:lvl1pPr marL="0" indent="0">
              <a:buFont typeface="Arial" panose="020B0604020202020204" pitchFamily="34" charset="0"/>
              <a:buNone/>
              <a:defRPr>
                <a:latin typeface="Arial" panose="020B0604020202020204" pitchFamily="34" charset="0"/>
                <a:cs typeface="Arial" panose="020B0604020202020204" pitchFamily="34" charset="0"/>
              </a:defRPr>
            </a:lvl1pPr>
          </a:lstStyle>
          <a:p>
            <a:pPr>
              <a:lnSpc>
                <a:spcPct val="100000"/>
              </a:lnSpc>
              <a:spcAft>
                <a:spcPts val="1800"/>
              </a:spcAft>
            </a:pPr>
            <a:r>
              <a:rPr lang="en-US" sz="2200" err="1"/>
              <a:t>xxxxx</a:t>
            </a:r>
            <a:endParaRPr lang="en-US" sz="2200"/>
          </a:p>
          <a:p>
            <a:pPr>
              <a:lnSpc>
                <a:spcPct val="100000"/>
              </a:lnSpc>
              <a:spcAft>
                <a:spcPts val="1800"/>
              </a:spcAft>
            </a:pPr>
            <a:r>
              <a:rPr lang="en-US" sz="2200" err="1">
                <a:solidFill>
                  <a:schemeClr val="bg1">
                    <a:lumMod val="75000"/>
                  </a:schemeClr>
                </a:solidFill>
              </a:rPr>
              <a:t>xxxxx</a:t>
            </a:r>
            <a:endParaRPr lang="en-US" sz="2200">
              <a:solidFill>
                <a:schemeClr val="bg1">
                  <a:lumMod val="75000"/>
                </a:schemeClr>
              </a:solidFill>
            </a:endParaRPr>
          </a:p>
          <a:p>
            <a:pPr>
              <a:lnSpc>
                <a:spcPct val="100000"/>
              </a:lnSpc>
              <a:spcAft>
                <a:spcPts val="1800"/>
              </a:spcAft>
            </a:pPr>
            <a:endParaRPr lang="en-US" sz="2200">
              <a:solidFill>
                <a:schemeClr val="bg1">
                  <a:lumMod val="75000"/>
                </a:schemeClr>
              </a:solidFill>
            </a:endParaRPr>
          </a:p>
          <a:p>
            <a:pPr>
              <a:lnSpc>
                <a:spcPct val="100000"/>
              </a:lnSpc>
              <a:spcAft>
                <a:spcPts val="1800"/>
              </a:spcAft>
            </a:pPr>
            <a:r>
              <a:rPr lang="en-US" sz="2200" err="1">
                <a:solidFill>
                  <a:schemeClr val="bg1">
                    <a:lumMod val="75000"/>
                  </a:schemeClr>
                </a:solidFill>
              </a:rPr>
              <a:t>xxxx</a:t>
            </a:r>
            <a:endParaRPr lang="en-US" sz="2200">
              <a:solidFill>
                <a:schemeClr val="bg1">
                  <a:lumMod val="75000"/>
                </a:schemeClr>
              </a:solidFill>
            </a:endParaRPr>
          </a:p>
          <a:p>
            <a:pPr>
              <a:lnSpc>
                <a:spcPct val="100000"/>
              </a:lnSpc>
              <a:spcAft>
                <a:spcPts val="1800"/>
              </a:spcAft>
            </a:pPr>
            <a:endParaRPr lang="en-US" sz="2200">
              <a:solidFill>
                <a:schemeClr val="bg1">
                  <a:lumMod val="75000"/>
                </a:schemeClr>
              </a:solidFill>
            </a:endParaRPr>
          </a:p>
          <a:p>
            <a:pPr>
              <a:lnSpc>
                <a:spcPct val="100000"/>
              </a:lnSpc>
              <a:spcAft>
                <a:spcPts val="1800"/>
              </a:spcAft>
            </a:pPr>
            <a:r>
              <a:rPr lang="en-US" sz="2200" err="1">
                <a:solidFill>
                  <a:schemeClr val="bg1">
                    <a:lumMod val="75000"/>
                  </a:schemeClr>
                </a:solidFill>
              </a:rPr>
              <a:t>Xxxx</a:t>
            </a:r>
            <a:endParaRPr lang="en-US" sz="2200">
              <a:solidFill>
                <a:schemeClr val="bg1">
                  <a:lumMod val="75000"/>
                </a:schemeClr>
              </a:solidFill>
            </a:endParaRPr>
          </a:p>
        </p:txBody>
      </p:sp>
      <p:sp>
        <p:nvSpPr>
          <p:cNvPr id="19" name="Text Placeholder 18"/>
          <p:cNvSpPr>
            <a:spLocks noGrp="1"/>
          </p:cNvSpPr>
          <p:nvPr>
            <p:ph type="body" sz="quarter" idx="12"/>
          </p:nvPr>
        </p:nvSpPr>
        <p:spPr>
          <a:xfrm>
            <a:off x="6811963" y="1350963"/>
            <a:ext cx="4770437" cy="4532312"/>
          </a:xfrm>
        </p:spPr>
        <p:txBody>
          <a:bodyPr>
            <a:normAutofit/>
          </a:bodyPr>
          <a:lstStyle>
            <a:lvl1pPr marL="0" indent="0">
              <a:buNone/>
              <a:defRPr sz="2200" baseline="0">
                <a:latin typeface="Arial" panose="020B0604020202020204" pitchFamily="34" charset="0"/>
                <a:cs typeface="Arial" panose="020B0604020202020204" pitchFamily="34" charset="0"/>
              </a:defRPr>
            </a:lvl1pPr>
          </a:lstStyle>
          <a:p>
            <a:pPr lvl="0"/>
            <a:r>
              <a:rPr lang="en-US"/>
              <a:t>Click to edit Master text styles</a:t>
            </a:r>
          </a:p>
          <a:p>
            <a:pPr lvl="0"/>
            <a:endParaRPr lang="en-US"/>
          </a:p>
          <a:p>
            <a:pPr lvl="0"/>
            <a:r>
              <a:rPr lang="en-US"/>
              <a:t>Text here</a:t>
            </a:r>
          </a:p>
          <a:p>
            <a:pPr lvl="0"/>
            <a:endParaRPr lang="en-US"/>
          </a:p>
          <a:p>
            <a:pPr lvl="0"/>
            <a:endParaRPr lang="en-US"/>
          </a:p>
          <a:p>
            <a:pPr lvl="0"/>
            <a:r>
              <a:rPr lang="en-US"/>
              <a:t>Text here</a:t>
            </a:r>
          </a:p>
          <a:p>
            <a:pPr lvl="0"/>
            <a:endParaRPr lang="en-US"/>
          </a:p>
          <a:p>
            <a:pPr lvl="0"/>
            <a:endParaRPr lang="en-US"/>
          </a:p>
          <a:p>
            <a:pPr lvl="0"/>
            <a:r>
              <a:rPr lang="en-US"/>
              <a:t>Text here</a:t>
            </a:r>
          </a:p>
          <a:p>
            <a:pPr lvl="0"/>
            <a:endParaRPr lang="en-US"/>
          </a:p>
        </p:txBody>
      </p:sp>
      <p:pic>
        <p:nvPicPr>
          <p:cNvPr id="17"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73516" y="5986562"/>
            <a:ext cx="1646331" cy="1124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3307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s">
    <p:spTree>
      <p:nvGrpSpPr>
        <p:cNvPr id="1" name=""/>
        <p:cNvGrpSpPr/>
        <p:nvPr/>
      </p:nvGrpSpPr>
      <p:grpSpPr>
        <a:xfrm>
          <a:off x="0" y="0"/>
          <a:ext cx="0" cy="0"/>
          <a:chOff x="0" y="0"/>
          <a:chExt cx="0" cy="0"/>
        </a:xfrm>
      </p:grpSpPr>
      <p:cxnSp>
        <p:nvCxnSpPr>
          <p:cNvPr id="6" name="Straight Connector 5"/>
          <p:cNvCxnSpPr/>
          <p:nvPr userDrawn="1"/>
        </p:nvCxnSpPr>
        <p:spPr>
          <a:xfrm>
            <a:off x="0" y="6122894"/>
            <a:ext cx="12192000" cy="44824"/>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sp>
        <p:nvSpPr>
          <p:cNvPr id="7" name="Text Placeholder 7"/>
          <p:cNvSpPr>
            <a:spLocks noGrp="1"/>
          </p:cNvSpPr>
          <p:nvPr>
            <p:ph type="body" sz="quarter" idx="10" hasCustomPrompt="1"/>
          </p:nvPr>
        </p:nvSpPr>
        <p:spPr>
          <a:xfrm>
            <a:off x="1000125" y="6287377"/>
            <a:ext cx="3540125" cy="430212"/>
          </a:xfrm>
          <a:prstGeom prst="rect">
            <a:avLst/>
          </a:prstGeom>
        </p:spPr>
        <p:txBody>
          <a:bodyPr/>
          <a:lstStyle>
            <a:lvl1pPr marL="0" indent="0">
              <a:buNone/>
              <a:defRPr sz="2400" b="1" baseline="0">
                <a:solidFill>
                  <a:schemeClr val="tx1"/>
                </a:solidFill>
                <a:latin typeface="Arial" panose="020B0604020202020204" pitchFamily="34" charset="0"/>
                <a:cs typeface="Arial" panose="020B0604020202020204" pitchFamily="34" charset="0"/>
              </a:defRPr>
            </a:lvl1pPr>
            <a:lvl5pPr marL="1828800" indent="0">
              <a:buNone/>
              <a:defRPr/>
            </a:lvl5pPr>
          </a:lstStyle>
          <a:p>
            <a:pPr lvl="0"/>
            <a:r>
              <a:rPr lang="en-GB"/>
              <a:t>Forename Surname</a:t>
            </a:r>
          </a:p>
        </p:txBody>
      </p:sp>
      <p:sp>
        <p:nvSpPr>
          <p:cNvPr id="8" name="Rectangle 7">
            <a:extLst>
              <a:ext uri="{FF2B5EF4-FFF2-40B4-BE49-F238E27FC236}">
                <a16:creationId xmlns:a16="http://schemas.microsoft.com/office/drawing/2014/main" id="{335513F8-89B1-864A-B52C-2BC85C388F5D}"/>
              </a:ext>
            </a:extLst>
          </p:cNvPr>
          <p:cNvSpPr/>
          <p:nvPr userDrawn="1"/>
        </p:nvSpPr>
        <p:spPr>
          <a:xfrm>
            <a:off x="201874" y="183897"/>
            <a:ext cx="4144840" cy="2693270"/>
          </a:xfrm>
          <a:prstGeom prst="rect">
            <a:avLst/>
          </a:prstGeom>
          <a:noFill/>
          <a:ln w="19050">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44000" tIns="0" rIns="144000" bIns="0" rtlCol="0" anchor="ctr"/>
          <a:lstStyle/>
          <a:p>
            <a:pPr algn="ctr"/>
            <a:endParaRPr lang="en-US" sz="3200" i="1">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4BB514EC-0A58-6A4D-9BA2-ACCCEE0F29CD}"/>
              </a:ext>
            </a:extLst>
          </p:cNvPr>
          <p:cNvSpPr/>
          <p:nvPr userDrawn="1"/>
        </p:nvSpPr>
        <p:spPr>
          <a:xfrm>
            <a:off x="4578405" y="183897"/>
            <a:ext cx="3584934" cy="2693270"/>
          </a:xfrm>
          <a:prstGeom prst="rect">
            <a:avLst/>
          </a:prstGeom>
          <a:noFill/>
          <a:ln w="19050">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44000" tIns="0" rIns="144000" bIns="0" rtlCol="0" anchor="ctr"/>
          <a:lstStyle/>
          <a:p>
            <a:pPr algn="ctr"/>
            <a:endParaRPr lang="en-US" sz="3200" i="1">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FE6FC3C4-924A-B24A-9E49-01FA144B91CA}"/>
              </a:ext>
            </a:extLst>
          </p:cNvPr>
          <p:cNvSpPr/>
          <p:nvPr userDrawn="1"/>
        </p:nvSpPr>
        <p:spPr>
          <a:xfrm>
            <a:off x="201875" y="3074505"/>
            <a:ext cx="2726856" cy="2928730"/>
          </a:xfrm>
          <a:prstGeom prst="rect">
            <a:avLst/>
          </a:prstGeom>
          <a:noFill/>
          <a:ln w="19050">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44000" tIns="0" rIns="144000" bIns="0" rtlCol="0" anchor="ctr"/>
          <a:lstStyle/>
          <a:p>
            <a:pPr algn="ctr"/>
            <a:endParaRPr lang="en-US" sz="3200" i="1">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23C1A144-B501-2A48-90D4-E2C9B4B233B9}"/>
              </a:ext>
            </a:extLst>
          </p:cNvPr>
          <p:cNvSpPr/>
          <p:nvPr userDrawn="1"/>
        </p:nvSpPr>
        <p:spPr>
          <a:xfrm>
            <a:off x="3215392" y="3074505"/>
            <a:ext cx="5041195" cy="2928730"/>
          </a:xfrm>
          <a:prstGeom prst="rect">
            <a:avLst/>
          </a:prstGeom>
          <a:noFill/>
          <a:ln w="1905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44000" tIns="0" rIns="144000" bIns="0" rtlCol="0" anchor="ctr"/>
          <a:lstStyle/>
          <a:p>
            <a:pPr algn="ctr"/>
            <a:r>
              <a:rPr lang="en-US" sz="3200" i="1">
                <a:latin typeface="Arial" panose="020B0604020202020204" pitchFamily="34" charset="0"/>
                <a:cs typeface="Arial" panose="020B0604020202020204" pitchFamily="34" charset="0"/>
              </a:rPr>
              <a:t>“</a:t>
            </a:r>
          </a:p>
        </p:txBody>
      </p:sp>
      <p:sp>
        <p:nvSpPr>
          <p:cNvPr id="12" name="Rectangle 11">
            <a:extLst>
              <a:ext uri="{FF2B5EF4-FFF2-40B4-BE49-F238E27FC236}">
                <a16:creationId xmlns:a16="http://schemas.microsoft.com/office/drawing/2014/main" id="{6FE6674E-770A-6046-95F0-60C81D4ACD5F}"/>
              </a:ext>
            </a:extLst>
          </p:cNvPr>
          <p:cNvSpPr/>
          <p:nvPr userDrawn="1"/>
        </p:nvSpPr>
        <p:spPr>
          <a:xfrm>
            <a:off x="8450000" y="183897"/>
            <a:ext cx="3540126" cy="5819338"/>
          </a:xfrm>
          <a:prstGeom prst="rect">
            <a:avLst/>
          </a:prstGeom>
          <a:noFill/>
          <a:ln w="19050">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44000" tIns="0" rIns="144000" bIns="0" rtlCol="0" anchor="ctr"/>
          <a:lstStyle/>
          <a:p>
            <a:pPr algn="ctr"/>
            <a:endParaRPr lang="en-US" sz="3200" i="1">
              <a:latin typeface="Arial" panose="020B0604020202020204" pitchFamily="34" charset="0"/>
              <a:cs typeface="Arial" panose="020B0604020202020204" pitchFamily="34" charset="0"/>
            </a:endParaRPr>
          </a:p>
        </p:txBody>
      </p:sp>
      <p:sp>
        <p:nvSpPr>
          <p:cNvPr id="14" name="Text Placeholder 13"/>
          <p:cNvSpPr>
            <a:spLocks noGrp="1"/>
          </p:cNvSpPr>
          <p:nvPr>
            <p:ph type="body" sz="quarter" idx="11" hasCustomPrompt="1"/>
          </p:nvPr>
        </p:nvSpPr>
        <p:spPr>
          <a:xfrm>
            <a:off x="368300" y="447675"/>
            <a:ext cx="3810000" cy="2232025"/>
          </a:xfrm>
        </p:spPr>
        <p:txBody>
          <a:bodyPr anchor="ctr">
            <a:normAutofit/>
          </a:bodyPr>
          <a:lstStyle>
            <a:lvl1pPr marL="0" indent="0" algn="ctr">
              <a:buNone/>
              <a:defRPr sz="3200" i="1">
                <a:latin typeface="Arial" panose="020B0604020202020204" pitchFamily="34" charset="0"/>
                <a:cs typeface="Arial" panose="020B0604020202020204" pitchFamily="34" charset="0"/>
              </a:defRPr>
            </a:lvl1pPr>
          </a:lstStyle>
          <a:p>
            <a:pPr lvl="0"/>
            <a:r>
              <a:rPr lang="en-US"/>
              <a:t>“Click to edit Master text styles”</a:t>
            </a:r>
          </a:p>
        </p:txBody>
      </p:sp>
      <p:sp>
        <p:nvSpPr>
          <p:cNvPr id="22" name="Text Placeholder 21"/>
          <p:cNvSpPr>
            <a:spLocks noGrp="1"/>
          </p:cNvSpPr>
          <p:nvPr>
            <p:ph type="body" sz="quarter" idx="12" hasCustomPrompt="1"/>
          </p:nvPr>
        </p:nvSpPr>
        <p:spPr>
          <a:xfrm>
            <a:off x="4706938" y="447675"/>
            <a:ext cx="3298825" cy="2232025"/>
          </a:xfrm>
        </p:spPr>
        <p:txBody>
          <a:bodyPr anchor="ctr">
            <a:noAutofit/>
          </a:bodyPr>
          <a:lstStyle>
            <a:lvl1pPr marL="0" indent="0" algn="ctr">
              <a:buNone/>
              <a:defRPr sz="3200" i="1">
                <a:latin typeface="Arial" panose="020B0604020202020204" pitchFamily="34" charset="0"/>
                <a:cs typeface="Arial" panose="020B0604020202020204" pitchFamily="34" charset="0"/>
              </a:defRPr>
            </a:lvl1pPr>
            <a:lvl2pPr marL="457200" indent="0">
              <a:buNone/>
              <a:defRPr sz="3200">
                <a:latin typeface="Arial" panose="020B0604020202020204" pitchFamily="34" charset="0"/>
                <a:cs typeface="Arial" panose="020B0604020202020204" pitchFamily="34" charset="0"/>
              </a:defRPr>
            </a:lvl2pPr>
            <a:lvl3pPr marL="914400" indent="0">
              <a:buNone/>
              <a:defRPr sz="3200">
                <a:latin typeface="Arial" panose="020B0604020202020204" pitchFamily="34" charset="0"/>
                <a:cs typeface="Arial" panose="020B0604020202020204" pitchFamily="34" charset="0"/>
              </a:defRPr>
            </a:lvl3pPr>
            <a:lvl4pPr marL="1371600" indent="0">
              <a:buNone/>
              <a:defRPr sz="3200">
                <a:latin typeface="Arial" panose="020B0604020202020204" pitchFamily="34" charset="0"/>
                <a:cs typeface="Arial" panose="020B0604020202020204" pitchFamily="34" charset="0"/>
              </a:defRPr>
            </a:lvl4pPr>
            <a:lvl5pPr marL="1828800" indent="0">
              <a:buNone/>
              <a:defRPr sz="3200">
                <a:latin typeface="Arial" panose="020B0604020202020204" pitchFamily="34" charset="0"/>
                <a:cs typeface="Arial" panose="020B0604020202020204" pitchFamily="34" charset="0"/>
              </a:defRPr>
            </a:lvl5pPr>
          </a:lstStyle>
          <a:p>
            <a:pPr lvl="0"/>
            <a:r>
              <a:rPr lang="en-US"/>
              <a:t>“Click to edit Master text”</a:t>
            </a:r>
            <a:endParaRPr lang="en-GB"/>
          </a:p>
        </p:txBody>
      </p:sp>
      <p:sp>
        <p:nvSpPr>
          <p:cNvPr id="24" name="Text Placeholder 23"/>
          <p:cNvSpPr>
            <a:spLocks noGrp="1"/>
          </p:cNvSpPr>
          <p:nvPr>
            <p:ph type="body" sz="quarter" idx="13" hasCustomPrompt="1"/>
          </p:nvPr>
        </p:nvSpPr>
        <p:spPr>
          <a:xfrm>
            <a:off x="8775700" y="592138"/>
            <a:ext cx="2968625" cy="5073650"/>
          </a:xfrm>
        </p:spPr>
        <p:txBody>
          <a:bodyPr anchor="ctr">
            <a:normAutofit/>
          </a:bodyPr>
          <a:lstStyle>
            <a:lvl1pPr marL="0" indent="0" algn="ctr">
              <a:buNone/>
              <a:defRPr sz="3200" i="1">
                <a:latin typeface="Arial" panose="020B0604020202020204" pitchFamily="34" charset="0"/>
                <a:cs typeface="Arial" panose="020B0604020202020204" pitchFamily="34" charset="0"/>
              </a:defRPr>
            </a:lvl1pPr>
          </a:lstStyle>
          <a:p>
            <a:pPr lvl="0"/>
            <a:r>
              <a:rPr lang="en-US"/>
              <a:t>“Click to edit Master text styles”</a:t>
            </a:r>
          </a:p>
        </p:txBody>
      </p:sp>
      <p:sp>
        <p:nvSpPr>
          <p:cNvPr id="26" name="Text Placeholder 25"/>
          <p:cNvSpPr>
            <a:spLocks noGrp="1"/>
          </p:cNvSpPr>
          <p:nvPr>
            <p:ph type="body" sz="quarter" idx="14" hasCustomPrompt="1"/>
          </p:nvPr>
        </p:nvSpPr>
        <p:spPr>
          <a:xfrm>
            <a:off x="3406775" y="3316288"/>
            <a:ext cx="4598988" cy="2492375"/>
          </a:xfrm>
        </p:spPr>
        <p:txBody>
          <a:bodyPr anchor="ctr">
            <a:normAutofit/>
          </a:bodyPr>
          <a:lstStyle>
            <a:lvl1pPr marL="0" indent="0" algn="ctr">
              <a:buNone/>
              <a:defRPr sz="3200" i="1">
                <a:latin typeface="Arial" panose="020B0604020202020204" pitchFamily="34" charset="0"/>
                <a:cs typeface="Arial" panose="020B0604020202020204" pitchFamily="34" charset="0"/>
              </a:defRPr>
            </a:lvl1pPr>
          </a:lstStyle>
          <a:p>
            <a:pPr lvl="0"/>
            <a:r>
              <a:rPr lang="en-US"/>
              <a:t>“Click to edit Master text styles”</a:t>
            </a:r>
          </a:p>
        </p:txBody>
      </p:sp>
      <p:sp>
        <p:nvSpPr>
          <p:cNvPr id="28" name="Text Placeholder 27"/>
          <p:cNvSpPr>
            <a:spLocks noGrp="1"/>
          </p:cNvSpPr>
          <p:nvPr>
            <p:ph type="body" sz="quarter" idx="15" hasCustomPrompt="1"/>
          </p:nvPr>
        </p:nvSpPr>
        <p:spPr>
          <a:xfrm>
            <a:off x="368300" y="3316288"/>
            <a:ext cx="2401888" cy="2492375"/>
          </a:xfrm>
        </p:spPr>
        <p:txBody>
          <a:bodyPr anchor="ctr">
            <a:normAutofit/>
          </a:bodyPr>
          <a:lstStyle>
            <a:lvl1pPr marL="0" indent="0" algn="ctr">
              <a:buNone/>
              <a:defRPr sz="3200" i="1">
                <a:latin typeface="Arial" panose="020B0604020202020204" pitchFamily="34" charset="0"/>
                <a:cs typeface="Arial" panose="020B0604020202020204" pitchFamily="34" charset="0"/>
              </a:defRPr>
            </a:lvl1pPr>
          </a:lstStyle>
          <a:p>
            <a:pPr lvl="0"/>
            <a:r>
              <a:rPr lang="en-US"/>
              <a:t>“Click to edit Master text styles”</a:t>
            </a:r>
          </a:p>
        </p:txBody>
      </p:sp>
      <p:pic>
        <p:nvPicPr>
          <p:cNvPr id="15"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73516" y="5986562"/>
            <a:ext cx="1646331" cy="1124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4349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oadmap">
    <p:spTree>
      <p:nvGrpSpPr>
        <p:cNvPr id="1" name=""/>
        <p:cNvGrpSpPr/>
        <p:nvPr/>
      </p:nvGrpSpPr>
      <p:grpSpPr>
        <a:xfrm>
          <a:off x="0" y="0"/>
          <a:ext cx="0" cy="0"/>
          <a:chOff x="0" y="0"/>
          <a:chExt cx="0" cy="0"/>
        </a:xfrm>
      </p:grpSpPr>
      <p:cxnSp>
        <p:nvCxnSpPr>
          <p:cNvPr id="6" name="Straight Connector 5"/>
          <p:cNvCxnSpPr/>
          <p:nvPr userDrawn="1"/>
        </p:nvCxnSpPr>
        <p:spPr>
          <a:xfrm>
            <a:off x="0" y="6122894"/>
            <a:ext cx="12192000" cy="44824"/>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sp>
        <p:nvSpPr>
          <p:cNvPr id="7" name="Text Placeholder 7"/>
          <p:cNvSpPr>
            <a:spLocks noGrp="1"/>
          </p:cNvSpPr>
          <p:nvPr>
            <p:ph type="body" sz="quarter" idx="10" hasCustomPrompt="1"/>
          </p:nvPr>
        </p:nvSpPr>
        <p:spPr>
          <a:xfrm>
            <a:off x="730439" y="6276877"/>
            <a:ext cx="3540125" cy="430212"/>
          </a:xfrm>
          <a:prstGeom prst="rect">
            <a:avLst/>
          </a:prstGeom>
        </p:spPr>
        <p:txBody>
          <a:bodyPr/>
          <a:lstStyle>
            <a:lvl1pPr marL="0" indent="0">
              <a:buNone/>
              <a:defRPr sz="2400" b="1" baseline="0">
                <a:solidFill>
                  <a:schemeClr val="tx1"/>
                </a:solidFill>
                <a:latin typeface="Arial" panose="020B0604020202020204" pitchFamily="34" charset="0"/>
                <a:cs typeface="Arial" panose="020B0604020202020204" pitchFamily="34" charset="0"/>
              </a:defRPr>
            </a:lvl1pPr>
            <a:lvl5pPr marL="1828800" indent="0">
              <a:buNone/>
              <a:defRPr/>
            </a:lvl5pPr>
          </a:lstStyle>
          <a:p>
            <a:pPr lvl="0"/>
            <a:r>
              <a:rPr lang="en-GB"/>
              <a:t>Forename Surname</a:t>
            </a:r>
          </a:p>
        </p:txBody>
      </p:sp>
      <p:sp>
        <p:nvSpPr>
          <p:cNvPr id="8" name="Rectangle 7">
            <a:extLst>
              <a:ext uri="{FF2B5EF4-FFF2-40B4-BE49-F238E27FC236}">
                <a16:creationId xmlns:a16="http://schemas.microsoft.com/office/drawing/2014/main" id="{3BAEC47D-76FE-EC4A-87C0-572E73C58D43}"/>
              </a:ext>
            </a:extLst>
          </p:cNvPr>
          <p:cNvSpPr/>
          <p:nvPr userDrawn="1"/>
        </p:nvSpPr>
        <p:spPr>
          <a:xfrm>
            <a:off x="730439" y="559912"/>
            <a:ext cx="3069771" cy="430212"/>
          </a:xfrm>
          <a:prstGeom prst="rect">
            <a:avLst/>
          </a:prstGeom>
          <a:noFill/>
          <a:ln w="19050">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rtlCol="0" anchor="t"/>
          <a:lstStyle/>
          <a:p>
            <a:pPr algn="ctr"/>
            <a:r>
              <a:rPr lang="en-US" b="1">
                <a:solidFill>
                  <a:schemeClr val="tx1"/>
                </a:solidFill>
                <a:latin typeface="Arial" panose="020B0604020202020204" pitchFamily="34" charset="0"/>
                <a:cs typeface="Arial" panose="020B0604020202020204" pitchFamily="34" charset="0"/>
              </a:rPr>
              <a:t>NOW</a:t>
            </a:r>
          </a:p>
        </p:txBody>
      </p:sp>
      <p:sp>
        <p:nvSpPr>
          <p:cNvPr id="9" name="Rectangle 8">
            <a:extLst>
              <a:ext uri="{FF2B5EF4-FFF2-40B4-BE49-F238E27FC236}">
                <a16:creationId xmlns:a16="http://schemas.microsoft.com/office/drawing/2014/main" id="{0045894F-7271-0444-8C4C-0CF35FD2FA94}"/>
              </a:ext>
            </a:extLst>
          </p:cNvPr>
          <p:cNvSpPr/>
          <p:nvPr userDrawn="1"/>
        </p:nvSpPr>
        <p:spPr>
          <a:xfrm>
            <a:off x="8614870" y="518134"/>
            <a:ext cx="3069771" cy="430212"/>
          </a:xfrm>
          <a:prstGeom prst="rect">
            <a:avLst/>
          </a:prstGeom>
          <a:noFill/>
          <a:ln w="19050">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rtlCol="0" anchor="t"/>
          <a:lstStyle/>
          <a:p>
            <a:pPr algn="ctr"/>
            <a:r>
              <a:rPr lang="en-US" b="1">
                <a:solidFill>
                  <a:schemeClr val="tx1"/>
                </a:solidFill>
                <a:latin typeface="Arial" panose="020B0604020202020204" pitchFamily="34" charset="0"/>
                <a:cs typeface="Arial" panose="020B0604020202020204" pitchFamily="34" charset="0"/>
              </a:rPr>
              <a:t>LATER</a:t>
            </a:r>
          </a:p>
        </p:txBody>
      </p:sp>
      <p:sp>
        <p:nvSpPr>
          <p:cNvPr id="10" name="Rectangle 9">
            <a:extLst>
              <a:ext uri="{FF2B5EF4-FFF2-40B4-BE49-F238E27FC236}">
                <a16:creationId xmlns:a16="http://schemas.microsoft.com/office/drawing/2014/main" id="{D8BFB32F-7631-594A-B590-6967C46415C1}"/>
              </a:ext>
            </a:extLst>
          </p:cNvPr>
          <p:cNvSpPr/>
          <p:nvPr userDrawn="1"/>
        </p:nvSpPr>
        <p:spPr>
          <a:xfrm>
            <a:off x="4672654" y="559912"/>
            <a:ext cx="3069771" cy="430212"/>
          </a:xfrm>
          <a:prstGeom prst="rect">
            <a:avLst/>
          </a:prstGeom>
          <a:noFill/>
          <a:ln w="19050">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rtlCol="0" anchor="t"/>
          <a:lstStyle/>
          <a:p>
            <a:pPr algn="ctr"/>
            <a:r>
              <a:rPr lang="en-US" b="1">
                <a:solidFill>
                  <a:schemeClr val="tx1"/>
                </a:solidFill>
                <a:latin typeface="Arial" panose="020B0604020202020204" pitchFamily="34" charset="0"/>
                <a:cs typeface="Arial" panose="020B0604020202020204" pitchFamily="34" charset="0"/>
              </a:rPr>
              <a:t>NEXT</a:t>
            </a:r>
          </a:p>
        </p:txBody>
      </p:sp>
      <p:sp>
        <p:nvSpPr>
          <p:cNvPr id="12" name="Text Placeholder 11"/>
          <p:cNvSpPr>
            <a:spLocks noGrp="1"/>
          </p:cNvSpPr>
          <p:nvPr>
            <p:ph type="body" sz="quarter" idx="11"/>
          </p:nvPr>
        </p:nvSpPr>
        <p:spPr>
          <a:xfrm>
            <a:off x="730439" y="1325820"/>
            <a:ext cx="3070225" cy="4419600"/>
          </a:xfrm>
        </p:spPr>
        <p:txBody>
          <a:bodyPr>
            <a:normAutofit/>
          </a:bodyPr>
          <a:lstStyle>
            <a:lvl1pPr>
              <a:defRPr sz="220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sz="2200"/>
            </a:lvl3pPr>
            <a:lvl4pPr>
              <a:defRPr sz="2200"/>
            </a:lvl4pPr>
          </a:lstStyle>
          <a:p>
            <a:pPr lvl="0"/>
            <a:r>
              <a:rPr lang="en-US"/>
              <a:t>Click to edit Master text styles</a:t>
            </a:r>
          </a:p>
          <a:p>
            <a:pPr lvl="1"/>
            <a:endParaRPr lang="en-US"/>
          </a:p>
          <a:p>
            <a:pPr lvl="0"/>
            <a:r>
              <a:rPr lang="en-US"/>
              <a:t>Second level</a:t>
            </a:r>
          </a:p>
          <a:p>
            <a:pPr lvl="2"/>
            <a:endParaRPr lang="en-US"/>
          </a:p>
          <a:p>
            <a:pPr lvl="0"/>
            <a:r>
              <a:rPr lang="en-US"/>
              <a:t>Third level</a:t>
            </a:r>
          </a:p>
          <a:p>
            <a:pPr lvl="3"/>
            <a:endParaRPr lang="en-US"/>
          </a:p>
          <a:p>
            <a:pPr lvl="0"/>
            <a:r>
              <a:rPr lang="en-US"/>
              <a:t>Fourth level</a:t>
            </a:r>
          </a:p>
        </p:txBody>
      </p:sp>
      <p:sp>
        <p:nvSpPr>
          <p:cNvPr id="13" name="Text Placeholder 11"/>
          <p:cNvSpPr>
            <a:spLocks noGrp="1"/>
          </p:cNvSpPr>
          <p:nvPr>
            <p:ph type="body" sz="quarter" idx="12"/>
          </p:nvPr>
        </p:nvSpPr>
        <p:spPr>
          <a:xfrm>
            <a:off x="4676163" y="1312166"/>
            <a:ext cx="3070225" cy="4419600"/>
          </a:xfrm>
        </p:spPr>
        <p:txBody>
          <a:bodyPr>
            <a:normAutofit/>
          </a:bodyPr>
          <a:lstStyle>
            <a:lvl1pPr>
              <a:defRPr sz="220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sz="2200"/>
            </a:lvl3pPr>
            <a:lvl4pPr>
              <a:defRPr sz="2200"/>
            </a:lvl4pPr>
          </a:lstStyle>
          <a:p>
            <a:pPr lvl="0"/>
            <a:r>
              <a:rPr lang="en-US"/>
              <a:t>Click to edit Master text styles</a:t>
            </a:r>
          </a:p>
          <a:p>
            <a:pPr lvl="1"/>
            <a:endParaRPr lang="en-US"/>
          </a:p>
          <a:p>
            <a:pPr lvl="0"/>
            <a:r>
              <a:rPr lang="en-US"/>
              <a:t>Second level</a:t>
            </a:r>
          </a:p>
          <a:p>
            <a:pPr lvl="2"/>
            <a:endParaRPr lang="en-US"/>
          </a:p>
          <a:p>
            <a:pPr lvl="0"/>
            <a:r>
              <a:rPr lang="en-US"/>
              <a:t>Third level</a:t>
            </a:r>
          </a:p>
          <a:p>
            <a:pPr lvl="3"/>
            <a:endParaRPr lang="en-US"/>
          </a:p>
          <a:p>
            <a:pPr lvl="0"/>
            <a:r>
              <a:rPr lang="en-US"/>
              <a:t>Fourth level</a:t>
            </a:r>
          </a:p>
        </p:txBody>
      </p:sp>
      <p:sp>
        <p:nvSpPr>
          <p:cNvPr id="14" name="Text Placeholder 11"/>
          <p:cNvSpPr>
            <a:spLocks noGrp="1"/>
          </p:cNvSpPr>
          <p:nvPr>
            <p:ph type="body" sz="quarter" idx="13"/>
          </p:nvPr>
        </p:nvSpPr>
        <p:spPr>
          <a:xfrm>
            <a:off x="8614416" y="1218267"/>
            <a:ext cx="3070225" cy="4419600"/>
          </a:xfrm>
        </p:spPr>
        <p:txBody>
          <a:bodyPr>
            <a:normAutofit/>
          </a:bodyPr>
          <a:lstStyle>
            <a:lvl1pPr>
              <a:defRPr sz="220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sz="2200"/>
            </a:lvl3pPr>
            <a:lvl4pPr>
              <a:defRPr sz="2200"/>
            </a:lvl4pPr>
          </a:lstStyle>
          <a:p>
            <a:pPr lvl="0"/>
            <a:r>
              <a:rPr lang="en-US"/>
              <a:t>Click to edit Master text styles</a:t>
            </a:r>
          </a:p>
          <a:p>
            <a:pPr lvl="1"/>
            <a:endParaRPr lang="en-US"/>
          </a:p>
          <a:p>
            <a:pPr lvl="0"/>
            <a:r>
              <a:rPr lang="en-US"/>
              <a:t>Second level</a:t>
            </a:r>
          </a:p>
          <a:p>
            <a:pPr lvl="2"/>
            <a:endParaRPr lang="en-US"/>
          </a:p>
          <a:p>
            <a:pPr lvl="0"/>
            <a:r>
              <a:rPr lang="en-US"/>
              <a:t>Third level</a:t>
            </a:r>
          </a:p>
          <a:p>
            <a:pPr lvl="3"/>
            <a:endParaRPr lang="en-US"/>
          </a:p>
          <a:p>
            <a:pPr lvl="0"/>
            <a:r>
              <a:rPr lang="en-US"/>
              <a:t>Fourth level</a:t>
            </a:r>
          </a:p>
        </p:txBody>
      </p:sp>
      <p:pic>
        <p:nvPicPr>
          <p:cNvPr id="11"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73516" y="5986562"/>
            <a:ext cx="1646331" cy="1124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252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D410FC-CDE0-4D8B-AA20-351AF71BCA33}" type="datetimeFigureOut">
              <a:rPr lang="en-GB" smtClean="0"/>
              <a:t>25/07/2023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E58E96-39C5-417F-A78C-896FDC14B73B}" type="slidenum">
              <a:rPr lang="en-GB" smtClean="0"/>
              <a:t>‹#›</a:t>
            </a:fld>
            <a:endParaRPr lang="en-GB"/>
          </a:p>
        </p:txBody>
      </p:sp>
    </p:spTree>
    <p:extLst>
      <p:ext uri="{BB962C8B-B14F-4D97-AF65-F5344CB8AC3E}">
        <p14:creationId xmlns:p14="http://schemas.microsoft.com/office/powerpoint/2010/main" val="740326460"/>
      </p:ext>
    </p:extLst>
  </p:cSld>
  <p:clrMap bg1="lt1" tx1="dk1" bg2="lt2" tx2="dk2" accent1="accent1" accent2="accent2" accent3="accent3" accent4="accent4" accent5="accent5" accent6="accent6" hlink="hlink" folHlink="folHlink"/>
  <p:sldLayoutIdLst>
    <p:sldLayoutId id="2147483660" r:id="rId1"/>
    <p:sldLayoutId id="2147483666" r:id="rId2"/>
    <p:sldLayoutId id="2147483661" r:id="rId3"/>
    <p:sldLayoutId id="2147483669" r:id="rId4"/>
    <p:sldLayoutId id="2147483667" r:id="rId5"/>
    <p:sldLayoutId id="2147483668" r:id="rId6"/>
    <p:sldLayoutId id="2147483670" r:id="rId7"/>
    <p:sldLayoutId id="2147483671" r:id="rId8"/>
    <p:sldLayoutId id="2147483672" r:id="rId9"/>
    <p:sldLayoutId id="2147483673"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4082" y="1457469"/>
            <a:ext cx="11065727" cy="1325563"/>
          </a:xfrm>
        </p:spPr>
        <p:txBody>
          <a:bodyPr>
            <a:normAutofit fontScale="90000"/>
          </a:bodyPr>
          <a:lstStyle/>
          <a:p>
            <a:r>
              <a:rPr lang="en-GB"/>
              <a:t>Housing Transformation Programme progress  </a:t>
            </a:r>
          </a:p>
        </p:txBody>
      </p:sp>
      <p:sp>
        <p:nvSpPr>
          <p:cNvPr id="4" name="Text Placeholder 3"/>
          <p:cNvSpPr>
            <a:spLocks noGrp="1"/>
          </p:cNvSpPr>
          <p:nvPr>
            <p:ph type="body" sz="quarter" idx="11"/>
          </p:nvPr>
        </p:nvSpPr>
        <p:spPr>
          <a:xfrm>
            <a:off x="614083" y="2944338"/>
            <a:ext cx="9431338" cy="2387949"/>
          </a:xfrm>
        </p:spPr>
        <p:txBody>
          <a:bodyPr>
            <a:noAutofit/>
          </a:bodyPr>
          <a:lstStyle/>
          <a:p>
            <a:r>
              <a:rPr lang="en-GB"/>
              <a:t>July Housing Improvement Board meeting</a:t>
            </a:r>
          </a:p>
          <a:p>
            <a:endParaRPr lang="en-GB"/>
          </a:p>
          <a:p>
            <a:r>
              <a:rPr lang="en-GB"/>
              <a:t>Susmita Sen  </a:t>
            </a:r>
          </a:p>
        </p:txBody>
      </p:sp>
      <p:sp>
        <p:nvSpPr>
          <p:cNvPr id="5" name="Text Placeholder 4"/>
          <p:cNvSpPr>
            <a:spLocks noGrp="1"/>
          </p:cNvSpPr>
          <p:nvPr>
            <p:ph type="body" sz="quarter" idx="12"/>
          </p:nvPr>
        </p:nvSpPr>
        <p:spPr/>
        <p:txBody>
          <a:bodyPr/>
          <a:lstStyle/>
          <a:p>
            <a:r>
              <a:rPr lang="en-GB"/>
              <a:t>July 2023 </a:t>
            </a:r>
          </a:p>
        </p:txBody>
      </p:sp>
    </p:spTree>
    <p:extLst>
      <p:ext uri="{BB962C8B-B14F-4D97-AF65-F5344CB8AC3E}">
        <p14:creationId xmlns:p14="http://schemas.microsoft.com/office/powerpoint/2010/main" val="3518927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19637" y="6299291"/>
            <a:ext cx="3540125" cy="430212"/>
          </a:xfrm>
        </p:spPr>
        <p:txBody>
          <a:bodyPr/>
          <a:lstStyle/>
          <a:p>
            <a:r>
              <a:rPr lang="en-GB"/>
              <a:t>Susmita Sen </a:t>
            </a:r>
          </a:p>
        </p:txBody>
      </p:sp>
      <p:sp>
        <p:nvSpPr>
          <p:cNvPr id="3" name="Title 2"/>
          <p:cNvSpPr>
            <a:spLocks noGrp="1"/>
          </p:cNvSpPr>
          <p:nvPr>
            <p:ph type="title"/>
          </p:nvPr>
        </p:nvSpPr>
        <p:spPr>
          <a:xfrm>
            <a:off x="527168" y="238097"/>
            <a:ext cx="11664831" cy="841166"/>
          </a:xfrm>
        </p:spPr>
        <p:txBody>
          <a:bodyPr>
            <a:normAutofit/>
          </a:bodyPr>
          <a:lstStyle/>
          <a:p>
            <a:r>
              <a:rPr lang="en-GB" sz="3200"/>
              <a:t>People Development</a:t>
            </a:r>
          </a:p>
        </p:txBody>
      </p:sp>
      <p:graphicFrame>
        <p:nvGraphicFramePr>
          <p:cNvPr id="9" name="Table 8">
            <a:extLst>
              <a:ext uri="{FF2B5EF4-FFF2-40B4-BE49-F238E27FC236}">
                <a16:creationId xmlns:a16="http://schemas.microsoft.com/office/drawing/2014/main" id="{89C95FDA-6D0F-4355-0E4E-68FC3E9ED8DF}"/>
              </a:ext>
            </a:extLst>
          </p:cNvPr>
          <p:cNvGraphicFramePr>
            <a:graphicFrameLocks noGrp="1"/>
          </p:cNvGraphicFramePr>
          <p:nvPr>
            <p:extLst>
              <p:ext uri="{D42A27DB-BD31-4B8C-83A1-F6EECF244321}">
                <p14:modId xmlns:p14="http://schemas.microsoft.com/office/powerpoint/2010/main" val="1868235553"/>
              </p:ext>
            </p:extLst>
          </p:nvPr>
        </p:nvGraphicFramePr>
        <p:xfrm>
          <a:off x="619637" y="1079263"/>
          <a:ext cx="11045194" cy="3767524"/>
        </p:xfrm>
        <a:graphic>
          <a:graphicData uri="http://schemas.openxmlformats.org/drawingml/2006/table">
            <a:tbl>
              <a:tblPr>
                <a:tableStyleId>{5C22544A-7EE6-4342-B048-85BDC9FD1C3A}</a:tableStyleId>
              </a:tblPr>
              <a:tblGrid>
                <a:gridCol w="2123253">
                  <a:extLst>
                    <a:ext uri="{9D8B030D-6E8A-4147-A177-3AD203B41FA5}">
                      <a16:colId xmlns:a16="http://schemas.microsoft.com/office/drawing/2014/main" val="2002877567"/>
                    </a:ext>
                  </a:extLst>
                </a:gridCol>
                <a:gridCol w="2123253">
                  <a:extLst>
                    <a:ext uri="{9D8B030D-6E8A-4147-A177-3AD203B41FA5}">
                      <a16:colId xmlns:a16="http://schemas.microsoft.com/office/drawing/2014/main" val="1737895958"/>
                    </a:ext>
                  </a:extLst>
                </a:gridCol>
                <a:gridCol w="1469208">
                  <a:extLst>
                    <a:ext uri="{9D8B030D-6E8A-4147-A177-3AD203B41FA5}">
                      <a16:colId xmlns:a16="http://schemas.microsoft.com/office/drawing/2014/main" val="1995361003"/>
                    </a:ext>
                  </a:extLst>
                </a:gridCol>
                <a:gridCol w="1238744">
                  <a:extLst>
                    <a:ext uri="{9D8B030D-6E8A-4147-A177-3AD203B41FA5}">
                      <a16:colId xmlns:a16="http://schemas.microsoft.com/office/drawing/2014/main" val="4114514762"/>
                    </a:ext>
                  </a:extLst>
                </a:gridCol>
                <a:gridCol w="4090736">
                  <a:extLst>
                    <a:ext uri="{9D8B030D-6E8A-4147-A177-3AD203B41FA5}">
                      <a16:colId xmlns:a16="http://schemas.microsoft.com/office/drawing/2014/main" val="741924921"/>
                    </a:ext>
                  </a:extLst>
                </a:gridCol>
              </a:tblGrid>
              <a:tr h="560774">
                <a:tc>
                  <a:txBody>
                    <a:bodyPr/>
                    <a:lstStyle/>
                    <a:p>
                      <a:pPr algn="ctr" fontAlgn="b"/>
                      <a:r>
                        <a:rPr lang="en-GB" sz="1400" b="1" u="none" strike="noStrike">
                          <a:effectLst/>
                          <a:latin typeface="Arial"/>
                          <a:cs typeface="Arial"/>
                        </a:rPr>
                        <a:t>Workstream Outcome</a:t>
                      </a:r>
                    </a:p>
                  </a:txBody>
                  <a:tcPr marL="3209" marR="3209" marT="3209" marB="0" anchor="ctr">
                    <a:solidFill>
                      <a:schemeClr val="accent3">
                        <a:lumMod val="20000"/>
                        <a:lumOff val="80000"/>
                      </a:schemeClr>
                    </a:solidFill>
                  </a:tcPr>
                </a:tc>
                <a:tc>
                  <a:txBody>
                    <a:bodyPr/>
                    <a:lstStyle/>
                    <a:p>
                      <a:pPr algn="ctr" fontAlgn="b"/>
                      <a:r>
                        <a:rPr lang="en-GB" sz="1400" b="1" u="none" strike="noStrike">
                          <a:effectLst/>
                          <a:latin typeface="Arial"/>
                          <a:cs typeface="Arial"/>
                        </a:rPr>
                        <a:t>Live Projects at April 2023</a:t>
                      </a:r>
                    </a:p>
                  </a:txBody>
                  <a:tcPr marL="3209" marR="3209" marT="3209" marB="0" anchor="ctr">
                    <a:solidFill>
                      <a:schemeClr val="accent3">
                        <a:lumMod val="20000"/>
                        <a:lumOff val="80000"/>
                      </a:schemeClr>
                    </a:solidFill>
                  </a:tcPr>
                </a:tc>
                <a:tc>
                  <a:txBody>
                    <a:bodyPr/>
                    <a:lstStyle/>
                    <a:p>
                      <a:pPr algn="ctr" fontAlgn="t"/>
                      <a:r>
                        <a:rPr lang="en-GB" sz="1400" b="1" u="none" strike="noStrike">
                          <a:effectLst/>
                          <a:latin typeface="Arial"/>
                          <a:cs typeface="Arial"/>
                        </a:rPr>
                        <a:t>Project Lead</a:t>
                      </a:r>
                      <a:endParaRPr lang="en-GB" sz="1400" b="1" i="0" u="none" strike="noStrike">
                        <a:solidFill>
                          <a:srgbClr val="000000"/>
                        </a:solidFill>
                        <a:effectLst/>
                        <a:latin typeface="Arial"/>
                        <a:cs typeface="Arial"/>
                      </a:endParaRPr>
                    </a:p>
                  </a:txBody>
                  <a:tcPr marL="3209" marR="3209" marT="3209" marB="0" anchor="ctr">
                    <a:solidFill>
                      <a:schemeClr val="accent3">
                        <a:lumMod val="20000"/>
                        <a:lumOff val="80000"/>
                      </a:schemeClr>
                    </a:solidFill>
                  </a:tcPr>
                </a:tc>
                <a:tc>
                  <a:txBody>
                    <a:bodyPr/>
                    <a:lstStyle/>
                    <a:p>
                      <a:pPr algn="ctr" fontAlgn="t"/>
                      <a:r>
                        <a:rPr lang="en-GB" sz="1400" b="1" i="0" u="none" strike="noStrike">
                          <a:solidFill>
                            <a:srgbClr val="000000"/>
                          </a:solidFill>
                          <a:effectLst/>
                          <a:latin typeface="Arial"/>
                          <a:cs typeface="Arial"/>
                        </a:rPr>
                        <a:t>Timescales</a:t>
                      </a:r>
                    </a:p>
                  </a:txBody>
                  <a:tcPr marL="3209" marR="3209" marT="3209" marB="0" anchor="ctr">
                    <a:solidFill>
                      <a:schemeClr val="accent3">
                        <a:lumMod val="20000"/>
                        <a:lumOff val="80000"/>
                      </a:schemeClr>
                    </a:solidFill>
                  </a:tcPr>
                </a:tc>
                <a:tc>
                  <a:txBody>
                    <a:bodyPr/>
                    <a:lstStyle/>
                    <a:p>
                      <a:pPr algn="ctr" fontAlgn="t"/>
                      <a:r>
                        <a:rPr lang="en-GB" sz="1400" b="1" i="0" u="none" strike="noStrike">
                          <a:solidFill>
                            <a:srgbClr val="000000"/>
                          </a:solidFill>
                          <a:effectLst/>
                          <a:latin typeface="Arial"/>
                          <a:cs typeface="Arial"/>
                        </a:rPr>
                        <a:t>Workstream Progress since April 2023</a:t>
                      </a:r>
                    </a:p>
                  </a:txBody>
                  <a:tcPr marL="3209" marR="3209" marT="3209" marB="0" anchor="ctr">
                    <a:solidFill>
                      <a:schemeClr val="accent3">
                        <a:lumMod val="20000"/>
                        <a:lumOff val="80000"/>
                      </a:schemeClr>
                    </a:solidFill>
                  </a:tcPr>
                </a:tc>
                <a:extLst>
                  <a:ext uri="{0D108BD9-81ED-4DB2-BD59-A6C34878D82A}">
                    <a16:rowId xmlns:a16="http://schemas.microsoft.com/office/drawing/2014/main" val="559924198"/>
                  </a:ext>
                </a:extLst>
              </a:tr>
              <a:tr h="1538366">
                <a:tc rowSpan="2">
                  <a:txBody>
                    <a:bodyPr/>
                    <a:lstStyle/>
                    <a:p>
                      <a:pPr algn="ctr" fontAlgn="b"/>
                      <a:endParaRPr lang="en-GB" sz="1400" b="0" i="0" u="none" strike="noStrike">
                        <a:solidFill>
                          <a:srgbClr val="000000"/>
                        </a:solidFill>
                        <a:effectLst/>
                        <a:latin typeface="Arial" panose="020B0604020202020204" pitchFamily="34" charset="0"/>
                        <a:cs typeface="Arial" panose="020B0604020202020204" pitchFamily="34" charset="0"/>
                      </a:endParaRPr>
                    </a:p>
                    <a:p>
                      <a:pPr algn="ctr" fontAlgn="b"/>
                      <a:r>
                        <a:rPr lang="en-GB" sz="1400" b="0" i="0" u="none" strike="noStrike">
                          <a:solidFill>
                            <a:srgbClr val="000000"/>
                          </a:solidFill>
                          <a:effectLst/>
                          <a:latin typeface="Arial"/>
                          <a:cs typeface="Arial"/>
                        </a:rPr>
                        <a:t>To proactively manage our culture, our development as a directorate and enable our workforce to deliver excellence to our customers, partners and each other. </a:t>
                      </a:r>
                    </a:p>
                    <a:p>
                      <a:pPr algn="ctr" fontAlgn="b"/>
                      <a:endParaRPr lang="en-GB" sz="1400" b="0" i="0" u="none" strike="noStrike">
                        <a:solidFill>
                          <a:srgbClr val="000000"/>
                        </a:solidFill>
                        <a:effectLst/>
                        <a:latin typeface="Arial" panose="020B0604020202020204" pitchFamily="34" charset="0"/>
                        <a:cs typeface="Arial" panose="020B0604020202020204" pitchFamily="34" charset="0"/>
                      </a:endParaRPr>
                    </a:p>
                    <a:p>
                      <a:pPr algn="ctr" fontAlgn="b"/>
                      <a:r>
                        <a:rPr lang="en-GB" sz="1400" b="0" i="0" u="none" strike="noStrike">
                          <a:solidFill>
                            <a:srgbClr val="000000"/>
                          </a:solidFill>
                          <a:effectLst/>
                          <a:latin typeface="Arial"/>
                          <a:cs typeface="Arial"/>
                        </a:rPr>
                        <a:t>To create an engaged workforce with the right skills, the right leaders and an enabling culture to serve the customer well.</a:t>
                      </a:r>
                    </a:p>
                    <a:p>
                      <a:pPr algn="ctr" fontAlgn="b"/>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7.2 Enabling high-performing teams and setting behavioural expectations </a:t>
                      </a:r>
                      <a:endParaRPr lang="en-GB" sz="1400" b="0" i="0" u="none" strike="noStrike">
                        <a:solidFill>
                          <a:srgbClr val="000000"/>
                        </a:solidFill>
                        <a:effectLst/>
                        <a:highlight>
                          <a:srgbClr val="FFFF00"/>
                        </a:highlight>
                        <a:latin typeface="Arial" panose="020B0604020202020204" pitchFamily="34" charset="0"/>
                        <a:cs typeface="Arial" panose="020B0604020202020204" pitchFamily="34" charset="0"/>
                      </a:endParaRP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Lara Ashley </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October 2022 - December 2023</a:t>
                      </a:r>
                    </a:p>
                  </a:txBody>
                  <a:tcPr marL="6350" marR="6350" marT="6350" marB="0" anchor="ctr">
                    <a:solidFill>
                      <a:schemeClr val="accent1">
                        <a:lumMod val="20000"/>
                        <a:lumOff val="80000"/>
                      </a:schemeClr>
                    </a:solidFill>
                  </a:tcPr>
                </a:tc>
                <a:tc>
                  <a:txBody>
                    <a:bodyPr/>
                    <a:lstStyle/>
                    <a:p>
                      <a:pPr marL="0" marR="0" lvl="0" indent="0" algn="ctr" rtl="0" eaLnBrk="1" fontAlgn="b" latinLnBrk="0" hangingPunct="1">
                        <a:lnSpc>
                          <a:spcPct val="100000"/>
                        </a:lnSpc>
                        <a:spcBef>
                          <a:spcPts val="0"/>
                        </a:spcBef>
                        <a:spcAft>
                          <a:spcPts val="0"/>
                        </a:spcAft>
                        <a:buClrTx/>
                        <a:buSzTx/>
                        <a:buFontTx/>
                        <a:buNone/>
                      </a:pPr>
                      <a:r>
                        <a:rPr lang="en-GB" sz="1400" b="0" i="0" u="none" strike="noStrike">
                          <a:solidFill>
                            <a:srgbClr val="000000"/>
                          </a:solidFill>
                          <a:effectLst/>
                          <a:latin typeface="Arial"/>
                          <a:cs typeface="Arial"/>
                        </a:rPr>
                        <a:t>A competency model has been drafted which sets out clear behavioural expectations for staff, managers, and senior managers and will be linked with succession planning, recruitment and recognition. A plan to engage on the competency model has been devised. </a:t>
                      </a:r>
                    </a:p>
                  </a:txBody>
                  <a:tcPr marL="6350" marR="6350" marT="6350" marB="0" anchor="ctr">
                    <a:solidFill>
                      <a:schemeClr val="accent1">
                        <a:lumMod val="20000"/>
                        <a:lumOff val="80000"/>
                      </a:schemeClr>
                    </a:solidFill>
                  </a:tcPr>
                </a:tc>
                <a:extLst>
                  <a:ext uri="{0D108BD9-81ED-4DB2-BD59-A6C34878D82A}">
                    <a16:rowId xmlns:a16="http://schemas.microsoft.com/office/drawing/2014/main" val="962107494"/>
                  </a:ext>
                </a:extLst>
              </a:tr>
              <a:tr h="1538366">
                <a:tc vMerge="1">
                  <a:txBody>
                    <a:bodyPr/>
                    <a:lstStyle/>
                    <a:p>
                      <a:pPr algn="ctr" fontAlgn="b"/>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7.10 Intra-directorate Comms &amp; engagement</a:t>
                      </a: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Lara Ashley </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October 2022 - December 2023</a:t>
                      </a: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A plan is currently being developed, with a housing communications lead having been onboarded. The fourth newsletter was circulated to all staff using Microsoft Sway and the first All-Staff Webinar was delivered in mid-June 2023. </a:t>
                      </a:r>
                    </a:p>
                  </a:txBody>
                  <a:tcPr marL="6350" marR="6350" marT="6350" marB="0" anchor="ctr">
                    <a:solidFill>
                      <a:schemeClr val="accent1">
                        <a:lumMod val="20000"/>
                        <a:lumOff val="80000"/>
                      </a:schemeClr>
                    </a:solidFill>
                  </a:tcPr>
                </a:tc>
                <a:extLst>
                  <a:ext uri="{0D108BD9-81ED-4DB2-BD59-A6C34878D82A}">
                    <a16:rowId xmlns:a16="http://schemas.microsoft.com/office/drawing/2014/main" val="2012727208"/>
                  </a:ext>
                </a:extLst>
              </a:tr>
            </a:tbl>
          </a:graphicData>
        </a:graphic>
      </p:graphicFrame>
    </p:spTree>
    <p:extLst>
      <p:ext uri="{BB962C8B-B14F-4D97-AF65-F5344CB8AC3E}">
        <p14:creationId xmlns:p14="http://schemas.microsoft.com/office/powerpoint/2010/main" val="1519881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19637" y="6299291"/>
            <a:ext cx="3540125" cy="430212"/>
          </a:xfrm>
        </p:spPr>
        <p:txBody>
          <a:bodyPr/>
          <a:lstStyle/>
          <a:p>
            <a:r>
              <a:rPr lang="en-GB"/>
              <a:t>Susmita Sen</a:t>
            </a:r>
          </a:p>
        </p:txBody>
      </p:sp>
      <p:sp>
        <p:nvSpPr>
          <p:cNvPr id="3" name="Title 2"/>
          <p:cNvSpPr>
            <a:spLocks noGrp="1"/>
          </p:cNvSpPr>
          <p:nvPr>
            <p:ph type="title"/>
          </p:nvPr>
        </p:nvSpPr>
        <p:spPr>
          <a:xfrm>
            <a:off x="527168" y="238097"/>
            <a:ext cx="11664831" cy="841166"/>
          </a:xfrm>
        </p:spPr>
        <p:txBody>
          <a:bodyPr>
            <a:normAutofit/>
          </a:bodyPr>
          <a:lstStyle/>
          <a:p>
            <a:r>
              <a:rPr lang="en-GB"/>
              <a:t>Vision, Direction &amp; Transformation Plan for the directorate</a:t>
            </a:r>
            <a:endParaRPr lang="en-GB" sz="3200"/>
          </a:p>
        </p:txBody>
      </p:sp>
      <p:graphicFrame>
        <p:nvGraphicFramePr>
          <p:cNvPr id="9" name="Table 8">
            <a:extLst>
              <a:ext uri="{FF2B5EF4-FFF2-40B4-BE49-F238E27FC236}">
                <a16:creationId xmlns:a16="http://schemas.microsoft.com/office/drawing/2014/main" id="{533D9E5A-2E8F-82C6-12BA-094962A4B52A}"/>
              </a:ext>
            </a:extLst>
          </p:cNvPr>
          <p:cNvGraphicFramePr>
            <a:graphicFrameLocks noGrp="1"/>
          </p:cNvGraphicFramePr>
          <p:nvPr>
            <p:extLst>
              <p:ext uri="{D42A27DB-BD31-4B8C-83A1-F6EECF244321}">
                <p14:modId xmlns:p14="http://schemas.microsoft.com/office/powerpoint/2010/main" val="2250432072"/>
              </p:ext>
            </p:extLst>
          </p:nvPr>
        </p:nvGraphicFramePr>
        <p:xfrm>
          <a:off x="619637" y="1079263"/>
          <a:ext cx="11222873" cy="4298271"/>
        </p:xfrm>
        <a:graphic>
          <a:graphicData uri="http://schemas.openxmlformats.org/drawingml/2006/table">
            <a:tbl>
              <a:tblPr>
                <a:tableStyleId>{5C22544A-7EE6-4342-B048-85BDC9FD1C3A}</a:tableStyleId>
              </a:tblPr>
              <a:tblGrid>
                <a:gridCol w="2275963">
                  <a:extLst>
                    <a:ext uri="{9D8B030D-6E8A-4147-A177-3AD203B41FA5}">
                      <a16:colId xmlns:a16="http://schemas.microsoft.com/office/drawing/2014/main" val="3870568549"/>
                    </a:ext>
                  </a:extLst>
                </a:gridCol>
                <a:gridCol w="1893167">
                  <a:extLst>
                    <a:ext uri="{9D8B030D-6E8A-4147-A177-3AD203B41FA5}">
                      <a16:colId xmlns:a16="http://schemas.microsoft.com/office/drawing/2014/main" val="399275330"/>
                    </a:ext>
                  </a:extLst>
                </a:gridCol>
                <a:gridCol w="1960376">
                  <a:extLst>
                    <a:ext uri="{9D8B030D-6E8A-4147-A177-3AD203B41FA5}">
                      <a16:colId xmlns:a16="http://schemas.microsoft.com/office/drawing/2014/main" val="4069544524"/>
                    </a:ext>
                  </a:extLst>
                </a:gridCol>
                <a:gridCol w="1534886">
                  <a:extLst>
                    <a:ext uri="{9D8B030D-6E8A-4147-A177-3AD203B41FA5}">
                      <a16:colId xmlns:a16="http://schemas.microsoft.com/office/drawing/2014/main" val="2712324349"/>
                    </a:ext>
                  </a:extLst>
                </a:gridCol>
                <a:gridCol w="3558481">
                  <a:extLst>
                    <a:ext uri="{9D8B030D-6E8A-4147-A177-3AD203B41FA5}">
                      <a16:colId xmlns:a16="http://schemas.microsoft.com/office/drawing/2014/main" val="2682890786"/>
                    </a:ext>
                  </a:extLst>
                </a:gridCol>
              </a:tblGrid>
              <a:tr h="453747">
                <a:tc>
                  <a:txBody>
                    <a:bodyPr/>
                    <a:lstStyle/>
                    <a:p>
                      <a:pPr algn="ctr" fontAlgn="b"/>
                      <a:r>
                        <a:rPr lang="en-GB" sz="1400" b="1" i="0" u="none" strike="noStrike" dirty="0">
                          <a:solidFill>
                            <a:srgbClr val="000000"/>
                          </a:solidFill>
                          <a:effectLst/>
                          <a:latin typeface="Arial"/>
                          <a:cs typeface="Arial"/>
                        </a:rPr>
                        <a:t>Workstream Outcome</a:t>
                      </a:r>
                    </a:p>
                  </a:txBody>
                  <a:tcPr marL="4044" marR="4044" marT="4044" marB="0" anchor="ctr">
                    <a:solidFill>
                      <a:schemeClr val="accent3">
                        <a:lumMod val="20000"/>
                        <a:lumOff val="80000"/>
                      </a:schemeClr>
                    </a:solidFill>
                  </a:tcPr>
                </a:tc>
                <a:tc>
                  <a:txBody>
                    <a:bodyPr/>
                    <a:lstStyle/>
                    <a:p>
                      <a:pPr algn="ctr" fontAlgn="b"/>
                      <a:r>
                        <a:rPr lang="en-GB" sz="1400" b="1" i="0" u="none" strike="noStrike" dirty="0">
                          <a:solidFill>
                            <a:srgbClr val="000000"/>
                          </a:solidFill>
                          <a:effectLst/>
                          <a:latin typeface="Arial"/>
                          <a:cs typeface="Arial"/>
                        </a:rPr>
                        <a:t>Live Projects for April 2023</a:t>
                      </a:r>
                    </a:p>
                  </a:txBody>
                  <a:tcPr marL="4044" marR="4044" marT="4044" marB="0" anchor="ctr">
                    <a:solidFill>
                      <a:schemeClr val="accent3">
                        <a:lumMod val="20000"/>
                        <a:lumOff val="80000"/>
                      </a:schemeClr>
                    </a:solidFill>
                  </a:tcPr>
                </a:tc>
                <a:tc>
                  <a:txBody>
                    <a:bodyPr/>
                    <a:lstStyle/>
                    <a:p>
                      <a:pPr algn="ctr" fontAlgn="t"/>
                      <a:r>
                        <a:rPr lang="en-GB" sz="1400" b="1" u="none" strike="noStrike" dirty="0">
                          <a:effectLst/>
                          <a:latin typeface="Arial"/>
                          <a:cs typeface="Arial"/>
                        </a:rPr>
                        <a:t>Workstream Lead</a:t>
                      </a:r>
                      <a:endParaRPr lang="en-GB" sz="1400" b="1" i="0" u="none" strike="noStrike" dirty="0">
                        <a:solidFill>
                          <a:srgbClr val="000000"/>
                        </a:solidFill>
                        <a:effectLst/>
                        <a:latin typeface="Arial"/>
                        <a:cs typeface="Arial"/>
                      </a:endParaRPr>
                    </a:p>
                  </a:txBody>
                  <a:tcPr marL="4044" marR="4044" marT="4044" marB="0" anchor="ctr">
                    <a:solidFill>
                      <a:schemeClr val="accent3">
                        <a:lumMod val="20000"/>
                        <a:lumOff val="80000"/>
                      </a:schemeClr>
                    </a:solidFill>
                  </a:tcPr>
                </a:tc>
                <a:tc>
                  <a:txBody>
                    <a:bodyPr/>
                    <a:lstStyle/>
                    <a:p>
                      <a:pPr algn="ctr" fontAlgn="t"/>
                      <a:r>
                        <a:rPr lang="en-GB" sz="1400" b="1" i="0" u="none" strike="noStrike" dirty="0">
                          <a:solidFill>
                            <a:srgbClr val="000000"/>
                          </a:solidFill>
                          <a:effectLst/>
                          <a:latin typeface="Arial"/>
                          <a:cs typeface="Arial"/>
                        </a:rPr>
                        <a:t>Timeframe</a:t>
                      </a:r>
                    </a:p>
                  </a:txBody>
                  <a:tcPr marL="4044" marR="4044" marT="4044" marB="0" anchor="ctr">
                    <a:solidFill>
                      <a:schemeClr val="accent3">
                        <a:lumMod val="20000"/>
                        <a:lumOff val="80000"/>
                      </a:schemeClr>
                    </a:solidFill>
                  </a:tcPr>
                </a:tc>
                <a:tc>
                  <a:txBody>
                    <a:bodyPr/>
                    <a:lstStyle/>
                    <a:p>
                      <a:pPr algn="ctr" fontAlgn="t"/>
                      <a:r>
                        <a:rPr lang="en-GB" sz="1400" b="1" i="0" u="none" strike="noStrike" dirty="0">
                          <a:solidFill>
                            <a:srgbClr val="000000"/>
                          </a:solidFill>
                          <a:effectLst/>
                          <a:latin typeface="Arial"/>
                          <a:cs typeface="Arial"/>
                        </a:rPr>
                        <a:t>Project progress since January 2022</a:t>
                      </a:r>
                    </a:p>
                  </a:txBody>
                  <a:tcPr marL="4044" marR="4044" marT="4044" marB="0" anchor="ctr">
                    <a:solidFill>
                      <a:schemeClr val="accent3">
                        <a:lumMod val="20000"/>
                        <a:lumOff val="80000"/>
                      </a:schemeClr>
                    </a:solidFill>
                  </a:tcPr>
                </a:tc>
                <a:extLst>
                  <a:ext uri="{0D108BD9-81ED-4DB2-BD59-A6C34878D82A}">
                    <a16:rowId xmlns:a16="http://schemas.microsoft.com/office/drawing/2014/main" val="549858012"/>
                  </a:ext>
                </a:extLst>
              </a:tr>
              <a:tr h="1130406">
                <a:tc>
                  <a:txBody>
                    <a:bodyPr/>
                    <a:lstStyle/>
                    <a:p>
                      <a:pPr algn="l" fontAlgn="ctr"/>
                      <a:r>
                        <a:rPr lang="en-GB" sz="1400" b="0" i="0" u="none" strike="noStrike" dirty="0">
                          <a:solidFill>
                            <a:srgbClr val="000000"/>
                          </a:solidFill>
                          <a:effectLst/>
                          <a:latin typeface="Arial"/>
                          <a:cs typeface="Arial"/>
                        </a:rPr>
                        <a:t>A Vision &amp; Mission is developed which provides strategic direction for the directorate and is informed by an understanding of issues affecting the directorate. </a:t>
                      </a:r>
                      <a:endParaRPr lang="en-GB" sz="1400" b="0" i="0" u="none" strike="noStrike" dirty="0">
                        <a:solidFill>
                          <a:srgbClr val="000000"/>
                        </a:solidFill>
                        <a:effectLst/>
                        <a:latin typeface="Arial" panose="020B0604020202020204" pitchFamily="34" charset="0"/>
                        <a:cs typeface="Arial" panose="020B0604020202020204" pitchFamily="34" charset="0"/>
                      </a:endParaRPr>
                    </a:p>
                    <a:p>
                      <a:pPr algn="l" fontAlgn="ctr"/>
                      <a:endParaRPr lang="en-GB" sz="1400" b="0" i="0" u="none" strike="noStrike">
                        <a:solidFill>
                          <a:srgbClr val="000000"/>
                        </a:solidFill>
                        <a:effectLst/>
                        <a:latin typeface="Arial" panose="020B0604020202020204" pitchFamily="34" charset="0"/>
                        <a:cs typeface="Arial" panose="020B0604020202020204" pitchFamily="34" charset="0"/>
                      </a:endParaRPr>
                    </a:p>
                    <a:p>
                      <a:pPr algn="l" fontAlgn="ctr"/>
                      <a:r>
                        <a:rPr lang="en-GB" sz="1400" b="0" i="0" u="none" strike="noStrike" dirty="0">
                          <a:solidFill>
                            <a:srgbClr val="000000"/>
                          </a:solidFill>
                          <a:effectLst/>
                          <a:latin typeface="Arial"/>
                          <a:cs typeface="Arial"/>
                        </a:rPr>
                        <a:t>The Transformation of the directorate is governed and resourced appropriately. </a:t>
                      </a:r>
                    </a:p>
                    <a:p>
                      <a:pPr algn="l" fontAlgn="ctr"/>
                      <a:endParaRPr lang="en-GB" sz="1400" b="0" i="0" u="none" strike="noStrike">
                        <a:solidFill>
                          <a:srgbClr val="000000"/>
                        </a:solidFill>
                        <a:effectLst/>
                        <a:latin typeface="Arial" panose="020B0604020202020204" pitchFamily="34" charset="0"/>
                        <a:cs typeface="Arial" panose="020B0604020202020204" pitchFamily="34" charset="0"/>
                      </a:endParaRPr>
                    </a:p>
                    <a:p>
                      <a:pPr algn="l" fontAlgn="ctr"/>
                      <a:r>
                        <a:rPr lang="en-GB" sz="1400" b="0" i="0" u="none" strike="noStrike" dirty="0">
                          <a:solidFill>
                            <a:srgbClr val="000000"/>
                          </a:solidFill>
                          <a:effectLst/>
                          <a:latin typeface="Arial"/>
                          <a:cs typeface="Arial"/>
                        </a:rPr>
                        <a:t>A Housing Strategy which embeds the transformation of the directorate into BAU is developed and implemented </a:t>
                      </a:r>
                    </a:p>
                  </a:txBody>
                  <a:tcPr marL="145584" marR="4044" marT="4044" marB="0" anchor="ctr">
                    <a:solidFill>
                      <a:schemeClr val="accent1">
                        <a:lumMod val="20000"/>
                        <a:lumOff val="80000"/>
                      </a:schemeClr>
                    </a:solidFill>
                  </a:tcPr>
                </a:tc>
                <a:tc>
                  <a:txBody>
                    <a:bodyPr/>
                    <a:lstStyle/>
                    <a:p>
                      <a:pPr algn="ctr" fontAlgn="b"/>
                      <a:r>
                        <a:rPr lang="en-GB" sz="1400" b="0" i="0" u="none" strike="noStrike" dirty="0">
                          <a:solidFill>
                            <a:srgbClr val="000000"/>
                          </a:solidFill>
                          <a:effectLst/>
                          <a:latin typeface="Arial"/>
                          <a:cs typeface="Arial"/>
                        </a:rPr>
                        <a:t>1.3 Housing Strategy</a:t>
                      </a:r>
                    </a:p>
                  </a:txBody>
                  <a:tcPr marL="6350" marR="6350" marT="6350" marB="0" anchor="ctr">
                    <a:solidFill>
                      <a:schemeClr val="accent1">
                        <a:lumMod val="20000"/>
                        <a:lumOff val="80000"/>
                      </a:schemeClr>
                    </a:solidFill>
                  </a:tcPr>
                </a:tc>
                <a:tc>
                  <a:txBody>
                    <a:bodyPr/>
                    <a:lstStyle/>
                    <a:p>
                      <a:pPr algn="ctr" fontAlgn="b"/>
                      <a:r>
                        <a:rPr lang="en-GB" sz="1400" b="0" i="0" u="none" strike="noStrike" dirty="0">
                          <a:solidFill>
                            <a:srgbClr val="000000"/>
                          </a:solidFill>
                          <a:effectLst/>
                          <a:latin typeface="Arial"/>
                          <a:cs typeface="Arial"/>
                        </a:rPr>
                        <a:t>Lara Ashley/Velvet Dibley </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solidFill>
                      <a:schemeClr val="accent1">
                        <a:lumMod val="20000"/>
                        <a:lumOff val="80000"/>
                      </a:schemeClr>
                    </a:solidFill>
                  </a:tcPr>
                </a:tc>
                <a:tc>
                  <a:txBody>
                    <a:bodyPr/>
                    <a:lstStyle/>
                    <a:p>
                      <a:pPr algn="ctr" fontAlgn="b"/>
                      <a:r>
                        <a:rPr lang="en-GB" sz="1400" b="0" i="0" u="none" strike="noStrike" dirty="0">
                          <a:solidFill>
                            <a:srgbClr val="000000"/>
                          </a:solidFill>
                          <a:effectLst/>
                          <a:latin typeface="Arial"/>
                          <a:cs typeface="Arial"/>
                        </a:rPr>
                        <a:t>Completed by September 2023</a:t>
                      </a:r>
                    </a:p>
                  </a:txBody>
                  <a:tcPr marL="6350" marR="6350" marT="6350" marB="0" anchor="ctr">
                    <a:solidFill>
                      <a:schemeClr val="accent1">
                        <a:lumMod val="20000"/>
                        <a:lumOff val="80000"/>
                      </a:schemeClr>
                    </a:solidFill>
                  </a:tcPr>
                </a:tc>
                <a:tc>
                  <a:txBody>
                    <a:bodyPr/>
                    <a:lstStyle/>
                    <a:p>
                      <a:pPr algn="ctr" fontAlgn="b"/>
                      <a:r>
                        <a:rPr lang="en-US" sz="1400" b="0" i="0" u="none" strike="noStrike" dirty="0">
                          <a:solidFill>
                            <a:schemeClr val="tx1"/>
                          </a:solidFill>
                          <a:effectLst/>
                          <a:latin typeface="Arial"/>
                          <a:cs typeface="Arial"/>
                        </a:rPr>
                        <a:t>The consultation on the draft priorities is currently live and due to end on August 2</a:t>
                      </a:r>
                      <a:r>
                        <a:rPr lang="en-US" sz="1400" b="0" i="0" u="none" strike="noStrike" baseline="30000" dirty="0">
                          <a:solidFill>
                            <a:schemeClr val="tx1"/>
                          </a:solidFill>
                          <a:effectLst/>
                          <a:latin typeface="Arial"/>
                          <a:cs typeface="Arial"/>
                        </a:rPr>
                        <a:t>nd</a:t>
                      </a:r>
                      <a:r>
                        <a:rPr lang="en-US" sz="1400" b="0" i="0" u="none" strike="noStrike" dirty="0">
                          <a:solidFill>
                            <a:schemeClr val="tx1"/>
                          </a:solidFill>
                          <a:effectLst/>
                          <a:latin typeface="Arial"/>
                          <a:cs typeface="Arial"/>
                        </a:rPr>
                        <a:t>. The draft priorities and objectives were presented to Tenant &amp; Leaseholder on 18</a:t>
                      </a:r>
                      <a:r>
                        <a:rPr lang="en-US" sz="1400" b="0" i="0" u="none" strike="noStrike" baseline="30000" dirty="0">
                          <a:solidFill>
                            <a:schemeClr val="tx1"/>
                          </a:solidFill>
                          <a:effectLst/>
                          <a:latin typeface="Arial"/>
                          <a:cs typeface="Arial"/>
                        </a:rPr>
                        <a:t>th</a:t>
                      </a:r>
                      <a:r>
                        <a:rPr lang="en-US" sz="1400" b="0" i="0" u="none" strike="noStrike" dirty="0">
                          <a:solidFill>
                            <a:schemeClr val="tx1"/>
                          </a:solidFill>
                          <a:effectLst/>
                          <a:latin typeface="Arial"/>
                          <a:cs typeface="Arial"/>
                        </a:rPr>
                        <a:t> July, and to the Homes Scrutiny Sub-Committee on 24th July.  A focus group will be held with residents and partners on 25</a:t>
                      </a:r>
                      <a:r>
                        <a:rPr lang="en-US" sz="1400" b="0" i="0" u="none" strike="noStrike" baseline="30000" dirty="0">
                          <a:solidFill>
                            <a:schemeClr val="tx1"/>
                          </a:solidFill>
                          <a:effectLst/>
                          <a:latin typeface="Arial"/>
                          <a:cs typeface="Arial"/>
                        </a:rPr>
                        <a:t>th</a:t>
                      </a:r>
                      <a:r>
                        <a:rPr lang="en-US" sz="1400" b="0" i="0" u="none" strike="noStrike" dirty="0">
                          <a:solidFill>
                            <a:schemeClr val="tx1"/>
                          </a:solidFill>
                          <a:effectLst/>
                          <a:latin typeface="Arial"/>
                          <a:cs typeface="Arial"/>
                        </a:rPr>
                        <a:t> July to develop the actions that will sit under each priority. Additional focus group sessions will be held with both housing associations and private rented sector landlords.</a:t>
                      </a:r>
                    </a:p>
                  </a:txBody>
                  <a:tcPr marL="6350" marR="6350" marT="6350" marB="0" anchor="ctr">
                    <a:solidFill>
                      <a:schemeClr val="accent1">
                        <a:lumMod val="20000"/>
                        <a:lumOff val="80000"/>
                      </a:schemeClr>
                    </a:solidFill>
                  </a:tcPr>
                </a:tc>
                <a:extLst>
                  <a:ext uri="{0D108BD9-81ED-4DB2-BD59-A6C34878D82A}">
                    <a16:rowId xmlns:a16="http://schemas.microsoft.com/office/drawing/2014/main" val="1370638577"/>
                  </a:ext>
                </a:extLst>
              </a:tr>
            </a:tbl>
          </a:graphicData>
        </a:graphic>
      </p:graphicFrame>
    </p:spTree>
    <p:extLst>
      <p:ext uri="{BB962C8B-B14F-4D97-AF65-F5344CB8AC3E}">
        <p14:creationId xmlns:p14="http://schemas.microsoft.com/office/powerpoint/2010/main" val="1599780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19637" y="6299291"/>
            <a:ext cx="3540125" cy="430212"/>
          </a:xfrm>
        </p:spPr>
        <p:txBody>
          <a:bodyPr/>
          <a:lstStyle/>
          <a:p>
            <a:r>
              <a:rPr lang="en-GB"/>
              <a:t>Susmita Sen </a:t>
            </a:r>
          </a:p>
        </p:txBody>
      </p:sp>
      <p:sp>
        <p:nvSpPr>
          <p:cNvPr id="3" name="Title 2"/>
          <p:cNvSpPr>
            <a:spLocks noGrp="1"/>
          </p:cNvSpPr>
          <p:nvPr>
            <p:ph type="title"/>
          </p:nvPr>
        </p:nvSpPr>
        <p:spPr>
          <a:xfrm>
            <a:off x="527168" y="238097"/>
            <a:ext cx="11664831" cy="841166"/>
          </a:xfrm>
        </p:spPr>
        <p:txBody>
          <a:bodyPr>
            <a:normAutofit/>
          </a:bodyPr>
          <a:lstStyle/>
          <a:p>
            <a:r>
              <a:rPr lang="en-GB" sz="3200"/>
              <a:t>Governance &amp; Information Management </a:t>
            </a:r>
          </a:p>
        </p:txBody>
      </p:sp>
      <p:graphicFrame>
        <p:nvGraphicFramePr>
          <p:cNvPr id="8" name="Table 7">
            <a:extLst>
              <a:ext uri="{FF2B5EF4-FFF2-40B4-BE49-F238E27FC236}">
                <a16:creationId xmlns:a16="http://schemas.microsoft.com/office/drawing/2014/main" id="{C667F2E0-7EBF-E9FA-8E25-CEF50A838418}"/>
              </a:ext>
            </a:extLst>
          </p:cNvPr>
          <p:cNvGraphicFramePr>
            <a:graphicFrameLocks noGrp="1"/>
          </p:cNvGraphicFramePr>
          <p:nvPr>
            <p:extLst>
              <p:ext uri="{D42A27DB-BD31-4B8C-83A1-F6EECF244321}">
                <p14:modId xmlns:p14="http://schemas.microsoft.com/office/powerpoint/2010/main" val="935417160"/>
              </p:ext>
            </p:extLst>
          </p:nvPr>
        </p:nvGraphicFramePr>
        <p:xfrm>
          <a:off x="619637" y="1884334"/>
          <a:ext cx="11045194" cy="2630458"/>
        </p:xfrm>
        <a:graphic>
          <a:graphicData uri="http://schemas.openxmlformats.org/drawingml/2006/table">
            <a:tbl>
              <a:tblPr>
                <a:tableStyleId>{5C22544A-7EE6-4342-B048-85BDC9FD1C3A}</a:tableStyleId>
              </a:tblPr>
              <a:tblGrid>
                <a:gridCol w="2051786">
                  <a:extLst>
                    <a:ext uri="{9D8B030D-6E8A-4147-A177-3AD203B41FA5}">
                      <a16:colId xmlns:a16="http://schemas.microsoft.com/office/drawing/2014/main" val="1523691752"/>
                    </a:ext>
                  </a:extLst>
                </a:gridCol>
                <a:gridCol w="2217888">
                  <a:extLst>
                    <a:ext uri="{9D8B030D-6E8A-4147-A177-3AD203B41FA5}">
                      <a16:colId xmlns:a16="http://schemas.microsoft.com/office/drawing/2014/main" val="1587709224"/>
                    </a:ext>
                  </a:extLst>
                </a:gridCol>
                <a:gridCol w="1523997">
                  <a:extLst>
                    <a:ext uri="{9D8B030D-6E8A-4147-A177-3AD203B41FA5}">
                      <a16:colId xmlns:a16="http://schemas.microsoft.com/office/drawing/2014/main" val="1489600731"/>
                    </a:ext>
                  </a:extLst>
                </a:gridCol>
                <a:gridCol w="1597500">
                  <a:extLst>
                    <a:ext uri="{9D8B030D-6E8A-4147-A177-3AD203B41FA5}">
                      <a16:colId xmlns:a16="http://schemas.microsoft.com/office/drawing/2014/main" val="1675112866"/>
                    </a:ext>
                  </a:extLst>
                </a:gridCol>
                <a:gridCol w="3654023">
                  <a:extLst>
                    <a:ext uri="{9D8B030D-6E8A-4147-A177-3AD203B41FA5}">
                      <a16:colId xmlns:a16="http://schemas.microsoft.com/office/drawing/2014/main" val="175839298"/>
                    </a:ext>
                  </a:extLst>
                </a:gridCol>
              </a:tblGrid>
              <a:tr h="426917">
                <a:tc>
                  <a:txBody>
                    <a:bodyPr/>
                    <a:lstStyle/>
                    <a:p>
                      <a:pPr algn="ctr" fontAlgn="t"/>
                      <a:r>
                        <a:rPr lang="en-GB" sz="1600" b="1" i="0" u="none" strike="noStrike">
                          <a:solidFill>
                            <a:srgbClr val="000000"/>
                          </a:solidFill>
                          <a:effectLst/>
                          <a:latin typeface="Arial"/>
                          <a:cs typeface="Arial"/>
                        </a:rPr>
                        <a:t>Workstream Outcome</a:t>
                      </a:r>
                    </a:p>
                  </a:txBody>
                  <a:tcPr marL="2828" marR="2828" marT="2828" marB="0" anchor="ctr">
                    <a:solidFill>
                      <a:schemeClr val="accent3">
                        <a:lumMod val="20000"/>
                        <a:lumOff val="80000"/>
                      </a:schemeClr>
                    </a:solidFill>
                  </a:tcPr>
                </a:tc>
                <a:tc>
                  <a:txBody>
                    <a:bodyPr/>
                    <a:lstStyle/>
                    <a:p>
                      <a:pPr algn="ctr" fontAlgn="t"/>
                      <a:r>
                        <a:rPr lang="en-GB" sz="1600" b="1" i="0" u="none" strike="noStrike">
                          <a:solidFill>
                            <a:srgbClr val="000000"/>
                          </a:solidFill>
                          <a:effectLst/>
                          <a:latin typeface="Arial"/>
                          <a:cs typeface="Arial"/>
                        </a:rPr>
                        <a:t>Live projects for July 2023</a:t>
                      </a:r>
                    </a:p>
                  </a:txBody>
                  <a:tcPr marL="2828" marR="2828" marT="2828" marB="0" anchor="ctr">
                    <a:solidFill>
                      <a:schemeClr val="accent3">
                        <a:lumMod val="20000"/>
                        <a:lumOff val="80000"/>
                      </a:schemeClr>
                    </a:solidFill>
                  </a:tcPr>
                </a:tc>
                <a:tc>
                  <a:txBody>
                    <a:bodyPr/>
                    <a:lstStyle/>
                    <a:p>
                      <a:pPr algn="ctr" fontAlgn="t"/>
                      <a:r>
                        <a:rPr lang="en-GB" sz="1600" b="1" u="none" strike="noStrike">
                          <a:effectLst/>
                          <a:latin typeface="Arial"/>
                          <a:cs typeface="Arial"/>
                        </a:rPr>
                        <a:t>Project Lead</a:t>
                      </a:r>
                      <a:endParaRPr lang="en-GB" sz="1600" b="1" i="0" u="none" strike="noStrike">
                        <a:solidFill>
                          <a:srgbClr val="000000"/>
                        </a:solidFill>
                        <a:effectLst/>
                        <a:latin typeface="Arial"/>
                        <a:cs typeface="Arial"/>
                      </a:endParaRPr>
                    </a:p>
                  </a:txBody>
                  <a:tcPr marL="2828" marR="2828" marT="2828" marB="0" anchor="ctr">
                    <a:solidFill>
                      <a:schemeClr val="accent3">
                        <a:lumMod val="20000"/>
                        <a:lumOff val="80000"/>
                      </a:schemeClr>
                    </a:solidFill>
                  </a:tcPr>
                </a:tc>
                <a:tc>
                  <a:txBody>
                    <a:bodyPr/>
                    <a:lstStyle/>
                    <a:p>
                      <a:pPr algn="ctr" fontAlgn="t"/>
                      <a:r>
                        <a:rPr lang="en-GB" sz="1600" b="1" u="none" strike="noStrike">
                          <a:effectLst/>
                          <a:latin typeface="Arial"/>
                          <a:cs typeface="Arial"/>
                        </a:rPr>
                        <a:t>Timescale</a:t>
                      </a:r>
                      <a:endParaRPr lang="en-GB" sz="1600" b="1" i="0" u="none" strike="noStrike">
                        <a:solidFill>
                          <a:srgbClr val="000000"/>
                        </a:solidFill>
                        <a:effectLst/>
                        <a:latin typeface="Arial"/>
                        <a:cs typeface="Arial"/>
                      </a:endParaRPr>
                    </a:p>
                  </a:txBody>
                  <a:tcPr marL="2828" marR="2828" marT="2828" marB="0" anchor="ctr">
                    <a:solidFill>
                      <a:schemeClr val="accent3">
                        <a:lumMod val="20000"/>
                        <a:lumOff val="80000"/>
                      </a:schemeClr>
                    </a:solidFill>
                  </a:tcPr>
                </a:tc>
                <a:tc>
                  <a:txBody>
                    <a:bodyPr/>
                    <a:lstStyle/>
                    <a:p>
                      <a:pPr algn="ctr" fontAlgn="t"/>
                      <a:r>
                        <a:rPr lang="en-GB" sz="1600" b="1" i="0" u="none" strike="noStrike">
                          <a:solidFill>
                            <a:srgbClr val="000000"/>
                          </a:solidFill>
                          <a:effectLst/>
                          <a:latin typeface="Arial"/>
                          <a:cs typeface="Arial"/>
                        </a:rPr>
                        <a:t>Project Progress since April 2023</a:t>
                      </a:r>
                    </a:p>
                  </a:txBody>
                  <a:tcPr marL="2828" marR="2828" marT="2828" marB="0" anchor="ctr">
                    <a:solidFill>
                      <a:schemeClr val="accent3">
                        <a:lumMod val="20000"/>
                        <a:lumOff val="80000"/>
                      </a:schemeClr>
                    </a:solidFill>
                  </a:tcPr>
                </a:tc>
                <a:extLst>
                  <a:ext uri="{0D108BD9-81ED-4DB2-BD59-A6C34878D82A}">
                    <a16:rowId xmlns:a16="http://schemas.microsoft.com/office/drawing/2014/main" val="2445559038"/>
                  </a:ext>
                </a:extLst>
              </a:tr>
              <a:tr h="1385880">
                <a:tc>
                  <a:txBody>
                    <a:bodyPr/>
                    <a:lstStyle/>
                    <a:p>
                      <a:pPr algn="ctr" fontAlgn="t"/>
                      <a:r>
                        <a:rPr lang="en-GB" sz="1400" b="0" i="0" u="none" strike="noStrike">
                          <a:solidFill>
                            <a:srgbClr val="000000"/>
                          </a:solidFill>
                          <a:effectLst/>
                          <a:latin typeface="Arial"/>
                          <a:cs typeface="Arial"/>
                        </a:rPr>
                        <a:t>To develop a robust framework for effective governance of the directorate to ensure accountability, high performance, and effective financial and information management</a:t>
                      </a:r>
                    </a:p>
                  </a:txBody>
                  <a:tcPr marL="2828" marR="2828" marT="2828" marB="0" anchor="ctr">
                    <a:solidFill>
                      <a:schemeClr val="accent1">
                        <a:lumMod val="20000"/>
                        <a:lumOff val="80000"/>
                      </a:schemeClr>
                    </a:solidFill>
                  </a:tcPr>
                </a:tc>
                <a:tc>
                  <a:txBody>
                    <a:bodyPr/>
                    <a:lstStyle/>
                    <a:p>
                      <a:pPr algn="ctr" fontAlgn="b"/>
                      <a:r>
                        <a:rPr lang="en-US" sz="1400" b="0" i="0" u="none" strike="noStrike">
                          <a:solidFill>
                            <a:srgbClr val="000000"/>
                          </a:solidFill>
                          <a:effectLst/>
                          <a:latin typeface="Arial"/>
                          <a:cs typeface="Arial"/>
                        </a:rPr>
                        <a:t>2.1 Revised Performance Framework and Business Intelligence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Velvet Dibley </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January-September 2023</a:t>
                      </a:r>
                    </a:p>
                  </a:txBody>
                  <a:tcPr marL="6350" marR="6350" marT="6350" marB="0" anchor="ctr">
                    <a:solidFill>
                      <a:schemeClr val="accent1">
                        <a:lumMod val="20000"/>
                        <a:lumOff val="8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a:solidFill>
                            <a:srgbClr val="000000"/>
                          </a:solidFill>
                          <a:effectLst/>
                          <a:latin typeface="Arial" panose="020B0604020202020204" pitchFamily="34" charset="0"/>
                          <a:cs typeface="Arial" panose="020B0604020202020204" pitchFamily="34" charset="0"/>
                        </a:rPr>
                        <a:t>Finalized list of KPIs collected across the directorate collated. These performance dashboards have now been developed and shared with HIB and there is readiness to </a:t>
                      </a:r>
                    </a:p>
                    <a:p>
                      <a:pPr marL="0" marR="0" lvl="0" indent="0" algn="ctr" rtl="0" eaLnBrk="1" fontAlgn="b" latinLnBrk="0" hangingPunct="1">
                        <a:lnSpc>
                          <a:spcPct val="100000"/>
                        </a:lnSpc>
                        <a:spcBef>
                          <a:spcPts val="0"/>
                        </a:spcBef>
                        <a:spcAft>
                          <a:spcPts val="0"/>
                        </a:spcAft>
                        <a:buClrTx/>
                        <a:buSzTx/>
                        <a:buFontTx/>
                        <a:buNone/>
                      </a:pPr>
                      <a:r>
                        <a:rPr lang="en-US" sz="1400" b="0" i="0" u="none" strike="noStrike">
                          <a:solidFill>
                            <a:srgbClr val="000000"/>
                          </a:solidFill>
                          <a:effectLst/>
                          <a:latin typeface="Arial"/>
                          <a:cs typeface="Arial"/>
                        </a:rPr>
                        <a:t>collect against revised tenant satisfaction measures for reporting for Q1 2023/2024. KPI dashboard due to be presented to Housing Improvement Board 27</a:t>
                      </a:r>
                      <a:r>
                        <a:rPr lang="en-US" sz="1400" b="0" i="0" u="none" strike="noStrike" baseline="30000">
                          <a:solidFill>
                            <a:srgbClr val="000000"/>
                          </a:solidFill>
                          <a:effectLst/>
                          <a:latin typeface="Arial"/>
                          <a:cs typeface="Arial"/>
                        </a:rPr>
                        <a:t>th</a:t>
                      </a:r>
                      <a:r>
                        <a:rPr lang="en-US" sz="1400" b="0" i="0" u="none" strike="noStrike">
                          <a:solidFill>
                            <a:srgbClr val="000000"/>
                          </a:solidFill>
                          <a:effectLst/>
                          <a:latin typeface="Arial"/>
                          <a:cs typeface="Arial"/>
                        </a:rPr>
                        <a:t> July. KPI dashboard will be complete with up-to-date data ahead of August Performance &amp; Risk DMT session. </a:t>
                      </a:r>
                    </a:p>
                  </a:txBody>
                  <a:tcPr marL="6350" marR="6350" marT="6350" marB="0" anchor="ctr">
                    <a:solidFill>
                      <a:schemeClr val="accent1">
                        <a:lumMod val="20000"/>
                        <a:lumOff val="80000"/>
                      </a:schemeClr>
                    </a:solidFill>
                  </a:tcPr>
                </a:tc>
                <a:extLst>
                  <a:ext uri="{0D108BD9-81ED-4DB2-BD59-A6C34878D82A}">
                    <a16:rowId xmlns:a16="http://schemas.microsoft.com/office/drawing/2014/main" val="2276421432"/>
                  </a:ext>
                </a:extLst>
              </a:tr>
            </a:tbl>
          </a:graphicData>
        </a:graphic>
      </p:graphicFrame>
    </p:spTree>
    <p:extLst>
      <p:ext uri="{BB962C8B-B14F-4D97-AF65-F5344CB8AC3E}">
        <p14:creationId xmlns:p14="http://schemas.microsoft.com/office/powerpoint/2010/main" val="3298936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19637" y="6299291"/>
            <a:ext cx="3540125" cy="430212"/>
          </a:xfrm>
        </p:spPr>
        <p:txBody>
          <a:bodyPr/>
          <a:lstStyle/>
          <a:p>
            <a:r>
              <a:rPr lang="en-GB"/>
              <a:t>Susmita Sen </a:t>
            </a:r>
          </a:p>
        </p:txBody>
      </p:sp>
      <p:sp>
        <p:nvSpPr>
          <p:cNvPr id="3" name="Title 2"/>
          <p:cNvSpPr>
            <a:spLocks noGrp="1"/>
          </p:cNvSpPr>
          <p:nvPr>
            <p:ph type="title"/>
          </p:nvPr>
        </p:nvSpPr>
        <p:spPr>
          <a:xfrm>
            <a:off x="527168" y="238097"/>
            <a:ext cx="11664831" cy="841166"/>
          </a:xfrm>
        </p:spPr>
        <p:txBody>
          <a:bodyPr>
            <a:normAutofit/>
          </a:bodyPr>
          <a:lstStyle/>
          <a:p>
            <a:r>
              <a:rPr lang="en-GB" sz="3200"/>
              <a:t>Customer Excellence </a:t>
            </a:r>
          </a:p>
        </p:txBody>
      </p:sp>
      <p:graphicFrame>
        <p:nvGraphicFramePr>
          <p:cNvPr id="8" name="Table 7">
            <a:extLst>
              <a:ext uri="{FF2B5EF4-FFF2-40B4-BE49-F238E27FC236}">
                <a16:creationId xmlns:a16="http://schemas.microsoft.com/office/drawing/2014/main" id="{B0153411-AEBE-C3B7-084B-589336A70C1F}"/>
              </a:ext>
            </a:extLst>
          </p:cNvPr>
          <p:cNvGraphicFramePr>
            <a:graphicFrameLocks noGrp="1"/>
          </p:cNvGraphicFramePr>
          <p:nvPr>
            <p:extLst>
              <p:ext uri="{D42A27DB-BD31-4B8C-83A1-F6EECF244321}">
                <p14:modId xmlns:p14="http://schemas.microsoft.com/office/powerpoint/2010/main" val="1195344302"/>
              </p:ext>
            </p:extLst>
          </p:nvPr>
        </p:nvGraphicFramePr>
        <p:xfrm>
          <a:off x="142043" y="950293"/>
          <a:ext cx="11833935" cy="5147604"/>
        </p:xfrm>
        <a:graphic>
          <a:graphicData uri="http://schemas.openxmlformats.org/drawingml/2006/table">
            <a:tbl>
              <a:tblPr>
                <a:tableStyleId>{5C22544A-7EE6-4342-B048-85BDC9FD1C3A}</a:tableStyleId>
              </a:tblPr>
              <a:tblGrid>
                <a:gridCol w="1367161">
                  <a:extLst>
                    <a:ext uri="{9D8B030D-6E8A-4147-A177-3AD203B41FA5}">
                      <a16:colId xmlns:a16="http://schemas.microsoft.com/office/drawing/2014/main" val="2521753714"/>
                    </a:ext>
                  </a:extLst>
                </a:gridCol>
                <a:gridCol w="1615736">
                  <a:extLst>
                    <a:ext uri="{9D8B030D-6E8A-4147-A177-3AD203B41FA5}">
                      <a16:colId xmlns:a16="http://schemas.microsoft.com/office/drawing/2014/main" val="3599378827"/>
                    </a:ext>
                  </a:extLst>
                </a:gridCol>
                <a:gridCol w="878889">
                  <a:extLst>
                    <a:ext uri="{9D8B030D-6E8A-4147-A177-3AD203B41FA5}">
                      <a16:colId xmlns:a16="http://schemas.microsoft.com/office/drawing/2014/main" val="3480202917"/>
                    </a:ext>
                  </a:extLst>
                </a:gridCol>
                <a:gridCol w="1393794">
                  <a:extLst>
                    <a:ext uri="{9D8B030D-6E8A-4147-A177-3AD203B41FA5}">
                      <a16:colId xmlns:a16="http://schemas.microsoft.com/office/drawing/2014/main" val="96974639"/>
                    </a:ext>
                  </a:extLst>
                </a:gridCol>
                <a:gridCol w="6578355">
                  <a:extLst>
                    <a:ext uri="{9D8B030D-6E8A-4147-A177-3AD203B41FA5}">
                      <a16:colId xmlns:a16="http://schemas.microsoft.com/office/drawing/2014/main" val="2646088263"/>
                    </a:ext>
                  </a:extLst>
                </a:gridCol>
              </a:tblGrid>
              <a:tr h="575324">
                <a:tc>
                  <a:txBody>
                    <a:bodyPr/>
                    <a:lstStyle/>
                    <a:p>
                      <a:pPr algn="ctr" fontAlgn="b"/>
                      <a:r>
                        <a:rPr lang="en-GB" sz="1400" b="1" i="0" u="none" strike="noStrike">
                          <a:solidFill>
                            <a:srgbClr val="000000"/>
                          </a:solidFill>
                          <a:effectLst/>
                          <a:latin typeface="Arial"/>
                          <a:cs typeface="Arial"/>
                        </a:rPr>
                        <a:t>Workstream Outcome</a:t>
                      </a:r>
                    </a:p>
                  </a:txBody>
                  <a:tcPr marL="4015" marR="4015" marT="4015" marB="0" anchor="ctr">
                    <a:solidFill>
                      <a:schemeClr val="accent3">
                        <a:lumMod val="20000"/>
                        <a:lumOff val="80000"/>
                      </a:schemeClr>
                    </a:solidFill>
                  </a:tcPr>
                </a:tc>
                <a:tc>
                  <a:txBody>
                    <a:bodyPr/>
                    <a:lstStyle/>
                    <a:p>
                      <a:pPr algn="ctr" fontAlgn="b"/>
                      <a:r>
                        <a:rPr lang="en-GB" sz="1400" b="1" u="none" strike="noStrike">
                          <a:effectLst/>
                          <a:latin typeface="Arial"/>
                          <a:cs typeface="Arial"/>
                        </a:rPr>
                        <a:t>Live Projects for April 2023 </a:t>
                      </a:r>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4015" marR="4015" marT="4015" marB="0" anchor="ctr">
                    <a:solidFill>
                      <a:schemeClr val="accent3">
                        <a:lumMod val="20000"/>
                        <a:lumOff val="80000"/>
                      </a:schemeClr>
                    </a:solidFill>
                  </a:tcPr>
                </a:tc>
                <a:tc>
                  <a:txBody>
                    <a:bodyPr/>
                    <a:lstStyle/>
                    <a:p>
                      <a:pPr algn="ctr" fontAlgn="t"/>
                      <a:r>
                        <a:rPr lang="en-GB" sz="1400" b="1" i="0" u="none" strike="noStrike">
                          <a:solidFill>
                            <a:srgbClr val="000000"/>
                          </a:solidFill>
                          <a:effectLst/>
                          <a:latin typeface="Arial"/>
                          <a:cs typeface="Arial"/>
                        </a:rPr>
                        <a:t>Project Lead</a:t>
                      </a:r>
                    </a:p>
                  </a:txBody>
                  <a:tcPr marL="4015" marR="4015" marT="4015" marB="0" anchor="ctr">
                    <a:solidFill>
                      <a:schemeClr val="accent3">
                        <a:lumMod val="20000"/>
                        <a:lumOff val="80000"/>
                      </a:schemeClr>
                    </a:solidFill>
                  </a:tcPr>
                </a:tc>
                <a:tc>
                  <a:txBody>
                    <a:bodyPr/>
                    <a:lstStyle/>
                    <a:p>
                      <a:pPr algn="ctr" fontAlgn="t"/>
                      <a:r>
                        <a:rPr lang="en-GB" sz="1400" b="1" i="0" u="none" strike="noStrike">
                          <a:solidFill>
                            <a:srgbClr val="000000"/>
                          </a:solidFill>
                          <a:effectLst/>
                          <a:latin typeface="Arial"/>
                          <a:cs typeface="Arial"/>
                        </a:rPr>
                        <a:t>Timescales</a:t>
                      </a:r>
                    </a:p>
                  </a:txBody>
                  <a:tcPr marL="4015" marR="4015" marT="4015" marB="0" anchor="ctr">
                    <a:solidFill>
                      <a:schemeClr val="accent3">
                        <a:lumMod val="20000"/>
                        <a:lumOff val="80000"/>
                      </a:schemeClr>
                    </a:solidFill>
                  </a:tcPr>
                </a:tc>
                <a:tc>
                  <a:txBody>
                    <a:bodyPr/>
                    <a:lstStyle/>
                    <a:p>
                      <a:pPr algn="ctr" fontAlgn="t"/>
                      <a:r>
                        <a:rPr lang="en-GB" sz="1400" b="1" i="0" u="none" strike="noStrike">
                          <a:solidFill>
                            <a:srgbClr val="000000"/>
                          </a:solidFill>
                          <a:effectLst/>
                          <a:latin typeface="Arial"/>
                          <a:cs typeface="Arial"/>
                        </a:rPr>
                        <a:t>Project Progress since April 2023</a:t>
                      </a:r>
                    </a:p>
                  </a:txBody>
                  <a:tcPr marL="4015" marR="4015" marT="4015" marB="0" anchor="ctr">
                    <a:solidFill>
                      <a:schemeClr val="accent3">
                        <a:lumMod val="20000"/>
                        <a:lumOff val="80000"/>
                      </a:schemeClr>
                    </a:solidFill>
                  </a:tcPr>
                </a:tc>
                <a:extLst>
                  <a:ext uri="{0D108BD9-81ED-4DB2-BD59-A6C34878D82A}">
                    <a16:rowId xmlns:a16="http://schemas.microsoft.com/office/drawing/2014/main" val="1619911692"/>
                  </a:ext>
                </a:extLst>
              </a:tr>
              <a:tr h="930427">
                <a:tc rowSpan="4">
                  <a:txBody>
                    <a:bodyPr/>
                    <a:lstStyle/>
                    <a:p>
                      <a:pPr algn="ctr" fontAlgn="ctr"/>
                      <a:r>
                        <a:rPr lang="en-GB" sz="1400" b="0" i="0" u="none" strike="noStrike">
                          <a:solidFill>
                            <a:srgbClr val="000000"/>
                          </a:solidFill>
                          <a:effectLst/>
                          <a:latin typeface="Arial" panose="020B0604020202020204" pitchFamily="34" charset="0"/>
                          <a:cs typeface="Arial" panose="020B0604020202020204" pitchFamily="34" charset="0"/>
                        </a:rPr>
                        <a:t>To have implemented a new way of operating as a directorate which puts the residents at the heart of service delivery, engages with them effectively and respectfully meeting all expectations of the tenant involvement and empowerment standard.</a:t>
                      </a:r>
                    </a:p>
                  </a:txBody>
                  <a:tcPr marL="4015" marR="4015" marT="4015"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3.10 Consumer Standards review</a:t>
                      </a: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Mary Larbie </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December 2022 - TBC</a:t>
                      </a:r>
                    </a:p>
                  </a:txBody>
                  <a:tcPr marL="6350" marR="6350" marT="6350" marB="0" anchor="ctr">
                    <a:solidFill>
                      <a:schemeClr val="accent1">
                        <a:lumMod val="20000"/>
                        <a:lumOff val="80000"/>
                      </a:schemeClr>
                    </a:solidFill>
                  </a:tcPr>
                </a:tc>
                <a:tc>
                  <a:txBody>
                    <a:bodyPr/>
                    <a:lstStyle/>
                    <a:p>
                      <a:pPr algn="l" fontAlgn="b"/>
                      <a:r>
                        <a:rPr lang="en-US" sz="1400" b="0" i="0" u="none" strike="noStrike">
                          <a:solidFill>
                            <a:srgbClr val="000000"/>
                          </a:solidFill>
                          <a:effectLst/>
                          <a:latin typeface="Arial"/>
                          <a:cs typeface="Arial"/>
                        </a:rPr>
                        <a:t>Moderation meetings have begun for relevant managers to discuss their self-assessment submission to identify further strengths, weaknesses and areas of significant risks. </a:t>
                      </a:r>
                      <a:r>
                        <a:rPr lang="en-US" sz="1400" b="0" i="0" u="none" strike="noStrike">
                          <a:solidFill>
                            <a:schemeClr val="tx1"/>
                          </a:solidFill>
                          <a:effectLst/>
                          <a:latin typeface="Arial"/>
                          <a:cs typeface="Arial"/>
                        </a:rPr>
                        <a:t>Draft report received and reviewed and a discussion has been scheduled.</a:t>
                      </a:r>
                    </a:p>
                  </a:txBody>
                  <a:tcPr marL="6350" marR="6350" marT="6350" marB="0" anchor="ctr">
                    <a:solidFill>
                      <a:schemeClr val="accent1">
                        <a:lumMod val="20000"/>
                        <a:lumOff val="80000"/>
                      </a:schemeClr>
                    </a:solidFill>
                  </a:tcPr>
                </a:tc>
                <a:extLst>
                  <a:ext uri="{0D108BD9-81ED-4DB2-BD59-A6C34878D82A}">
                    <a16:rowId xmlns:a16="http://schemas.microsoft.com/office/drawing/2014/main" val="3148939883"/>
                  </a:ext>
                </a:extLst>
              </a:tr>
              <a:tr h="745443">
                <a:tc vMerge="1">
                  <a:txBody>
                    <a:bodyPr/>
                    <a:lstStyle/>
                    <a:p>
                      <a:pPr algn="l" fontAlgn="ct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4015" marR="4015" marT="4015" marB="0" anchor="ctr"/>
                </a:tc>
                <a:tc>
                  <a:txBody>
                    <a:bodyPr/>
                    <a:lstStyle/>
                    <a:p>
                      <a:pPr algn="ctr" fontAlgn="b"/>
                      <a:r>
                        <a:rPr lang="en-GB" sz="1400" b="0" i="0" u="none" strike="noStrike">
                          <a:solidFill>
                            <a:srgbClr val="000000"/>
                          </a:solidFill>
                          <a:effectLst/>
                          <a:latin typeface="Arial"/>
                          <a:cs typeface="Arial"/>
                        </a:rPr>
                        <a:t>3.2 Resident Engagement Strategy </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Mary Larbie </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chemeClr val="tx1"/>
                          </a:solidFill>
                          <a:effectLst/>
                          <a:latin typeface="Arial"/>
                          <a:cs typeface="Arial"/>
                        </a:rPr>
                        <a:t>December 2023 </a:t>
                      </a:r>
                      <a:endParaRPr lang="en-GB" sz="1400" b="0" i="0" u="none" strike="noStrike">
                        <a:solidFill>
                          <a:schemeClr val="tx1"/>
                        </a:solidFill>
                        <a:effectLst/>
                        <a:latin typeface="Arial" panose="020B0604020202020204" pitchFamily="34" charset="0"/>
                        <a:cs typeface="Arial" panose="020B0604020202020204" pitchFamily="34" charset="0"/>
                      </a:endParaRPr>
                    </a:p>
                  </a:txBody>
                  <a:tcPr marL="6350" marR="6350" marT="6350" marB="0" anchor="ctr">
                    <a:solidFill>
                      <a:schemeClr val="accent1">
                        <a:lumMod val="20000"/>
                        <a:lumOff val="80000"/>
                      </a:schemeClr>
                    </a:solidFill>
                  </a:tcPr>
                </a:tc>
                <a:tc>
                  <a:txBody>
                    <a:bodyPr/>
                    <a:lstStyle/>
                    <a:p>
                      <a:pPr algn="l" fontAlgn="b"/>
                      <a:r>
                        <a:rPr lang="en-US" sz="1400" b="0" i="0" u="none" strike="noStrike">
                          <a:solidFill>
                            <a:schemeClr val="tx1"/>
                          </a:solidFill>
                          <a:effectLst/>
                          <a:latin typeface="Arial"/>
                          <a:cs typeface="Arial"/>
                        </a:rPr>
                        <a:t>Development of the strategy is underway and the directorate is working with TPAS to develop it further. A self-assessment exercise was recently completed, with feedback and an action plan to follow shortly. Strategy to be presented to Cabinet in December 2023.</a:t>
                      </a:r>
                      <a:endParaRPr lang="en-US"/>
                    </a:p>
                  </a:txBody>
                  <a:tcPr marL="6350" marR="6350" marT="6350" marB="0" anchor="ctr">
                    <a:solidFill>
                      <a:schemeClr val="accent1">
                        <a:lumMod val="20000"/>
                        <a:lumOff val="80000"/>
                      </a:schemeClr>
                    </a:solidFill>
                  </a:tcPr>
                </a:tc>
                <a:extLst>
                  <a:ext uri="{0D108BD9-81ED-4DB2-BD59-A6C34878D82A}">
                    <a16:rowId xmlns:a16="http://schemas.microsoft.com/office/drawing/2014/main" val="1460825249"/>
                  </a:ext>
                </a:extLst>
              </a:tr>
              <a:tr h="794583">
                <a:tc vMerge="1">
                  <a:txBody>
                    <a:bodyPr/>
                    <a:lstStyle/>
                    <a:p>
                      <a:pPr algn="l" fontAlgn="ct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4015" marR="4015" marT="4015" marB="0" anchor="ctr"/>
                </a:tc>
                <a:tc>
                  <a:txBody>
                    <a:bodyPr/>
                    <a:lstStyle/>
                    <a:p>
                      <a:pPr algn="ctr" fontAlgn="b"/>
                      <a:r>
                        <a:rPr lang="en-US" sz="1400" b="0" i="0" u="none" strike="noStrike">
                          <a:solidFill>
                            <a:srgbClr val="000000"/>
                          </a:solidFill>
                          <a:effectLst/>
                          <a:latin typeface="Arial"/>
                          <a:cs typeface="Arial"/>
                        </a:rPr>
                        <a:t>3.8 Customer Learning &amp; Review of Process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Mary Larbie </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chemeClr val="tx1"/>
                          </a:solidFill>
                          <a:effectLst/>
                          <a:latin typeface="Arial"/>
                          <a:cs typeface="Arial"/>
                        </a:rPr>
                        <a:t>September 2023</a:t>
                      </a:r>
                    </a:p>
                  </a:txBody>
                  <a:tcPr marL="6350" marR="6350" marT="6350" marB="0" anchor="ctr">
                    <a:solidFill>
                      <a:schemeClr val="accent1">
                        <a:lumMod val="20000"/>
                        <a:lumOff val="80000"/>
                      </a:schemeClr>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b="0" i="0" u="none" strike="noStrike">
                          <a:solidFill>
                            <a:srgbClr val="000000"/>
                          </a:solidFill>
                          <a:effectLst/>
                          <a:latin typeface="Arial" panose="020B0604020202020204" pitchFamily="34" charset="0"/>
                          <a:cs typeface="Arial" panose="020B0604020202020204" pitchFamily="34" charset="0"/>
                        </a:rPr>
                        <a:t> </a:t>
                      </a:r>
                      <a:r>
                        <a:rPr lang="en-GB" sz="1400">
                          <a:solidFill>
                            <a:schemeClr val="tx1"/>
                          </a:solidFill>
                          <a:effectLst/>
                          <a:latin typeface="Arial" panose="020B0604020202020204" pitchFamily="34" charset="0"/>
                          <a:ea typeface="Calibri" panose="020F0502020204030204" pitchFamily="34" charset="0"/>
                          <a:cs typeface="Arial" panose="020B0604020202020204" pitchFamily="34" charset="0"/>
                        </a:rPr>
                        <a:t>A new customer insight manager has been recently onboarded and other resource has also been identified to support with reducing the backlog. </a:t>
                      </a:r>
                      <a:r>
                        <a:rPr lang="en-GB" sz="1400">
                          <a:effectLst/>
                          <a:latin typeface="Arial" panose="020B0604020202020204" pitchFamily="34" charset="0"/>
                          <a:cs typeface="Arial" panose="020B0604020202020204" pitchFamily="34" charset="0"/>
                        </a:rPr>
                        <a:t>Solution designed and action plan in place, with review to take place in September 2023.</a:t>
                      </a:r>
                      <a:endParaRPr lang="en-US" sz="1400" b="0" i="0" u="none" strike="noStrike">
                        <a:solidFill>
                          <a:schemeClr val="tx1"/>
                        </a:solidFill>
                        <a:effectLst/>
                        <a:latin typeface="Arial" panose="020B0604020202020204" pitchFamily="34" charset="0"/>
                        <a:cs typeface="Arial" panose="020B0604020202020204" pitchFamily="34" charset="0"/>
                      </a:endParaRPr>
                    </a:p>
                  </a:txBody>
                  <a:tcPr marL="6350" marR="6350" marT="6350" marB="0" anchor="ctr">
                    <a:solidFill>
                      <a:schemeClr val="accent1">
                        <a:lumMod val="20000"/>
                        <a:lumOff val="80000"/>
                      </a:schemeClr>
                    </a:solidFill>
                  </a:tcPr>
                </a:tc>
                <a:extLst>
                  <a:ext uri="{0D108BD9-81ED-4DB2-BD59-A6C34878D82A}">
                    <a16:rowId xmlns:a16="http://schemas.microsoft.com/office/drawing/2014/main" val="2348783499"/>
                  </a:ext>
                </a:extLst>
              </a:tr>
              <a:tr h="1987480">
                <a:tc vMerge="1">
                  <a:txBody>
                    <a:bodyPr/>
                    <a:lstStyle/>
                    <a:p>
                      <a:pPr algn="l" fontAlgn="ct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4015" marR="4015" marT="4015"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3.9 Stop Social Housing Stigma</a:t>
                      </a: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Mary Larbie </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February 2023 - TBC</a:t>
                      </a:r>
                    </a:p>
                  </a:txBody>
                  <a:tcPr marL="6350" marR="6350" marT="6350" marB="0" anchor="c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1400" b="0" i="0" u="none" strike="noStrike">
                          <a:solidFill>
                            <a:srgbClr val="000000"/>
                          </a:solidFill>
                          <a:effectLst/>
                          <a:latin typeface="Arial"/>
                          <a:cs typeface="Arial"/>
                        </a:rPr>
                        <a:t>Meeting held with Chair of TLP to discuss next steps in supporting SSHS. Good practice information sought from pilot scheme. </a:t>
                      </a:r>
                      <a:r>
                        <a:rPr lang="en-US" sz="1400" b="0" i="0" u="none" strike="noStrike" kern="1200">
                          <a:solidFill>
                            <a:schemeClr val="tx1"/>
                          </a:solidFill>
                          <a:effectLst/>
                          <a:latin typeface="Arial"/>
                          <a:ea typeface="+mn-ea"/>
                          <a:cs typeface="Arial"/>
                        </a:rPr>
                        <a:t>Have c</a:t>
                      </a:r>
                      <a:r>
                        <a:rPr lang="en-US" sz="1400" b="0" i="0" kern="1200">
                          <a:solidFill>
                            <a:schemeClr val="tx1"/>
                          </a:solidFill>
                          <a:effectLst/>
                          <a:latin typeface="Arial"/>
                          <a:ea typeface="+mn-ea"/>
                          <a:cs typeface="Arial"/>
                        </a:rPr>
                        <a:t>onsidered involvement as a pilot </a:t>
                      </a:r>
                      <a:r>
                        <a:rPr lang="en-US" sz="1400" b="0" i="0" kern="1200" err="1">
                          <a:solidFill>
                            <a:schemeClr val="tx1"/>
                          </a:solidFill>
                          <a:effectLst/>
                          <a:latin typeface="Arial"/>
                          <a:ea typeface="+mn-ea"/>
                          <a:cs typeface="Arial"/>
                        </a:rPr>
                        <a:t>organisation</a:t>
                      </a:r>
                      <a:r>
                        <a:rPr lang="en-US" sz="1400" b="0" i="0" kern="1200">
                          <a:solidFill>
                            <a:schemeClr val="tx1"/>
                          </a:solidFill>
                          <a:effectLst/>
                          <a:latin typeface="Arial"/>
                          <a:ea typeface="+mn-ea"/>
                          <a:cs typeface="Arial"/>
                        </a:rPr>
                        <a:t> to support development of toolkit once project details </a:t>
                      </a:r>
                      <a:r>
                        <a:rPr lang="en-US" sz="1400" b="0" i="0" kern="1200" err="1">
                          <a:solidFill>
                            <a:schemeClr val="tx1"/>
                          </a:solidFill>
                          <a:effectLst/>
                          <a:latin typeface="Arial"/>
                          <a:ea typeface="+mn-ea"/>
                          <a:cs typeface="Arial"/>
                        </a:rPr>
                        <a:t>finalised</a:t>
                      </a:r>
                      <a:r>
                        <a:rPr lang="en-US" sz="1400" b="0" i="0" kern="1200">
                          <a:solidFill>
                            <a:schemeClr val="tx1"/>
                          </a:solidFill>
                          <a:effectLst/>
                          <a:latin typeface="Arial"/>
                          <a:ea typeface="+mn-ea"/>
                          <a:cs typeface="Arial"/>
                        </a:rPr>
                        <a:t> by SSHS and will liaise with SSHS regarding timescales for the launch of pilot.</a:t>
                      </a:r>
                    </a:p>
                    <a:p>
                      <a:pPr algn="l" rtl="0" fontAlgn="base"/>
                      <a:endParaRPr lang="en-US" sz="1400" b="0" i="0" kern="1200">
                        <a:solidFill>
                          <a:schemeClr val="tx1"/>
                        </a:solidFill>
                        <a:effectLst/>
                        <a:latin typeface="Arial" panose="020B0604020202020204" pitchFamily="34" charset="0"/>
                        <a:ea typeface="+mn-ea"/>
                        <a:cs typeface="Arial" panose="020B0604020202020204" pitchFamily="34" charset="0"/>
                      </a:endParaRPr>
                    </a:p>
                  </a:txBody>
                  <a:tcPr marL="6350" marR="6350" marT="6350" marB="0" anchor="ctr"/>
                </a:tc>
                <a:extLst>
                  <a:ext uri="{0D108BD9-81ED-4DB2-BD59-A6C34878D82A}">
                    <a16:rowId xmlns:a16="http://schemas.microsoft.com/office/drawing/2014/main" val="1115445342"/>
                  </a:ext>
                </a:extLst>
              </a:tr>
            </a:tbl>
          </a:graphicData>
        </a:graphic>
      </p:graphicFrame>
    </p:spTree>
    <p:extLst>
      <p:ext uri="{BB962C8B-B14F-4D97-AF65-F5344CB8AC3E}">
        <p14:creationId xmlns:p14="http://schemas.microsoft.com/office/powerpoint/2010/main" val="49906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19637" y="6299291"/>
            <a:ext cx="3540125" cy="430212"/>
          </a:xfrm>
        </p:spPr>
        <p:txBody>
          <a:bodyPr/>
          <a:lstStyle/>
          <a:p>
            <a:r>
              <a:rPr lang="en-GB"/>
              <a:t>Susmita Sen </a:t>
            </a:r>
          </a:p>
        </p:txBody>
      </p:sp>
      <p:sp>
        <p:nvSpPr>
          <p:cNvPr id="3" name="Title 2"/>
          <p:cNvSpPr>
            <a:spLocks noGrp="1"/>
          </p:cNvSpPr>
          <p:nvPr>
            <p:ph type="title"/>
          </p:nvPr>
        </p:nvSpPr>
        <p:spPr>
          <a:xfrm>
            <a:off x="527168" y="238097"/>
            <a:ext cx="11664831" cy="841166"/>
          </a:xfrm>
        </p:spPr>
        <p:txBody>
          <a:bodyPr>
            <a:normAutofit/>
          </a:bodyPr>
          <a:lstStyle/>
          <a:p>
            <a:r>
              <a:rPr lang="en-GB" sz="3200"/>
              <a:t>Customer Excellence </a:t>
            </a:r>
          </a:p>
        </p:txBody>
      </p:sp>
      <p:graphicFrame>
        <p:nvGraphicFramePr>
          <p:cNvPr id="9" name="Table 8">
            <a:extLst>
              <a:ext uri="{FF2B5EF4-FFF2-40B4-BE49-F238E27FC236}">
                <a16:creationId xmlns:a16="http://schemas.microsoft.com/office/drawing/2014/main" id="{133BE810-A8A1-A6AE-BEAF-10882CD54B50}"/>
              </a:ext>
            </a:extLst>
          </p:cNvPr>
          <p:cNvGraphicFramePr>
            <a:graphicFrameLocks noGrp="1"/>
          </p:cNvGraphicFramePr>
          <p:nvPr>
            <p:extLst>
              <p:ext uri="{D42A27DB-BD31-4B8C-83A1-F6EECF244321}">
                <p14:modId xmlns:p14="http://schemas.microsoft.com/office/powerpoint/2010/main" val="2505086265"/>
              </p:ext>
            </p:extLst>
          </p:nvPr>
        </p:nvGraphicFramePr>
        <p:xfrm>
          <a:off x="619637" y="1017457"/>
          <a:ext cx="11204501" cy="4519428"/>
        </p:xfrm>
        <a:graphic>
          <a:graphicData uri="http://schemas.openxmlformats.org/drawingml/2006/table">
            <a:tbl>
              <a:tblPr>
                <a:tableStyleId>{5C22544A-7EE6-4342-B048-85BDC9FD1C3A}</a:tableStyleId>
              </a:tblPr>
              <a:tblGrid>
                <a:gridCol w="2516781">
                  <a:extLst>
                    <a:ext uri="{9D8B030D-6E8A-4147-A177-3AD203B41FA5}">
                      <a16:colId xmlns:a16="http://schemas.microsoft.com/office/drawing/2014/main" val="3282433576"/>
                    </a:ext>
                  </a:extLst>
                </a:gridCol>
                <a:gridCol w="1651924">
                  <a:extLst>
                    <a:ext uri="{9D8B030D-6E8A-4147-A177-3AD203B41FA5}">
                      <a16:colId xmlns:a16="http://schemas.microsoft.com/office/drawing/2014/main" val="1950506745"/>
                    </a:ext>
                  </a:extLst>
                </a:gridCol>
                <a:gridCol w="2283116">
                  <a:extLst>
                    <a:ext uri="{9D8B030D-6E8A-4147-A177-3AD203B41FA5}">
                      <a16:colId xmlns:a16="http://schemas.microsoft.com/office/drawing/2014/main" val="227625652"/>
                    </a:ext>
                  </a:extLst>
                </a:gridCol>
                <a:gridCol w="4752680">
                  <a:extLst>
                    <a:ext uri="{9D8B030D-6E8A-4147-A177-3AD203B41FA5}">
                      <a16:colId xmlns:a16="http://schemas.microsoft.com/office/drawing/2014/main" val="2957284924"/>
                    </a:ext>
                  </a:extLst>
                </a:gridCol>
              </a:tblGrid>
              <a:tr h="266762">
                <a:tc>
                  <a:txBody>
                    <a:bodyPr/>
                    <a:lstStyle/>
                    <a:p>
                      <a:pPr algn="ctr" fontAlgn="ctr"/>
                      <a:r>
                        <a:rPr lang="en-GB" sz="1400" b="1" i="0" u="none" strike="noStrike">
                          <a:solidFill>
                            <a:srgbClr val="000000"/>
                          </a:solidFill>
                          <a:effectLst/>
                          <a:latin typeface="Arial" panose="020B0604020202020204" pitchFamily="34" charset="0"/>
                          <a:cs typeface="Arial" panose="020B0604020202020204" pitchFamily="34" charset="0"/>
                        </a:rPr>
                        <a:t>Live projects at April 2023 </a:t>
                      </a:r>
                    </a:p>
                  </a:txBody>
                  <a:tcPr marL="3049" marR="3049" marT="3049" marB="0" anchor="ctr">
                    <a:solidFill>
                      <a:schemeClr val="accent3">
                        <a:lumMod val="20000"/>
                        <a:lumOff val="80000"/>
                      </a:schemeClr>
                    </a:solidFill>
                  </a:tcPr>
                </a:tc>
                <a:tc>
                  <a:txBody>
                    <a:bodyPr/>
                    <a:lstStyle/>
                    <a:p>
                      <a:pPr algn="ctr" fontAlgn="b"/>
                      <a:r>
                        <a:rPr lang="en-GB" sz="1400" b="1" i="0" u="none" strike="noStrike">
                          <a:solidFill>
                            <a:srgbClr val="000000"/>
                          </a:solidFill>
                          <a:effectLst/>
                          <a:latin typeface="Arial" panose="020B0604020202020204" pitchFamily="34" charset="0"/>
                          <a:cs typeface="Arial" panose="020B0604020202020204" pitchFamily="34" charset="0"/>
                        </a:rPr>
                        <a:t>Project lead</a:t>
                      </a:r>
                    </a:p>
                  </a:txBody>
                  <a:tcPr marL="3049" marR="3049" marT="3049" marB="0" anchor="ctr">
                    <a:solidFill>
                      <a:schemeClr val="accent3">
                        <a:lumMod val="20000"/>
                        <a:lumOff val="80000"/>
                      </a:schemeClr>
                    </a:solidFill>
                  </a:tcPr>
                </a:tc>
                <a:tc>
                  <a:txBody>
                    <a:bodyPr/>
                    <a:lstStyle/>
                    <a:p>
                      <a:pPr algn="ctr" fontAlgn="b"/>
                      <a:r>
                        <a:rPr lang="en-GB" sz="1400" b="1" i="0" u="none" strike="noStrike">
                          <a:solidFill>
                            <a:srgbClr val="000000"/>
                          </a:solidFill>
                          <a:effectLst/>
                          <a:latin typeface="Arial" panose="020B0604020202020204" pitchFamily="34" charset="0"/>
                          <a:cs typeface="Arial" panose="020B0604020202020204" pitchFamily="34" charset="0"/>
                        </a:rPr>
                        <a:t>Timescales</a:t>
                      </a:r>
                    </a:p>
                  </a:txBody>
                  <a:tcPr marL="3049" marR="3049" marT="3049" marB="0" anchor="ctr">
                    <a:solidFill>
                      <a:schemeClr val="accent3">
                        <a:lumMod val="20000"/>
                        <a:lumOff val="80000"/>
                      </a:schemeClr>
                    </a:solidFill>
                  </a:tcPr>
                </a:tc>
                <a:tc>
                  <a:txBody>
                    <a:bodyPr/>
                    <a:lstStyle/>
                    <a:p>
                      <a:pPr algn="ctr" fontAlgn="b"/>
                      <a:r>
                        <a:rPr lang="en-GB" sz="1400" b="1" i="0" u="none" strike="noStrike">
                          <a:solidFill>
                            <a:srgbClr val="000000"/>
                          </a:solidFill>
                          <a:effectLst/>
                          <a:latin typeface="Arial" panose="020B0604020202020204" pitchFamily="34" charset="0"/>
                          <a:cs typeface="Arial" panose="020B0604020202020204" pitchFamily="34" charset="0"/>
                        </a:rPr>
                        <a:t>Progress since April 2023</a:t>
                      </a:r>
                    </a:p>
                  </a:txBody>
                  <a:tcPr marL="3049" marR="3049" marT="3049" marB="0" anchor="ctr">
                    <a:solidFill>
                      <a:schemeClr val="accent3">
                        <a:lumMod val="20000"/>
                        <a:lumOff val="80000"/>
                      </a:schemeClr>
                    </a:solidFill>
                  </a:tcPr>
                </a:tc>
                <a:extLst>
                  <a:ext uri="{0D108BD9-81ED-4DB2-BD59-A6C34878D82A}">
                    <a16:rowId xmlns:a16="http://schemas.microsoft.com/office/drawing/2014/main" val="2749764752"/>
                  </a:ext>
                </a:extLst>
              </a:tr>
              <a:tr h="1004560">
                <a:tc>
                  <a:txBody>
                    <a:bodyPr/>
                    <a:lstStyle/>
                    <a:p>
                      <a:pPr algn="ctr" fontAlgn="b"/>
                      <a:r>
                        <a:rPr lang="en-GB" sz="1400" b="0" i="0" u="none" strike="noStrike">
                          <a:solidFill>
                            <a:srgbClr val="000000"/>
                          </a:solidFill>
                          <a:effectLst/>
                          <a:latin typeface="Arial" panose="020B0604020202020204" pitchFamily="34" charset="0"/>
                          <a:cs typeface="Arial" panose="020B0604020202020204" pitchFamily="34" charset="0"/>
                        </a:rPr>
                        <a:t>3.12 Know our Neighbourhoods Programme &amp; Estate Inspections </a:t>
                      </a: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panose="020B0604020202020204" pitchFamily="34" charset="0"/>
                          <a:cs typeface="Arial" panose="020B0604020202020204" pitchFamily="34" charset="0"/>
                        </a:rPr>
                        <a:t>Mary </a:t>
                      </a:r>
                      <a:r>
                        <a:rPr lang="en-GB" sz="1400" b="0" i="0" u="none" strike="noStrike" err="1">
                          <a:solidFill>
                            <a:srgbClr val="000000"/>
                          </a:solidFill>
                          <a:effectLst/>
                          <a:latin typeface="Arial" panose="020B0604020202020204" pitchFamily="34" charset="0"/>
                          <a:cs typeface="Arial" panose="020B0604020202020204" pitchFamily="34" charset="0"/>
                        </a:rPr>
                        <a:t>Larbie</a:t>
                      </a:r>
                      <a:r>
                        <a:rPr lang="en-GB" sz="1400" b="0" i="0" u="none" strike="noStrike">
                          <a:solidFill>
                            <a:srgbClr val="000000"/>
                          </a:solidFill>
                          <a:effectLst/>
                          <a:latin typeface="Arial" panose="020B0604020202020204" pitchFamily="34" charset="0"/>
                          <a:cs typeface="Arial" panose="020B0604020202020204" pitchFamily="34" charset="0"/>
                        </a:rPr>
                        <a:t> </a:t>
                      </a: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chemeClr val="tx1"/>
                          </a:solidFill>
                          <a:effectLst/>
                          <a:latin typeface="Arial" panose="020B0604020202020204" pitchFamily="34" charset="0"/>
                          <a:cs typeface="Arial" panose="020B0604020202020204" pitchFamily="34" charset="0"/>
                        </a:rPr>
                        <a:t>July 2023</a:t>
                      </a:r>
                    </a:p>
                  </a:txBody>
                  <a:tcPr marL="6350" marR="6350" marT="6350" marB="0" anchor="ctr">
                    <a:solidFill>
                      <a:schemeClr val="accent1">
                        <a:lumMod val="20000"/>
                        <a:lumOff val="80000"/>
                      </a:schemeClr>
                    </a:solidFill>
                  </a:tcPr>
                </a:tc>
                <a:tc>
                  <a:txBody>
                    <a:bodyPr/>
                    <a:lstStyle/>
                    <a:p>
                      <a:pPr algn="ctr" fontAlgn="b"/>
                      <a:r>
                        <a:rPr lang="en-US" sz="1400" b="0" i="0" u="none" strike="noStrike" kern="1200">
                          <a:solidFill>
                            <a:srgbClr val="000000"/>
                          </a:solidFill>
                          <a:effectLst/>
                          <a:latin typeface="Arial" panose="020B0604020202020204" pitchFamily="34" charset="0"/>
                          <a:ea typeface="+mn-ea"/>
                          <a:cs typeface="Arial" panose="020B0604020202020204" pitchFamily="34" charset="0"/>
                        </a:rPr>
                        <a:t>An estate template has been completed, including property structure, users and grading. Testing took place over two weeks from 4 July – 18 July 2023.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solidFill>
                      <a:schemeClr val="accent1">
                        <a:lumMod val="20000"/>
                        <a:lumOff val="80000"/>
                      </a:schemeClr>
                    </a:solidFill>
                  </a:tcPr>
                </a:tc>
                <a:extLst>
                  <a:ext uri="{0D108BD9-81ED-4DB2-BD59-A6C34878D82A}">
                    <a16:rowId xmlns:a16="http://schemas.microsoft.com/office/drawing/2014/main" val="3084735080"/>
                  </a:ext>
                </a:extLst>
              </a:tr>
              <a:tr h="1366977">
                <a:tc>
                  <a:txBody>
                    <a:bodyPr/>
                    <a:lstStyle/>
                    <a:p>
                      <a:pPr algn="ctr" fontAlgn="b"/>
                      <a:r>
                        <a:rPr lang="en-GB" sz="1400" b="0" i="0" u="none" strike="noStrike">
                          <a:solidFill>
                            <a:srgbClr val="000000"/>
                          </a:solidFill>
                          <a:effectLst/>
                          <a:latin typeface="Arial" panose="020B0604020202020204" pitchFamily="34" charset="0"/>
                          <a:cs typeface="Arial" panose="020B0604020202020204" pitchFamily="34" charset="0"/>
                        </a:rPr>
                        <a:t>3.15 NEC</a:t>
                      </a: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panose="020B0604020202020204" pitchFamily="34" charset="0"/>
                          <a:cs typeface="Arial" panose="020B0604020202020204" pitchFamily="34" charset="0"/>
                        </a:rPr>
                        <a:t>Mary </a:t>
                      </a:r>
                      <a:r>
                        <a:rPr lang="en-GB" sz="1400" b="0" i="0" u="none" strike="noStrike" err="1">
                          <a:solidFill>
                            <a:srgbClr val="000000"/>
                          </a:solidFill>
                          <a:effectLst/>
                          <a:latin typeface="Arial" panose="020B0604020202020204" pitchFamily="34" charset="0"/>
                          <a:cs typeface="Arial" panose="020B0604020202020204" pitchFamily="34" charset="0"/>
                        </a:rPr>
                        <a:t>Larbie</a:t>
                      </a:r>
                      <a:r>
                        <a:rPr lang="en-GB" sz="1400" b="0" i="0" u="none" strike="noStrike">
                          <a:solidFill>
                            <a:srgbClr val="000000"/>
                          </a:solidFill>
                          <a:effectLst/>
                          <a:latin typeface="Arial" panose="020B0604020202020204" pitchFamily="34" charset="0"/>
                          <a:cs typeface="Arial" panose="020B0604020202020204" pitchFamily="34" charset="0"/>
                        </a:rPr>
                        <a:t> </a:t>
                      </a: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panose="020B0604020202020204" pitchFamily="34" charset="0"/>
                          <a:cs typeface="Arial" panose="020B0604020202020204" pitchFamily="34" charset="0"/>
                        </a:rPr>
                        <a:t>Feb 2022 - December 2023</a:t>
                      </a:r>
                    </a:p>
                  </a:txBody>
                  <a:tcPr marL="6350" marR="6350" marT="6350" marB="0" anchor="ctr">
                    <a:solidFill>
                      <a:schemeClr val="accent1">
                        <a:lumMod val="20000"/>
                        <a:lumOff val="80000"/>
                      </a:schemeClr>
                    </a:solidFill>
                  </a:tcPr>
                </a:tc>
                <a:tc>
                  <a:txBody>
                    <a:bodyPr/>
                    <a:lstStyle/>
                    <a:p>
                      <a:pPr algn="ctr" fontAlgn="b"/>
                      <a:r>
                        <a:rPr lang="en-US" sz="1400" b="0" i="0" u="none" strike="noStrike">
                          <a:solidFill>
                            <a:schemeClr val="tx1"/>
                          </a:solidFill>
                          <a:effectLst/>
                          <a:latin typeface="Arial" panose="020B0604020202020204" pitchFamily="34" charset="0"/>
                          <a:cs typeface="Arial" panose="020B0604020202020204" pitchFamily="34" charset="0"/>
                        </a:rPr>
                        <a:t>OHMS shut down took place 17/5/23. Project completed. Implementation will be reviewed as part of NEC Development- Phase 2 project.</a:t>
                      </a:r>
                    </a:p>
                  </a:txBody>
                  <a:tcPr marL="6350" marR="6350" marT="6350" marB="0" anchor="ctr">
                    <a:solidFill>
                      <a:schemeClr val="accent1">
                        <a:lumMod val="20000"/>
                        <a:lumOff val="80000"/>
                      </a:schemeClr>
                    </a:solidFill>
                  </a:tcPr>
                </a:tc>
                <a:extLst>
                  <a:ext uri="{0D108BD9-81ED-4DB2-BD59-A6C34878D82A}">
                    <a16:rowId xmlns:a16="http://schemas.microsoft.com/office/drawing/2014/main" val="3532741645"/>
                  </a:ext>
                </a:extLst>
              </a:tr>
              <a:tr h="1404988">
                <a:tc>
                  <a:txBody>
                    <a:bodyPr/>
                    <a:lstStyle/>
                    <a:p>
                      <a:pPr algn="ctr" fontAlgn="b"/>
                      <a:r>
                        <a:rPr lang="en-GB" sz="1400" b="0" i="0" u="none" strike="noStrike">
                          <a:solidFill>
                            <a:srgbClr val="000000"/>
                          </a:solidFill>
                          <a:effectLst/>
                          <a:latin typeface="Arial" panose="020B0604020202020204" pitchFamily="34" charset="0"/>
                          <a:cs typeface="Arial" panose="020B0604020202020204" pitchFamily="34" charset="0"/>
                        </a:rPr>
                        <a:t>3.4 Customer Information Review</a:t>
                      </a: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panose="020B0604020202020204" pitchFamily="34" charset="0"/>
                          <a:cs typeface="Arial" panose="020B0604020202020204" pitchFamily="34" charset="0"/>
                        </a:rPr>
                        <a:t>Mary </a:t>
                      </a:r>
                      <a:r>
                        <a:rPr lang="en-GB" sz="1400" b="0" i="0" u="none" strike="noStrike" err="1">
                          <a:solidFill>
                            <a:srgbClr val="000000"/>
                          </a:solidFill>
                          <a:effectLst/>
                          <a:latin typeface="Arial" panose="020B0604020202020204" pitchFamily="34" charset="0"/>
                          <a:cs typeface="Arial" panose="020B0604020202020204" pitchFamily="34" charset="0"/>
                        </a:rPr>
                        <a:t>Larbie</a:t>
                      </a:r>
                      <a:r>
                        <a:rPr lang="en-GB" sz="1400" b="0" i="0" u="none" strike="noStrike">
                          <a:solidFill>
                            <a:srgbClr val="000000"/>
                          </a:solidFill>
                          <a:effectLst/>
                          <a:latin typeface="Arial" panose="020B0604020202020204" pitchFamily="34" charset="0"/>
                          <a:cs typeface="Arial" panose="020B0604020202020204" pitchFamily="34" charset="0"/>
                        </a:rPr>
                        <a:t> </a:t>
                      </a: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chemeClr val="tx1"/>
                          </a:solidFill>
                          <a:effectLst/>
                          <a:latin typeface="Arial" panose="020B0604020202020204" pitchFamily="34" charset="0"/>
                          <a:cs typeface="Arial" panose="020B0604020202020204" pitchFamily="34" charset="0"/>
                        </a:rPr>
                        <a:t>September 2023</a:t>
                      </a:r>
                    </a:p>
                  </a:txBody>
                  <a:tcPr marL="6350" marR="6350" marT="6350" marB="0" anchor="ctr">
                    <a:solidFill>
                      <a:schemeClr val="accent1">
                        <a:lumMod val="20000"/>
                        <a:lumOff val="8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a:solidFill>
                            <a:srgbClr val="000000"/>
                          </a:solidFill>
                          <a:effectLst/>
                          <a:latin typeface="Arial" panose="020B0604020202020204" pitchFamily="34" charset="0"/>
                          <a:cs typeface="Arial" panose="020B0604020202020204" pitchFamily="34" charset="0"/>
                        </a:rPr>
                        <a:t>Protected characteristic customer information identified aligning with Census 2021. OHMs gap analysis completed to identify gaps in existing equalities data. </a:t>
                      </a:r>
                      <a:r>
                        <a:rPr lang="en-US" sz="1400" b="0" i="0" u="none" strike="noStrike">
                          <a:solidFill>
                            <a:schemeClr val="tx1"/>
                          </a:solidFill>
                          <a:effectLst/>
                          <a:latin typeface="Arial" panose="020B0604020202020204" pitchFamily="34" charset="0"/>
                          <a:cs typeface="Arial" panose="020B0604020202020204" pitchFamily="34" charset="0"/>
                        </a:rPr>
                        <a:t>Characteristics included in design documentation for NEC; internal audit on track.</a:t>
                      </a:r>
                    </a:p>
                  </a:txBody>
                  <a:tcPr marL="6350" marR="6350" marT="6350" marB="0" anchor="ctr">
                    <a:solidFill>
                      <a:schemeClr val="accent1">
                        <a:lumMod val="20000"/>
                        <a:lumOff val="80000"/>
                      </a:schemeClr>
                    </a:solidFill>
                  </a:tcPr>
                </a:tc>
                <a:extLst>
                  <a:ext uri="{0D108BD9-81ED-4DB2-BD59-A6C34878D82A}">
                    <a16:rowId xmlns:a16="http://schemas.microsoft.com/office/drawing/2014/main" val="3412508003"/>
                  </a:ext>
                </a:extLst>
              </a:tr>
              <a:tr h="476141">
                <a:tc>
                  <a:txBody>
                    <a:bodyPr/>
                    <a:lstStyle/>
                    <a:p>
                      <a:pPr algn="ctr" fontAlgn="b"/>
                      <a:r>
                        <a:rPr lang="en-GB" sz="1400" b="0" i="0" u="none" strike="noStrike">
                          <a:solidFill>
                            <a:srgbClr val="000000"/>
                          </a:solidFill>
                          <a:effectLst/>
                          <a:latin typeface="Arial" panose="020B0604020202020204" pitchFamily="34" charset="0"/>
                          <a:cs typeface="Arial" panose="020B0604020202020204" pitchFamily="34" charset="0"/>
                        </a:rPr>
                        <a:t>3.7 Customer Service Training </a:t>
                      </a: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panose="020B0604020202020204" pitchFamily="34" charset="0"/>
                          <a:cs typeface="Arial" panose="020B0604020202020204" pitchFamily="34" charset="0"/>
                        </a:rPr>
                        <a:t>Mary Larbie </a:t>
                      </a: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panose="020B0604020202020204" pitchFamily="34" charset="0"/>
                          <a:cs typeface="Arial" panose="020B0604020202020204" pitchFamily="34" charset="0"/>
                        </a:rPr>
                        <a:t>January 2023 - March 2024</a:t>
                      </a:r>
                    </a:p>
                  </a:txBody>
                  <a:tcPr marL="6350" marR="6350" marT="6350" marB="0" anchor="ctr">
                    <a:solidFill>
                      <a:schemeClr val="accent1">
                        <a:lumMod val="20000"/>
                        <a:lumOff val="80000"/>
                      </a:schemeClr>
                    </a:solidFill>
                  </a:tcPr>
                </a:tc>
                <a:tc>
                  <a:txBody>
                    <a:bodyPr/>
                    <a:lstStyle/>
                    <a:p>
                      <a:pPr algn="ctr" fontAlgn="b"/>
                      <a:r>
                        <a:rPr lang="en-US" sz="1400" b="0" i="0" u="none" strike="noStrike">
                          <a:solidFill>
                            <a:schemeClr val="tx1"/>
                          </a:solidFill>
                          <a:effectLst/>
                          <a:latin typeface="Arial" panose="020B0604020202020204" pitchFamily="34" charset="0"/>
                          <a:cs typeface="Arial" panose="020B0604020202020204" pitchFamily="34" charset="0"/>
                        </a:rPr>
                        <a:t>Specification for Training </a:t>
                      </a:r>
                      <a:r>
                        <a:rPr lang="en-US" sz="1400" b="0" i="0" u="none" strike="noStrike" err="1">
                          <a:solidFill>
                            <a:schemeClr val="tx1"/>
                          </a:solidFill>
                          <a:effectLst/>
                          <a:latin typeface="Arial" panose="020B0604020202020204" pitchFamily="34" charset="0"/>
                          <a:cs typeface="Arial" panose="020B0604020202020204" pitchFamily="34" charset="0"/>
                        </a:rPr>
                        <a:t>programme</a:t>
                      </a:r>
                      <a:r>
                        <a:rPr lang="en-US" sz="1400" b="0" i="0" u="none" strike="noStrike">
                          <a:solidFill>
                            <a:schemeClr val="tx1"/>
                          </a:solidFill>
                          <a:effectLst/>
                          <a:latin typeface="Arial" panose="020B0604020202020204" pitchFamily="34" charset="0"/>
                          <a:cs typeface="Arial" panose="020B0604020202020204" pitchFamily="34" charset="0"/>
                        </a:rPr>
                        <a:t> composed, delay in procurement process.</a:t>
                      </a:r>
                      <a:endParaRPr lang="en-GB" sz="1400" b="0" i="0" u="none" strike="noStrike">
                        <a:solidFill>
                          <a:schemeClr val="tx1"/>
                        </a:solidFill>
                        <a:effectLst/>
                        <a:latin typeface="Arial" panose="020B0604020202020204" pitchFamily="34" charset="0"/>
                        <a:cs typeface="Arial" panose="020B0604020202020204" pitchFamily="34" charset="0"/>
                      </a:endParaRPr>
                    </a:p>
                  </a:txBody>
                  <a:tcPr marL="6350" marR="6350" marT="6350" marB="0" anchor="ctr">
                    <a:solidFill>
                      <a:schemeClr val="accent1">
                        <a:lumMod val="20000"/>
                        <a:lumOff val="80000"/>
                      </a:schemeClr>
                    </a:solidFill>
                  </a:tcPr>
                </a:tc>
                <a:extLst>
                  <a:ext uri="{0D108BD9-81ED-4DB2-BD59-A6C34878D82A}">
                    <a16:rowId xmlns:a16="http://schemas.microsoft.com/office/drawing/2014/main" val="504178572"/>
                  </a:ext>
                </a:extLst>
              </a:tr>
            </a:tbl>
          </a:graphicData>
        </a:graphic>
      </p:graphicFrame>
    </p:spTree>
    <p:extLst>
      <p:ext uri="{BB962C8B-B14F-4D97-AF65-F5344CB8AC3E}">
        <p14:creationId xmlns:p14="http://schemas.microsoft.com/office/powerpoint/2010/main" val="3520324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19637" y="6299291"/>
            <a:ext cx="3540125" cy="430212"/>
          </a:xfrm>
        </p:spPr>
        <p:txBody>
          <a:bodyPr/>
          <a:lstStyle/>
          <a:p>
            <a:r>
              <a:rPr lang="en-GB"/>
              <a:t>Susmita Sen </a:t>
            </a:r>
          </a:p>
        </p:txBody>
      </p:sp>
      <p:sp>
        <p:nvSpPr>
          <p:cNvPr id="3" name="Title 2"/>
          <p:cNvSpPr>
            <a:spLocks noGrp="1"/>
          </p:cNvSpPr>
          <p:nvPr>
            <p:ph type="title"/>
          </p:nvPr>
        </p:nvSpPr>
        <p:spPr>
          <a:xfrm>
            <a:off x="527168" y="238097"/>
            <a:ext cx="11664831" cy="841166"/>
          </a:xfrm>
        </p:spPr>
        <p:txBody>
          <a:bodyPr>
            <a:normAutofit/>
          </a:bodyPr>
          <a:lstStyle/>
          <a:p>
            <a:r>
              <a:rPr lang="en-GB" sz="3200"/>
              <a:t>Long-term Homes &amp; Neighbourhood Planning </a:t>
            </a:r>
          </a:p>
        </p:txBody>
      </p:sp>
      <p:graphicFrame>
        <p:nvGraphicFramePr>
          <p:cNvPr id="8" name="Table 7">
            <a:extLst>
              <a:ext uri="{FF2B5EF4-FFF2-40B4-BE49-F238E27FC236}">
                <a16:creationId xmlns:a16="http://schemas.microsoft.com/office/drawing/2014/main" id="{C707D2DD-B251-36C4-288D-4079766D8C01}"/>
              </a:ext>
            </a:extLst>
          </p:cNvPr>
          <p:cNvGraphicFramePr>
            <a:graphicFrameLocks noGrp="1"/>
          </p:cNvGraphicFramePr>
          <p:nvPr>
            <p:extLst>
              <p:ext uri="{D42A27DB-BD31-4B8C-83A1-F6EECF244321}">
                <p14:modId xmlns:p14="http://schemas.microsoft.com/office/powerpoint/2010/main" val="1673065564"/>
              </p:ext>
            </p:extLst>
          </p:nvPr>
        </p:nvGraphicFramePr>
        <p:xfrm>
          <a:off x="619636" y="1182159"/>
          <a:ext cx="11035552" cy="4304714"/>
        </p:xfrm>
        <a:graphic>
          <a:graphicData uri="http://schemas.openxmlformats.org/drawingml/2006/table">
            <a:tbl>
              <a:tblPr>
                <a:tableStyleId>{5C22544A-7EE6-4342-B048-85BDC9FD1C3A}</a:tableStyleId>
              </a:tblPr>
              <a:tblGrid>
                <a:gridCol w="2095050">
                  <a:extLst>
                    <a:ext uri="{9D8B030D-6E8A-4147-A177-3AD203B41FA5}">
                      <a16:colId xmlns:a16="http://schemas.microsoft.com/office/drawing/2014/main" val="394576046"/>
                    </a:ext>
                  </a:extLst>
                </a:gridCol>
                <a:gridCol w="1917649">
                  <a:extLst>
                    <a:ext uri="{9D8B030D-6E8A-4147-A177-3AD203B41FA5}">
                      <a16:colId xmlns:a16="http://schemas.microsoft.com/office/drawing/2014/main" val="3078835427"/>
                    </a:ext>
                  </a:extLst>
                </a:gridCol>
                <a:gridCol w="1593778">
                  <a:extLst>
                    <a:ext uri="{9D8B030D-6E8A-4147-A177-3AD203B41FA5}">
                      <a16:colId xmlns:a16="http://schemas.microsoft.com/office/drawing/2014/main" val="4098406584"/>
                    </a:ext>
                  </a:extLst>
                </a:gridCol>
                <a:gridCol w="1244342">
                  <a:extLst>
                    <a:ext uri="{9D8B030D-6E8A-4147-A177-3AD203B41FA5}">
                      <a16:colId xmlns:a16="http://schemas.microsoft.com/office/drawing/2014/main" val="3758765744"/>
                    </a:ext>
                  </a:extLst>
                </a:gridCol>
                <a:gridCol w="4184733">
                  <a:extLst>
                    <a:ext uri="{9D8B030D-6E8A-4147-A177-3AD203B41FA5}">
                      <a16:colId xmlns:a16="http://schemas.microsoft.com/office/drawing/2014/main" val="1347463972"/>
                    </a:ext>
                  </a:extLst>
                </a:gridCol>
              </a:tblGrid>
              <a:tr h="460848">
                <a:tc>
                  <a:txBody>
                    <a:bodyPr/>
                    <a:lstStyle/>
                    <a:p>
                      <a:pPr algn="ctr" fontAlgn="b"/>
                      <a:r>
                        <a:rPr lang="en-GB" sz="1400" b="1" i="0" u="none" strike="noStrike">
                          <a:solidFill>
                            <a:srgbClr val="000000"/>
                          </a:solidFill>
                          <a:effectLst/>
                          <a:latin typeface="Arial"/>
                          <a:cs typeface="Arial"/>
                        </a:rPr>
                        <a:t>Workstream Outcome </a:t>
                      </a:r>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3386" marR="3386" marT="3386" marB="0" anchor="ctr">
                    <a:solidFill>
                      <a:schemeClr val="accent3">
                        <a:lumMod val="20000"/>
                        <a:lumOff val="80000"/>
                      </a:schemeClr>
                    </a:solidFill>
                  </a:tcPr>
                </a:tc>
                <a:tc>
                  <a:txBody>
                    <a:bodyPr/>
                    <a:lstStyle/>
                    <a:p>
                      <a:pPr algn="ctr" fontAlgn="b"/>
                      <a:r>
                        <a:rPr lang="en-GB" sz="1400" b="1" i="0" u="none" strike="noStrike">
                          <a:solidFill>
                            <a:srgbClr val="000000"/>
                          </a:solidFill>
                          <a:effectLst/>
                          <a:latin typeface="Arial"/>
                          <a:cs typeface="Arial"/>
                        </a:rPr>
                        <a:t>Live Projects at April 2023</a:t>
                      </a:r>
                    </a:p>
                  </a:txBody>
                  <a:tcPr marL="3386" marR="3386" marT="3386" marB="0" anchor="ctr">
                    <a:solidFill>
                      <a:schemeClr val="accent3">
                        <a:lumMod val="20000"/>
                        <a:lumOff val="80000"/>
                      </a:schemeClr>
                    </a:solidFill>
                  </a:tcPr>
                </a:tc>
                <a:tc>
                  <a:txBody>
                    <a:bodyPr/>
                    <a:lstStyle/>
                    <a:p>
                      <a:pPr algn="ctr" fontAlgn="t"/>
                      <a:r>
                        <a:rPr lang="en-GB" sz="1400" b="1" u="none" strike="noStrike">
                          <a:effectLst/>
                          <a:latin typeface="Arial"/>
                          <a:cs typeface="Arial"/>
                        </a:rPr>
                        <a:t>Project Lead</a:t>
                      </a:r>
                      <a:endParaRPr lang="en-GB" sz="1400" b="1" i="0" u="none" strike="noStrike">
                        <a:solidFill>
                          <a:srgbClr val="000000"/>
                        </a:solidFill>
                        <a:effectLst/>
                        <a:latin typeface="Arial"/>
                        <a:cs typeface="Arial"/>
                      </a:endParaRPr>
                    </a:p>
                  </a:txBody>
                  <a:tcPr marL="3386" marR="3386" marT="3386" marB="0" anchor="ctr">
                    <a:solidFill>
                      <a:schemeClr val="accent3">
                        <a:lumMod val="20000"/>
                        <a:lumOff val="80000"/>
                      </a:schemeClr>
                    </a:solidFill>
                  </a:tcPr>
                </a:tc>
                <a:tc>
                  <a:txBody>
                    <a:bodyPr/>
                    <a:lstStyle/>
                    <a:p>
                      <a:pPr algn="ctr" fontAlgn="t"/>
                      <a:r>
                        <a:rPr lang="en-GB" sz="1400" b="1" i="0" u="none" strike="noStrike">
                          <a:solidFill>
                            <a:srgbClr val="000000"/>
                          </a:solidFill>
                          <a:effectLst/>
                          <a:latin typeface="Arial"/>
                          <a:cs typeface="Arial"/>
                        </a:rPr>
                        <a:t>Timescales</a:t>
                      </a:r>
                    </a:p>
                  </a:txBody>
                  <a:tcPr marL="3386" marR="3386" marT="3386" marB="0" anchor="ctr">
                    <a:solidFill>
                      <a:schemeClr val="accent3">
                        <a:lumMod val="20000"/>
                        <a:lumOff val="80000"/>
                      </a:schemeClr>
                    </a:solidFill>
                  </a:tcPr>
                </a:tc>
                <a:tc>
                  <a:txBody>
                    <a:bodyPr/>
                    <a:lstStyle/>
                    <a:p>
                      <a:pPr algn="ctr" fontAlgn="t"/>
                      <a:r>
                        <a:rPr lang="en-GB" sz="1400" b="1" i="0" u="none" strike="noStrike">
                          <a:solidFill>
                            <a:srgbClr val="000000"/>
                          </a:solidFill>
                          <a:effectLst/>
                          <a:latin typeface="Arial"/>
                          <a:cs typeface="Arial"/>
                        </a:rPr>
                        <a:t>Workstream Progress since April 2023</a:t>
                      </a:r>
                    </a:p>
                  </a:txBody>
                  <a:tcPr marL="3386" marR="3386" marT="3386" marB="0" anchor="ctr">
                    <a:solidFill>
                      <a:schemeClr val="accent3">
                        <a:lumMod val="20000"/>
                        <a:lumOff val="80000"/>
                      </a:schemeClr>
                    </a:solidFill>
                  </a:tcPr>
                </a:tc>
                <a:extLst>
                  <a:ext uri="{0D108BD9-81ED-4DB2-BD59-A6C34878D82A}">
                    <a16:rowId xmlns:a16="http://schemas.microsoft.com/office/drawing/2014/main" val="3989429061"/>
                  </a:ext>
                </a:extLst>
              </a:tr>
              <a:tr h="1162471">
                <a:tc rowSpan="3">
                  <a:txBody>
                    <a:bodyPr/>
                    <a:lstStyle/>
                    <a:p>
                      <a:pPr algn="ctr" fontAlgn="ctr"/>
                      <a:r>
                        <a:rPr lang="en-GB" sz="1400" b="0" i="0" u="none" strike="noStrike">
                          <a:solidFill>
                            <a:srgbClr val="000000"/>
                          </a:solidFill>
                          <a:effectLst/>
                          <a:latin typeface="Arial"/>
                          <a:cs typeface="Arial"/>
                        </a:rPr>
                        <a:t>A longer-term plan for the management of Assets including Regina Road, LPS tower blocks and other potential regeneration sites. To have structured the Estates and Improvement division to deliver on the Asset Management strategy and Housing Strategy taking into account the neighbourhood plans that deliver on a holistic view of our communities.			</a:t>
                      </a:r>
                    </a:p>
                    <a:p>
                      <a:pPr algn="ctr" fontAlgn="ct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3386" marR="3386" marT="3386"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4.1 Regina Road</a:t>
                      </a: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Robin Smith </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2022 - 2032</a:t>
                      </a:r>
                    </a:p>
                  </a:txBody>
                  <a:tcPr marL="6350" marR="6350" marT="6350" marB="0" anchor="ctr">
                    <a:solidFill>
                      <a:schemeClr val="accent1">
                        <a:lumMod val="20000"/>
                        <a:lumOff val="80000"/>
                      </a:schemeClr>
                    </a:solidFill>
                  </a:tcPr>
                </a:tc>
                <a:tc>
                  <a:txBody>
                    <a:bodyPr/>
                    <a:lstStyle/>
                    <a:p>
                      <a:pPr algn="ctr" fontAlgn="b"/>
                      <a:r>
                        <a:rPr lang="en-US" sz="1400" b="0" i="0" u="none" strike="noStrike">
                          <a:solidFill>
                            <a:schemeClr val="tx1"/>
                          </a:solidFill>
                          <a:effectLst/>
                          <a:latin typeface="Arial"/>
                          <a:cs typeface="Arial"/>
                        </a:rPr>
                        <a:t>The ballot took place, with residents voting ‘yes’ to demolition. Design work as part of phase 1 of the </a:t>
                      </a:r>
                      <a:r>
                        <a:rPr lang="en-US" sz="1400" b="0" i="0" u="none" strike="noStrike" err="1">
                          <a:solidFill>
                            <a:schemeClr val="tx1"/>
                          </a:solidFill>
                          <a:effectLst/>
                          <a:latin typeface="Arial"/>
                          <a:cs typeface="Arial"/>
                        </a:rPr>
                        <a:t>programme</a:t>
                      </a:r>
                      <a:r>
                        <a:rPr lang="en-US" sz="1400" b="0" i="0" u="none" strike="noStrike">
                          <a:solidFill>
                            <a:schemeClr val="tx1"/>
                          </a:solidFill>
                          <a:effectLst/>
                          <a:latin typeface="Arial"/>
                          <a:cs typeface="Arial"/>
                        </a:rPr>
                        <a:t> is currently underway, with rehousing a central part of this phases’ delivery.</a:t>
                      </a:r>
                    </a:p>
                  </a:txBody>
                  <a:tcPr marL="6350" marR="6350" marT="6350" marB="0" anchor="ctr">
                    <a:solidFill>
                      <a:schemeClr val="accent1">
                        <a:lumMod val="20000"/>
                        <a:lumOff val="80000"/>
                      </a:schemeClr>
                    </a:solidFill>
                  </a:tcPr>
                </a:tc>
                <a:extLst>
                  <a:ext uri="{0D108BD9-81ED-4DB2-BD59-A6C34878D82A}">
                    <a16:rowId xmlns:a16="http://schemas.microsoft.com/office/drawing/2014/main" val="4056250887"/>
                  </a:ext>
                </a:extLst>
              </a:tr>
              <a:tr h="1162471">
                <a:tc vMerge="1">
                  <a:txBody>
                    <a:bodyPr/>
                    <a:lstStyle/>
                    <a:p>
                      <a:endParaRPr lang="en-GB"/>
                    </a:p>
                  </a:txBody>
                  <a:tcPr/>
                </a:tc>
                <a:tc>
                  <a:txBody>
                    <a:bodyPr/>
                    <a:lstStyle/>
                    <a:p>
                      <a:pPr algn="ctr" fontAlgn="b"/>
                      <a:r>
                        <a:rPr lang="en-GB" sz="1400" b="0" i="0" u="none" strike="noStrike">
                          <a:solidFill>
                            <a:srgbClr val="000000"/>
                          </a:solidFill>
                          <a:effectLst/>
                          <a:latin typeface="Arial"/>
                          <a:cs typeface="Arial"/>
                        </a:rPr>
                        <a:t>4.2 Resolution Programme for LPS Blocks</a:t>
                      </a: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Robin Smith </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2022-2032</a:t>
                      </a:r>
                    </a:p>
                  </a:txBody>
                  <a:tcPr marL="6350" marR="6350" marT="6350" marB="0" anchor="ctr">
                    <a:solidFill>
                      <a:schemeClr val="accent1">
                        <a:lumMod val="20000"/>
                        <a:lumOff val="80000"/>
                      </a:schemeClr>
                    </a:solidFill>
                  </a:tcPr>
                </a:tc>
                <a:tc>
                  <a:txBody>
                    <a:bodyPr/>
                    <a:lstStyle/>
                    <a:p>
                      <a:pPr algn="ctr" fontAlgn="b"/>
                      <a:r>
                        <a:rPr lang="en-US" sz="1400" b="0" i="0" u="none" strike="noStrike">
                          <a:solidFill>
                            <a:srgbClr val="000000"/>
                          </a:solidFill>
                          <a:effectLst/>
                          <a:latin typeface="Arial"/>
                          <a:cs typeface="Arial"/>
                        </a:rPr>
                        <a:t>Project working group established. Letter sent to all LPS blocks following Regina Road March Cabinet report. Financial modelling progressed for South Norwood LPS blocks. Preliminary contact has been made with residents of the nearby LPS towers at Belgrave/Grosvenor and Sevenoaks/Tonbridge to assess issues and consider economies of scale.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solidFill>
                      <a:schemeClr val="accent1">
                        <a:lumMod val="20000"/>
                        <a:lumOff val="80000"/>
                      </a:schemeClr>
                    </a:solidFill>
                  </a:tcPr>
                </a:tc>
                <a:extLst>
                  <a:ext uri="{0D108BD9-81ED-4DB2-BD59-A6C34878D82A}">
                    <a16:rowId xmlns:a16="http://schemas.microsoft.com/office/drawing/2014/main" val="1346326735"/>
                  </a:ext>
                </a:extLst>
              </a:tr>
              <a:tr h="969941">
                <a:tc vMerge="1">
                  <a:txBody>
                    <a:bodyPr/>
                    <a:lstStyle/>
                    <a:p>
                      <a:pPr algn="l" fontAlgn="ct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3386" marR="3386" marT="3386" marB="0" anchor="ctr">
                    <a:solidFill>
                      <a:schemeClr val="accent1">
                        <a:lumMod val="20000"/>
                        <a:lumOff val="80000"/>
                      </a:schemeClr>
                    </a:solidFill>
                  </a:tcPr>
                </a:tc>
                <a:tc>
                  <a:txBody>
                    <a:bodyPr/>
                    <a:lstStyle/>
                    <a:p>
                      <a:pPr algn="ctr" fontAlgn="b"/>
                      <a:r>
                        <a:rPr lang="en-US" sz="1400" b="0" i="0" u="none" strike="noStrike">
                          <a:solidFill>
                            <a:srgbClr val="000000"/>
                          </a:solidFill>
                          <a:effectLst/>
                          <a:latin typeface="Arial"/>
                          <a:cs typeface="Arial"/>
                        </a:rPr>
                        <a:t>4.3 Development of an Asset Management Strategy </a:t>
                      </a:r>
                      <a:endParaRPr lang="en-US" sz="1400" b="0" i="0" u="none" strike="noStrike">
                        <a:solidFill>
                          <a:srgbClr val="000000"/>
                        </a:solidFill>
                        <a:effectLst/>
                        <a:highlight>
                          <a:srgbClr val="FFFF00"/>
                        </a:highlight>
                        <a:latin typeface="Arial" panose="020B0604020202020204" pitchFamily="34" charset="0"/>
                        <a:cs typeface="Arial" panose="020B0604020202020204" pitchFamily="34" charset="0"/>
                      </a:endParaRP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panose="020B0604020202020204" pitchFamily="34" charset="0"/>
                          <a:cs typeface="Arial" panose="020B0604020202020204" pitchFamily="34" charset="0"/>
                        </a:rPr>
                        <a:t>Kevin Hartshorn </a:t>
                      </a:r>
                    </a:p>
                  </a:txBody>
                  <a:tcPr marL="6350" marR="6350" marT="6350" marB="0" anchor="ctr">
                    <a:solidFill>
                      <a:schemeClr val="accent1">
                        <a:lumMod val="20000"/>
                        <a:lumOff val="80000"/>
                      </a:schemeClr>
                    </a:solidFill>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2023 - 2033</a:t>
                      </a:r>
                    </a:p>
                  </a:txBody>
                  <a:tcPr marL="6350" marR="6350" marT="6350" marB="0" anchor="ctr">
                    <a:solidFill>
                      <a:schemeClr val="accent1">
                        <a:lumMod val="20000"/>
                        <a:lumOff val="80000"/>
                      </a:schemeClr>
                    </a:solidFill>
                  </a:tcPr>
                </a:tc>
                <a:tc>
                  <a:txBody>
                    <a:bodyPr/>
                    <a:lstStyle/>
                    <a:p>
                      <a:pPr algn="ctr" fontAlgn="b"/>
                      <a:r>
                        <a:rPr lang="en-US" sz="1400" b="0" i="0" u="none" strike="noStrike">
                          <a:solidFill>
                            <a:srgbClr val="000000"/>
                          </a:solidFill>
                          <a:effectLst/>
                          <a:latin typeface="Arial"/>
                          <a:cs typeface="Arial"/>
                        </a:rPr>
                        <a:t>5% stock condition survey completed in January 2023. Accelerated stock condition survey due to be completed by September 2023. Engagement on Strategy to be completed by Autumn 2023 ahead of March 2024 Cabinet. </a:t>
                      </a:r>
                    </a:p>
                  </a:txBody>
                  <a:tcPr marL="6350" marR="6350" marT="6350" marB="0" anchor="ctr">
                    <a:solidFill>
                      <a:schemeClr val="accent1">
                        <a:lumMod val="20000"/>
                        <a:lumOff val="80000"/>
                      </a:schemeClr>
                    </a:solidFill>
                  </a:tcPr>
                </a:tc>
                <a:extLst>
                  <a:ext uri="{0D108BD9-81ED-4DB2-BD59-A6C34878D82A}">
                    <a16:rowId xmlns:a16="http://schemas.microsoft.com/office/drawing/2014/main" val="202492887"/>
                  </a:ext>
                </a:extLst>
              </a:tr>
            </a:tbl>
          </a:graphicData>
        </a:graphic>
      </p:graphicFrame>
    </p:spTree>
    <p:extLst>
      <p:ext uri="{BB962C8B-B14F-4D97-AF65-F5344CB8AC3E}">
        <p14:creationId xmlns:p14="http://schemas.microsoft.com/office/powerpoint/2010/main" val="2410617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19637" y="6299291"/>
            <a:ext cx="3540125" cy="430212"/>
          </a:xfrm>
        </p:spPr>
        <p:txBody>
          <a:bodyPr/>
          <a:lstStyle/>
          <a:p>
            <a:r>
              <a:rPr lang="en-GB"/>
              <a:t>Susmita Sen </a:t>
            </a:r>
          </a:p>
        </p:txBody>
      </p:sp>
      <p:sp>
        <p:nvSpPr>
          <p:cNvPr id="3" name="Title 2"/>
          <p:cNvSpPr>
            <a:spLocks noGrp="1"/>
          </p:cNvSpPr>
          <p:nvPr>
            <p:ph type="title"/>
          </p:nvPr>
        </p:nvSpPr>
        <p:spPr>
          <a:xfrm>
            <a:off x="527168" y="238097"/>
            <a:ext cx="11664831" cy="841166"/>
          </a:xfrm>
        </p:spPr>
        <p:txBody>
          <a:bodyPr>
            <a:normAutofit/>
          </a:bodyPr>
          <a:lstStyle/>
          <a:p>
            <a:r>
              <a:rPr lang="en-GB" sz="3200"/>
              <a:t>Asset Compliance</a:t>
            </a:r>
          </a:p>
        </p:txBody>
      </p:sp>
      <p:graphicFrame>
        <p:nvGraphicFramePr>
          <p:cNvPr id="9" name="Table 8">
            <a:extLst>
              <a:ext uri="{FF2B5EF4-FFF2-40B4-BE49-F238E27FC236}">
                <a16:creationId xmlns:a16="http://schemas.microsoft.com/office/drawing/2014/main" id="{3F78EAA2-4501-6B23-C077-7C0C9EF2ADCC}"/>
              </a:ext>
            </a:extLst>
          </p:cNvPr>
          <p:cNvGraphicFramePr>
            <a:graphicFrameLocks noGrp="1"/>
          </p:cNvGraphicFramePr>
          <p:nvPr>
            <p:extLst>
              <p:ext uri="{D42A27DB-BD31-4B8C-83A1-F6EECF244321}">
                <p14:modId xmlns:p14="http://schemas.microsoft.com/office/powerpoint/2010/main" val="1164862416"/>
              </p:ext>
            </p:extLst>
          </p:nvPr>
        </p:nvGraphicFramePr>
        <p:xfrm>
          <a:off x="476368" y="1079263"/>
          <a:ext cx="11316051" cy="4057464"/>
        </p:xfrm>
        <a:graphic>
          <a:graphicData uri="http://schemas.openxmlformats.org/drawingml/2006/table">
            <a:tbl>
              <a:tblPr>
                <a:tableStyleId>{5C22544A-7EE6-4342-B048-85BDC9FD1C3A}</a:tableStyleId>
              </a:tblPr>
              <a:tblGrid>
                <a:gridCol w="1970415">
                  <a:extLst>
                    <a:ext uri="{9D8B030D-6E8A-4147-A177-3AD203B41FA5}">
                      <a16:colId xmlns:a16="http://schemas.microsoft.com/office/drawing/2014/main" val="1355270508"/>
                    </a:ext>
                  </a:extLst>
                </a:gridCol>
                <a:gridCol w="2041604">
                  <a:extLst>
                    <a:ext uri="{9D8B030D-6E8A-4147-A177-3AD203B41FA5}">
                      <a16:colId xmlns:a16="http://schemas.microsoft.com/office/drawing/2014/main" val="1029814550"/>
                    </a:ext>
                  </a:extLst>
                </a:gridCol>
                <a:gridCol w="1653957">
                  <a:extLst>
                    <a:ext uri="{9D8B030D-6E8A-4147-A177-3AD203B41FA5}">
                      <a16:colId xmlns:a16="http://schemas.microsoft.com/office/drawing/2014/main" val="1005270728"/>
                    </a:ext>
                  </a:extLst>
                </a:gridCol>
                <a:gridCol w="1231853">
                  <a:extLst>
                    <a:ext uri="{9D8B030D-6E8A-4147-A177-3AD203B41FA5}">
                      <a16:colId xmlns:a16="http://schemas.microsoft.com/office/drawing/2014/main" val="3847212322"/>
                    </a:ext>
                  </a:extLst>
                </a:gridCol>
                <a:gridCol w="4418222">
                  <a:extLst>
                    <a:ext uri="{9D8B030D-6E8A-4147-A177-3AD203B41FA5}">
                      <a16:colId xmlns:a16="http://schemas.microsoft.com/office/drawing/2014/main" val="3406073202"/>
                    </a:ext>
                  </a:extLst>
                </a:gridCol>
              </a:tblGrid>
              <a:tr h="631004">
                <a:tc>
                  <a:txBody>
                    <a:bodyPr/>
                    <a:lstStyle/>
                    <a:p>
                      <a:pPr algn="ctr" fontAlgn="b"/>
                      <a:r>
                        <a:rPr lang="en-GB" sz="1400" b="1" i="0" u="none" strike="noStrike" dirty="0">
                          <a:solidFill>
                            <a:srgbClr val="000000"/>
                          </a:solidFill>
                          <a:effectLst/>
                          <a:latin typeface="Arial"/>
                          <a:cs typeface="Arial"/>
                        </a:rPr>
                        <a:t>Workstream Outcome </a:t>
                      </a:r>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538" marR="7538" marT="7538" marB="0" anchor="ctr">
                    <a:solidFill>
                      <a:schemeClr val="accent3">
                        <a:lumMod val="20000"/>
                        <a:lumOff val="80000"/>
                      </a:schemeClr>
                    </a:solidFill>
                  </a:tcPr>
                </a:tc>
                <a:tc>
                  <a:txBody>
                    <a:bodyPr/>
                    <a:lstStyle/>
                    <a:p>
                      <a:pPr algn="ctr" fontAlgn="b"/>
                      <a:r>
                        <a:rPr lang="en-GB" sz="1400" b="1" u="none" strike="noStrike" dirty="0">
                          <a:effectLst/>
                          <a:latin typeface="Arial"/>
                          <a:cs typeface="Arial"/>
                        </a:rPr>
                        <a:t>Live Projects at April 2023</a:t>
                      </a:r>
                      <a:endParaRPr lang="en-GB" sz="1400" b="1" i="0" u="none" strike="noStrike" dirty="0">
                        <a:solidFill>
                          <a:srgbClr val="000000"/>
                        </a:solidFill>
                        <a:effectLst/>
                        <a:latin typeface="Arial"/>
                        <a:cs typeface="Arial"/>
                      </a:endParaRPr>
                    </a:p>
                  </a:txBody>
                  <a:tcPr marL="7538" marR="7538" marT="7538" marB="0" anchor="ctr">
                    <a:solidFill>
                      <a:schemeClr val="accent3">
                        <a:lumMod val="20000"/>
                        <a:lumOff val="80000"/>
                      </a:schemeClr>
                    </a:solidFill>
                  </a:tcPr>
                </a:tc>
                <a:tc>
                  <a:txBody>
                    <a:bodyPr/>
                    <a:lstStyle/>
                    <a:p>
                      <a:pPr algn="ctr" fontAlgn="t"/>
                      <a:r>
                        <a:rPr lang="en-GB" sz="1400" b="1" u="none" strike="noStrike" dirty="0">
                          <a:effectLst/>
                          <a:latin typeface="Arial"/>
                          <a:cs typeface="Arial"/>
                        </a:rPr>
                        <a:t>Project leads</a:t>
                      </a:r>
                      <a:endParaRPr lang="en-GB" sz="1400" b="1" i="0" u="none" strike="noStrike" dirty="0">
                        <a:solidFill>
                          <a:srgbClr val="000000"/>
                        </a:solidFill>
                        <a:effectLst/>
                        <a:latin typeface="Arial"/>
                        <a:cs typeface="Arial"/>
                      </a:endParaRPr>
                    </a:p>
                  </a:txBody>
                  <a:tcPr marL="7538" marR="7538" marT="7538" marB="0" anchor="ctr">
                    <a:solidFill>
                      <a:schemeClr val="accent3">
                        <a:lumMod val="20000"/>
                        <a:lumOff val="80000"/>
                      </a:schemeClr>
                    </a:solidFill>
                  </a:tcPr>
                </a:tc>
                <a:tc>
                  <a:txBody>
                    <a:bodyPr/>
                    <a:lstStyle/>
                    <a:p>
                      <a:pPr algn="ctr" fontAlgn="t"/>
                      <a:r>
                        <a:rPr lang="en-GB" sz="1400" b="1" i="0" u="none" strike="noStrike" dirty="0">
                          <a:solidFill>
                            <a:srgbClr val="000000"/>
                          </a:solidFill>
                          <a:effectLst/>
                          <a:latin typeface="Arial"/>
                          <a:cs typeface="Arial"/>
                        </a:rPr>
                        <a:t>Timescales</a:t>
                      </a:r>
                    </a:p>
                  </a:txBody>
                  <a:tcPr marL="7538" marR="7538" marT="7538" marB="0" anchor="ctr">
                    <a:solidFill>
                      <a:schemeClr val="accent3">
                        <a:lumMod val="20000"/>
                        <a:lumOff val="80000"/>
                      </a:schemeClr>
                    </a:solidFill>
                  </a:tcPr>
                </a:tc>
                <a:tc>
                  <a:txBody>
                    <a:bodyPr/>
                    <a:lstStyle/>
                    <a:p>
                      <a:pPr algn="ctr" fontAlgn="t"/>
                      <a:r>
                        <a:rPr lang="en-GB" sz="1400" b="1" i="0" u="none" strike="noStrike" dirty="0">
                          <a:solidFill>
                            <a:srgbClr val="000000"/>
                          </a:solidFill>
                          <a:effectLst/>
                          <a:latin typeface="Arial"/>
                          <a:cs typeface="Arial"/>
                        </a:rPr>
                        <a:t>Workstream Progress since April 2023</a:t>
                      </a:r>
                    </a:p>
                  </a:txBody>
                  <a:tcPr marL="7538" marR="7538" marT="7538" marB="0" anchor="ctr">
                    <a:solidFill>
                      <a:schemeClr val="accent3">
                        <a:lumMod val="20000"/>
                        <a:lumOff val="80000"/>
                      </a:schemeClr>
                    </a:solidFill>
                  </a:tcPr>
                </a:tc>
                <a:extLst>
                  <a:ext uri="{0D108BD9-81ED-4DB2-BD59-A6C34878D82A}">
                    <a16:rowId xmlns:a16="http://schemas.microsoft.com/office/drawing/2014/main" val="4187162366"/>
                  </a:ext>
                </a:extLst>
              </a:tr>
              <a:tr h="1159540">
                <a:tc rowSpan="2">
                  <a:txBody>
                    <a:bodyPr/>
                    <a:lstStyle/>
                    <a:p>
                      <a:pPr algn="ctr" fontAlgn="ctr"/>
                      <a:r>
                        <a:rPr lang="en-GB" sz="1400" b="0" i="0" u="none" strike="noStrike" dirty="0">
                          <a:solidFill>
                            <a:srgbClr val="000000"/>
                          </a:solidFill>
                          <a:effectLst/>
                          <a:latin typeface="Arial"/>
                          <a:cs typeface="Arial"/>
                        </a:rPr>
                        <a:t>A robust framework to ensure compliance with legislative and regulatory standards. </a:t>
                      </a:r>
                      <a:endParaRPr lang="en-GB" sz="1400" b="0" i="0" u="none" strike="noStrike">
                        <a:solidFill>
                          <a:srgbClr val="000000"/>
                        </a:solidFill>
                        <a:effectLst/>
                        <a:latin typeface="Arial" panose="020B0604020202020204" pitchFamily="34" charset="0"/>
                        <a:cs typeface="Arial" panose="020B0604020202020204" pitchFamily="34" charset="0"/>
                      </a:endParaRPr>
                    </a:p>
                    <a:p>
                      <a:pPr algn="ctr" fontAlgn="ctr"/>
                      <a:endParaRPr lang="en-GB" sz="1400" b="0" i="0" u="none" strike="noStrike">
                        <a:solidFill>
                          <a:srgbClr val="000000"/>
                        </a:solidFill>
                        <a:effectLst/>
                        <a:latin typeface="Arial" panose="020B0604020202020204" pitchFamily="34" charset="0"/>
                        <a:cs typeface="Arial" panose="020B0604020202020204" pitchFamily="34" charset="0"/>
                      </a:endParaRPr>
                    </a:p>
                    <a:p>
                      <a:pPr algn="ctr" fontAlgn="ctr"/>
                      <a:r>
                        <a:rPr lang="en-GB" sz="1400" b="0" i="0" u="none" strike="noStrike" dirty="0">
                          <a:solidFill>
                            <a:srgbClr val="000000"/>
                          </a:solidFill>
                          <a:effectLst/>
                          <a:latin typeface="Arial"/>
                          <a:cs typeface="Arial"/>
                        </a:rPr>
                        <a:t>Full compliance with legislative and regulatory standards to deliver safe and compliant homes </a:t>
                      </a:r>
                    </a:p>
                  </a:txBody>
                  <a:tcPr marL="271370" marR="7538" marT="7538" marB="0" anchor="ctr">
                    <a:solidFill>
                      <a:schemeClr val="accent1">
                        <a:lumMod val="20000"/>
                        <a:lumOff val="80000"/>
                      </a:schemeClr>
                    </a:solidFill>
                  </a:tcPr>
                </a:tc>
                <a:tc>
                  <a:txBody>
                    <a:bodyPr/>
                    <a:lstStyle/>
                    <a:p>
                      <a:pPr algn="ctr" fontAlgn="b"/>
                      <a:r>
                        <a:rPr lang="en-US" sz="1400" b="0" i="0" u="none" strike="noStrike" dirty="0">
                          <a:solidFill>
                            <a:srgbClr val="000000"/>
                          </a:solidFill>
                          <a:effectLst/>
                          <a:latin typeface="Arial"/>
                          <a:cs typeface="Arial"/>
                        </a:rPr>
                        <a:t>5.1 Compliance plan for Fire Safety Act 2021 </a:t>
                      </a:r>
                      <a:endParaRPr lang="en-US" sz="1400" b="0" i="0" u="none" strike="noStrike">
                        <a:solidFill>
                          <a:srgbClr val="000000"/>
                        </a:solidFill>
                        <a:effectLst/>
                        <a:highlight>
                          <a:srgbClr val="FFFF00"/>
                        </a:highlight>
                        <a:latin typeface="Arial" panose="020B0604020202020204" pitchFamily="34" charset="0"/>
                        <a:cs typeface="Arial" panose="020B0604020202020204" pitchFamily="34" charset="0"/>
                      </a:endParaRPr>
                    </a:p>
                  </a:txBody>
                  <a:tcPr marL="6350" marR="6350" marT="6350" marB="0" anchor="ctr">
                    <a:solidFill>
                      <a:schemeClr val="accent1">
                        <a:lumMod val="20000"/>
                        <a:lumOff val="80000"/>
                      </a:schemeClr>
                    </a:solidFill>
                  </a:tcPr>
                </a:tc>
                <a:tc>
                  <a:txBody>
                    <a:bodyPr/>
                    <a:lstStyle/>
                    <a:p>
                      <a:pPr algn="ctr" fontAlgn="b"/>
                      <a:r>
                        <a:rPr lang="en-GB" sz="1400" b="0" i="0" u="none" strike="noStrike" dirty="0">
                          <a:solidFill>
                            <a:srgbClr val="000000"/>
                          </a:solidFill>
                          <a:effectLst/>
                          <a:latin typeface="Arial"/>
                          <a:cs typeface="Arial"/>
                        </a:rPr>
                        <a:t>Niall O’Rourke</a:t>
                      </a:r>
                    </a:p>
                  </a:txBody>
                  <a:tcPr marL="6350" marR="6350" marT="6350" marB="0" anchor="ctr">
                    <a:solidFill>
                      <a:schemeClr val="accent1">
                        <a:lumMod val="20000"/>
                        <a:lumOff val="80000"/>
                      </a:schemeClr>
                    </a:solidFill>
                  </a:tcPr>
                </a:tc>
                <a:tc>
                  <a:txBody>
                    <a:bodyPr/>
                    <a:lstStyle/>
                    <a:p>
                      <a:pPr algn="ctr" fontAlgn="b"/>
                      <a:r>
                        <a:rPr lang="en-GB" sz="1400" b="0" i="0" u="none" strike="noStrike" dirty="0">
                          <a:solidFill>
                            <a:srgbClr val="000000"/>
                          </a:solidFill>
                          <a:effectLst/>
                          <a:latin typeface="Arial"/>
                          <a:cs typeface="Arial"/>
                        </a:rPr>
                        <a:t>December 2022 - TBC</a:t>
                      </a:r>
                    </a:p>
                  </a:txBody>
                  <a:tcPr marL="6350" marR="6350" marT="6350" marB="0" anchor="ctr">
                    <a:solidFill>
                      <a:schemeClr val="accent1">
                        <a:lumMod val="20000"/>
                        <a:lumOff val="80000"/>
                      </a:schemeClr>
                    </a:solidFill>
                  </a:tcPr>
                </a:tc>
                <a:tc>
                  <a:txBody>
                    <a:bodyPr/>
                    <a:lstStyle/>
                    <a:p>
                      <a:pPr algn="ctr" fontAlgn="b"/>
                      <a:r>
                        <a:rPr lang="en-US" sz="1400" b="0" i="0" u="none" strike="noStrike" dirty="0">
                          <a:solidFill>
                            <a:srgbClr val="000000"/>
                          </a:solidFill>
                          <a:effectLst/>
                          <a:latin typeface="Arial"/>
                          <a:cs typeface="Arial"/>
                        </a:rPr>
                        <a:t>The aim of the project is to ensure the Housing Directorate is satisfied that the actions relating to the Fire Safety Act 2021 have been completed robustly and information shared with key partners, including the London Fire Brigade. The Housing Directorate has assessed its completion of the actions and is improving internal systems to ensure continued robustness. </a:t>
                      </a:r>
                    </a:p>
                  </a:txBody>
                  <a:tcPr marL="6350" marR="6350" marT="6350" marB="0" anchor="ctr">
                    <a:solidFill>
                      <a:schemeClr val="accent1">
                        <a:lumMod val="20000"/>
                        <a:lumOff val="80000"/>
                      </a:schemeClr>
                    </a:solidFill>
                  </a:tcPr>
                </a:tc>
                <a:extLst>
                  <a:ext uri="{0D108BD9-81ED-4DB2-BD59-A6C34878D82A}">
                    <a16:rowId xmlns:a16="http://schemas.microsoft.com/office/drawing/2014/main" val="3911680154"/>
                  </a:ext>
                </a:extLst>
              </a:tr>
              <a:tr h="1159540">
                <a:tc vMerge="1">
                  <a:txBody>
                    <a:bodyPr/>
                    <a:lstStyle/>
                    <a:p>
                      <a:pPr algn="l" fontAlgn="ct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271370" marR="7538" marT="7538" marB="0" anchor="ctr"/>
                </a:tc>
                <a:tc>
                  <a:txBody>
                    <a:bodyPr/>
                    <a:lstStyle/>
                    <a:p>
                      <a:pPr algn="ctr" fontAlgn="b"/>
                      <a:r>
                        <a:rPr lang="en-US" sz="1400" b="0" i="0" u="none" strike="noStrike" dirty="0">
                          <a:solidFill>
                            <a:srgbClr val="000000"/>
                          </a:solidFill>
                          <a:effectLst/>
                          <a:latin typeface="Arial"/>
                          <a:cs typeface="Arial"/>
                        </a:rPr>
                        <a:t>5.2 Compliance plan for Building Safety Act 2022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solidFill>
                      <a:schemeClr val="accent1">
                        <a:lumMod val="20000"/>
                        <a:lumOff val="80000"/>
                      </a:schemeClr>
                    </a:solidFill>
                  </a:tcPr>
                </a:tc>
                <a:tc>
                  <a:txBody>
                    <a:bodyPr/>
                    <a:lstStyle/>
                    <a:p>
                      <a:pPr algn="ctr" fontAlgn="b"/>
                      <a:r>
                        <a:rPr lang="en-GB" sz="1400" b="0" i="0" u="none" strike="noStrike" dirty="0">
                          <a:solidFill>
                            <a:srgbClr val="000000"/>
                          </a:solidFill>
                          <a:effectLst/>
                          <a:latin typeface="Arial"/>
                          <a:cs typeface="Arial"/>
                        </a:rPr>
                        <a:t>Niall O’Rourke </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solidFill>
                      <a:schemeClr val="accent1">
                        <a:lumMod val="20000"/>
                        <a:lumOff val="80000"/>
                      </a:schemeClr>
                    </a:solidFill>
                  </a:tcPr>
                </a:tc>
                <a:tc>
                  <a:txBody>
                    <a:bodyPr/>
                    <a:lstStyle/>
                    <a:p>
                      <a:pPr algn="ctr" fontAlgn="b"/>
                      <a:r>
                        <a:rPr lang="en-GB" sz="1400" b="0" i="0" u="none" strike="noStrike" dirty="0">
                          <a:solidFill>
                            <a:srgbClr val="000000"/>
                          </a:solidFill>
                          <a:effectLst/>
                          <a:latin typeface="Arial"/>
                          <a:cs typeface="Arial"/>
                        </a:rPr>
                        <a:t>October 2022 - TBC</a:t>
                      </a:r>
                    </a:p>
                  </a:txBody>
                  <a:tcPr marL="6350" marR="6350" marT="6350" marB="0" anchor="ctr">
                    <a:solidFill>
                      <a:schemeClr val="accent1">
                        <a:lumMod val="20000"/>
                        <a:lumOff val="80000"/>
                      </a:schemeClr>
                    </a:solidFill>
                  </a:tcPr>
                </a:tc>
                <a:tc>
                  <a:txBody>
                    <a:bodyPr/>
                    <a:lstStyle/>
                    <a:p>
                      <a:pPr lvl="0" algn="ctr">
                        <a:buNone/>
                      </a:pPr>
                      <a:r>
                        <a:rPr lang="en-US" sz="1400" b="0" i="0" u="none" strike="noStrike" noProof="0" dirty="0">
                          <a:solidFill>
                            <a:srgbClr val="000000"/>
                          </a:solidFill>
                          <a:effectLst/>
                          <a:latin typeface="Arial"/>
                        </a:rPr>
                        <a:t>The aim of the project is to ensure the Housing Directorate is satisfied that the actions relating to the Building Safety Act 2022 have been completed robustly. A project has been scoped which includes structural surveys and retrospective fire strategies. There is also a continuation of assistance being provided to the Fire Safety team to audit the contents of premises information boxes and provide suitable building and floor plans. </a:t>
                      </a:r>
                      <a:endParaRPr lang="en-US" dirty="0"/>
                    </a:p>
                  </a:txBody>
                  <a:tcPr marL="6350" marR="6350" marT="6350" marB="0" anchor="ctr">
                    <a:solidFill>
                      <a:schemeClr val="accent1">
                        <a:lumMod val="20000"/>
                        <a:lumOff val="80000"/>
                      </a:schemeClr>
                    </a:solidFill>
                  </a:tcPr>
                </a:tc>
                <a:extLst>
                  <a:ext uri="{0D108BD9-81ED-4DB2-BD59-A6C34878D82A}">
                    <a16:rowId xmlns:a16="http://schemas.microsoft.com/office/drawing/2014/main" val="539095560"/>
                  </a:ext>
                </a:extLst>
              </a:tr>
            </a:tbl>
          </a:graphicData>
        </a:graphic>
      </p:graphicFrame>
    </p:spTree>
    <p:extLst>
      <p:ext uri="{BB962C8B-B14F-4D97-AF65-F5344CB8AC3E}">
        <p14:creationId xmlns:p14="http://schemas.microsoft.com/office/powerpoint/2010/main" val="3429376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19637" y="6299291"/>
            <a:ext cx="3540125" cy="430212"/>
          </a:xfrm>
        </p:spPr>
        <p:txBody>
          <a:bodyPr/>
          <a:lstStyle/>
          <a:p>
            <a:r>
              <a:rPr lang="en-GB"/>
              <a:t>Susmita Sen </a:t>
            </a:r>
          </a:p>
        </p:txBody>
      </p:sp>
      <p:sp>
        <p:nvSpPr>
          <p:cNvPr id="3" name="Title 2"/>
          <p:cNvSpPr>
            <a:spLocks noGrp="1"/>
          </p:cNvSpPr>
          <p:nvPr>
            <p:ph type="title"/>
          </p:nvPr>
        </p:nvSpPr>
        <p:spPr>
          <a:xfrm>
            <a:off x="527168" y="238097"/>
            <a:ext cx="11664831" cy="841166"/>
          </a:xfrm>
        </p:spPr>
        <p:txBody>
          <a:bodyPr>
            <a:normAutofit/>
          </a:bodyPr>
          <a:lstStyle/>
          <a:p>
            <a:r>
              <a:rPr lang="en-GB" sz="3200"/>
              <a:t>Maintaining Our Homes </a:t>
            </a:r>
          </a:p>
        </p:txBody>
      </p:sp>
      <p:graphicFrame>
        <p:nvGraphicFramePr>
          <p:cNvPr id="9" name="Table 8">
            <a:extLst>
              <a:ext uri="{FF2B5EF4-FFF2-40B4-BE49-F238E27FC236}">
                <a16:creationId xmlns:a16="http://schemas.microsoft.com/office/drawing/2014/main" id="{89C95FDA-6D0F-4355-0E4E-68FC3E9ED8DF}"/>
              </a:ext>
            </a:extLst>
          </p:cNvPr>
          <p:cNvGraphicFramePr>
            <a:graphicFrameLocks noGrp="1"/>
          </p:cNvGraphicFramePr>
          <p:nvPr>
            <p:extLst>
              <p:ext uri="{D42A27DB-BD31-4B8C-83A1-F6EECF244321}">
                <p14:modId xmlns:p14="http://schemas.microsoft.com/office/powerpoint/2010/main" val="47032190"/>
              </p:ext>
            </p:extLst>
          </p:nvPr>
        </p:nvGraphicFramePr>
        <p:xfrm>
          <a:off x="619637" y="998686"/>
          <a:ext cx="11188735" cy="4408885"/>
        </p:xfrm>
        <a:graphic>
          <a:graphicData uri="http://schemas.openxmlformats.org/drawingml/2006/table">
            <a:tbl>
              <a:tblPr>
                <a:tableStyleId>{5C22544A-7EE6-4342-B048-85BDC9FD1C3A}</a:tableStyleId>
              </a:tblPr>
              <a:tblGrid>
                <a:gridCol w="2107716">
                  <a:extLst>
                    <a:ext uri="{9D8B030D-6E8A-4147-A177-3AD203B41FA5}">
                      <a16:colId xmlns:a16="http://schemas.microsoft.com/office/drawing/2014/main" val="2866464872"/>
                    </a:ext>
                  </a:extLst>
                </a:gridCol>
                <a:gridCol w="1726558">
                  <a:extLst>
                    <a:ext uri="{9D8B030D-6E8A-4147-A177-3AD203B41FA5}">
                      <a16:colId xmlns:a16="http://schemas.microsoft.com/office/drawing/2014/main" val="1737895958"/>
                    </a:ext>
                  </a:extLst>
                </a:gridCol>
                <a:gridCol w="1233257">
                  <a:extLst>
                    <a:ext uri="{9D8B030D-6E8A-4147-A177-3AD203B41FA5}">
                      <a16:colId xmlns:a16="http://schemas.microsoft.com/office/drawing/2014/main" val="1995361003"/>
                    </a:ext>
                  </a:extLst>
                </a:gridCol>
                <a:gridCol w="1607486">
                  <a:extLst>
                    <a:ext uri="{9D8B030D-6E8A-4147-A177-3AD203B41FA5}">
                      <a16:colId xmlns:a16="http://schemas.microsoft.com/office/drawing/2014/main" val="4114514762"/>
                    </a:ext>
                  </a:extLst>
                </a:gridCol>
                <a:gridCol w="4513718">
                  <a:extLst>
                    <a:ext uri="{9D8B030D-6E8A-4147-A177-3AD203B41FA5}">
                      <a16:colId xmlns:a16="http://schemas.microsoft.com/office/drawing/2014/main" val="741924921"/>
                    </a:ext>
                  </a:extLst>
                </a:gridCol>
              </a:tblGrid>
              <a:tr h="650489">
                <a:tc>
                  <a:txBody>
                    <a:bodyPr/>
                    <a:lstStyle/>
                    <a:p>
                      <a:pPr algn="ctr" fontAlgn="b"/>
                      <a:r>
                        <a:rPr lang="en-GB" sz="1400" b="1" i="0" u="none" strike="noStrike">
                          <a:solidFill>
                            <a:srgbClr val="000000"/>
                          </a:solidFill>
                          <a:effectLst/>
                          <a:latin typeface="Arial"/>
                          <a:cs typeface="Arial"/>
                        </a:rPr>
                        <a:t>Workstream Outcome </a:t>
                      </a:r>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3209" marR="3209" marT="3209" marB="0" anchor="ctr">
                    <a:solidFill>
                      <a:schemeClr val="accent3">
                        <a:lumMod val="20000"/>
                        <a:lumOff val="80000"/>
                      </a:schemeClr>
                    </a:solidFill>
                  </a:tcPr>
                </a:tc>
                <a:tc>
                  <a:txBody>
                    <a:bodyPr/>
                    <a:lstStyle/>
                    <a:p>
                      <a:pPr algn="ctr" fontAlgn="b"/>
                      <a:r>
                        <a:rPr lang="en-GB" sz="1400" b="1" u="none" strike="noStrike">
                          <a:effectLst/>
                          <a:latin typeface="Arial"/>
                          <a:cs typeface="Arial"/>
                        </a:rPr>
                        <a:t>Live Projects at April 2023</a:t>
                      </a:r>
                    </a:p>
                  </a:txBody>
                  <a:tcPr marL="3209" marR="3209" marT="3209" marB="0" anchor="ctr">
                    <a:solidFill>
                      <a:schemeClr val="accent3">
                        <a:lumMod val="20000"/>
                        <a:lumOff val="80000"/>
                      </a:schemeClr>
                    </a:solidFill>
                  </a:tcPr>
                </a:tc>
                <a:tc>
                  <a:txBody>
                    <a:bodyPr/>
                    <a:lstStyle/>
                    <a:p>
                      <a:pPr algn="ctr" fontAlgn="t"/>
                      <a:r>
                        <a:rPr lang="en-GB" sz="1400" b="1" u="none" strike="noStrike">
                          <a:effectLst/>
                          <a:latin typeface="Arial"/>
                          <a:cs typeface="Arial"/>
                        </a:rPr>
                        <a:t>Project Leads</a:t>
                      </a:r>
                      <a:endParaRPr lang="en-GB" sz="1400" b="1" i="0" u="none" strike="noStrike">
                        <a:solidFill>
                          <a:srgbClr val="000000"/>
                        </a:solidFill>
                        <a:effectLst/>
                        <a:latin typeface="Arial"/>
                        <a:cs typeface="Arial"/>
                      </a:endParaRPr>
                    </a:p>
                  </a:txBody>
                  <a:tcPr marL="3209" marR="3209" marT="3209" marB="0" anchor="ctr">
                    <a:solidFill>
                      <a:schemeClr val="accent3">
                        <a:lumMod val="20000"/>
                        <a:lumOff val="80000"/>
                      </a:schemeClr>
                    </a:solidFill>
                  </a:tcPr>
                </a:tc>
                <a:tc>
                  <a:txBody>
                    <a:bodyPr/>
                    <a:lstStyle/>
                    <a:p>
                      <a:pPr algn="ctr" fontAlgn="t"/>
                      <a:r>
                        <a:rPr lang="en-GB" sz="1400" b="1" i="0" u="none" strike="noStrike">
                          <a:solidFill>
                            <a:srgbClr val="000000"/>
                          </a:solidFill>
                          <a:effectLst/>
                          <a:latin typeface="Arial"/>
                          <a:cs typeface="Arial"/>
                        </a:rPr>
                        <a:t>Project status </a:t>
                      </a:r>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3209" marR="3209" marT="3209" marB="0" anchor="ctr">
                    <a:solidFill>
                      <a:schemeClr val="accent3">
                        <a:lumMod val="20000"/>
                        <a:lumOff val="80000"/>
                      </a:schemeClr>
                    </a:solidFill>
                  </a:tcPr>
                </a:tc>
                <a:tc>
                  <a:txBody>
                    <a:bodyPr/>
                    <a:lstStyle/>
                    <a:p>
                      <a:pPr algn="ctr" fontAlgn="t"/>
                      <a:r>
                        <a:rPr lang="en-GB" sz="1400" b="1" i="0" u="none" strike="noStrike">
                          <a:solidFill>
                            <a:srgbClr val="000000"/>
                          </a:solidFill>
                          <a:effectLst/>
                          <a:latin typeface="Arial"/>
                          <a:cs typeface="Arial"/>
                        </a:rPr>
                        <a:t>Workstream Progress since April 2023</a:t>
                      </a:r>
                    </a:p>
                  </a:txBody>
                  <a:tcPr marL="3209" marR="3209" marT="3209" marB="0" anchor="ctr">
                    <a:solidFill>
                      <a:schemeClr val="accent3">
                        <a:lumMod val="20000"/>
                        <a:lumOff val="80000"/>
                      </a:schemeClr>
                    </a:solidFill>
                  </a:tcPr>
                </a:tc>
                <a:extLst>
                  <a:ext uri="{0D108BD9-81ED-4DB2-BD59-A6C34878D82A}">
                    <a16:rowId xmlns:a16="http://schemas.microsoft.com/office/drawing/2014/main" val="559924198"/>
                  </a:ext>
                </a:extLst>
              </a:tr>
              <a:tr h="978977">
                <a:tc rowSpan="3">
                  <a:txBody>
                    <a:bodyPr/>
                    <a:lstStyle/>
                    <a:p>
                      <a:pPr algn="ctr" fontAlgn="ctr"/>
                      <a:r>
                        <a:rPr lang="en-GB" sz="1400" b="0" i="0" u="none" strike="noStrike">
                          <a:solidFill>
                            <a:srgbClr val="000000"/>
                          </a:solidFill>
                          <a:effectLst/>
                          <a:latin typeface="Arial"/>
                          <a:cs typeface="Arial"/>
                        </a:rPr>
                        <a:t>An effective, value-for-money approach to responsive repairs that delivers good customer service and ensures our assets meet and exceed the Home Standard. </a:t>
                      </a:r>
                      <a:endParaRPr lang="en-GB" sz="1400" b="0" i="0" u="none" strike="noStrike">
                        <a:solidFill>
                          <a:srgbClr val="000000"/>
                        </a:solidFill>
                        <a:effectLst/>
                        <a:latin typeface="Arial" panose="020B0604020202020204" pitchFamily="34" charset="0"/>
                        <a:cs typeface="Arial" panose="020B0604020202020204" pitchFamily="34" charset="0"/>
                      </a:endParaRPr>
                    </a:p>
                    <a:p>
                      <a:pPr algn="ctr" fontAlgn="ctr"/>
                      <a:endParaRPr lang="en-GB" sz="1400" b="0" i="0" u="none" strike="noStrike">
                        <a:solidFill>
                          <a:srgbClr val="000000"/>
                        </a:solidFill>
                        <a:effectLst/>
                        <a:latin typeface="Arial" panose="020B0604020202020204" pitchFamily="34" charset="0"/>
                        <a:cs typeface="Arial" panose="020B0604020202020204" pitchFamily="34" charset="0"/>
                      </a:endParaRPr>
                    </a:p>
                    <a:p>
                      <a:pPr algn="ctr" fontAlgn="ctr"/>
                      <a:r>
                        <a:rPr lang="en-GB" sz="1400" b="0" i="0" u="none" strike="noStrike">
                          <a:solidFill>
                            <a:srgbClr val="000000"/>
                          </a:solidFill>
                          <a:effectLst/>
                          <a:latin typeface="Arial"/>
                          <a:cs typeface="Arial"/>
                        </a:rPr>
                        <a:t>Turnaround times for void properties maximise income and relieve pressure on housing register which reduces wait-times for applicants.</a:t>
                      </a:r>
                    </a:p>
                  </a:txBody>
                  <a:tcPr marL="115522" marR="3209" marT="3209"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6.1 Repairs re-procurement</a:t>
                      </a: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panose="020B0604020202020204" pitchFamily="34" charset="0"/>
                          <a:cs typeface="Arial" panose="020B0604020202020204" pitchFamily="34" charset="0"/>
                        </a:rPr>
                        <a:t>Jerry Austin </a:t>
                      </a: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March 20232 - August 2023</a:t>
                      </a:r>
                    </a:p>
                  </a:txBody>
                  <a:tcPr marL="6350" marR="6350" marT="6350" marB="0" anchor="ctr">
                    <a:solidFill>
                      <a:schemeClr val="accent1">
                        <a:lumMod val="20000"/>
                        <a:lumOff val="80000"/>
                      </a:schemeClr>
                    </a:solidFill>
                  </a:tcPr>
                </a:tc>
                <a:tc>
                  <a:txBody>
                    <a:bodyPr/>
                    <a:lstStyle/>
                    <a:p>
                      <a:pPr algn="ctr" fontAlgn="b"/>
                      <a:r>
                        <a:rPr lang="en-US" sz="1400" b="0" i="0" u="none" strike="noStrike">
                          <a:solidFill>
                            <a:schemeClr val="tx1"/>
                          </a:solidFill>
                          <a:effectLst/>
                          <a:latin typeface="Arial"/>
                          <a:cs typeface="Arial"/>
                        </a:rPr>
                        <a:t>Work progressing to complete </a:t>
                      </a:r>
                      <a:r>
                        <a:rPr lang="en-US" sz="1400" b="0" i="0" u="none" strike="noStrike" err="1">
                          <a:solidFill>
                            <a:schemeClr val="tx1"/>
                          </a:solidFill>
                          <a:effectLst/>
                          <a:latin typeface="Arial"/>
                          <a:cs typeface="Arial"/>
                        </a:rPr>
                        <a:t>mobilisation</a:t>
                      </a:r>
                      <a:r>
                        <a:rPr lang="en-US" sz="1400" b="0" i="0" u="none" strike="noStrike">
                          <a:solidFill>
                            <a:schemeClr val="tx1"/>
                          </a:solidFill>
                          <a:effectLst/>
                          <a:latin typeface="Arial"/>
                          <a:cs typeface="Arial"/>
                        </a:rPr>
                        <a:t> of all contracts for 01 August 2023</a:t>
                      </a:r>
                    </a:p>
                  </a:txBody>
                  <a:tcPr marL="6350" marR="6350" marT="6350" marB="0" anchor="ctr">
                    <a:solidFill>
                      <a:schemeClr val="accent1">
                        <a:lumMod val="20000"/>
                        <a:lumOff val="80000"/>
                      </a:schemeClr>
                    </a:solidFill>
                  </a:tcPr>
                </a:tc>
                <a:extLst>
                  <a:ext uri="{0D108BD9-81ED-4DB2-BD59-A6C34878D82A}">
                    <a16:rowId xmlns:a16="http://schemas.microsoft.com/office/drawing/2014/main" val="3383782122"/>
                  </a:ext>
                </a:extLst>
              </a:tr>
              <a:tr h="1458424">
                <a:tc vMerge="1">
                  <a:txBody>
                    <a:bodyPr/>
                    <a:lstStyle/>
                    <a:p>
                      <a:pPr algn="l" fontAlgn="ct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115522" marR="3209" marT="3209" marB="0" anchor="ctr"/>
                </a:tc>
                <a:tc>
                  <a:txBody>
                    <a:bodyPr/>
                    <a:lstStyle/>
                    <a:p>
                      <a:pPr algn="ctr" fontAlgn="b"/>
                      <a:r>
                        <a:rPr lang="en-GB" sz="1400" b="0" i="0" u="none" strike="noStrike">
                          <a:solidFill>
                            <a:srgbClr val="000000"/>
                          </a:solidFill>
                          <a:effectLst/>
                          <a:latin typeface="Arial"/>
                          <a:cs typeface="Arial"/>
                        </a:rPr>
                        <a:t>6.2 Repairs Contact Centre</a:t>
                      </a: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Jerry Austin </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March 2022 - August 2023</a:t>
                      </a:r>
                    </a:p>
                  </a:txBody>
                  <a:tcPr marL="6350" marR="6350" marT="6350" marB="0" anchor="ctr">
                    <a:solidFill>
                      <a:schemeClr val="accent1">
                        <a:lumMod val="20000"/>
                        <a:lumOff val="80000"/>
                      </a:schemeClr>
                    </a:solidFill>
                  </a:tcPr>
                </a:tc>
                <a:tc>
                  <a:txBody>
                    <a:bodyPr/>
                    <a:lstStyle/>
                    <a:p>
                      <a:pPr algn="ctr" fontAlgn="b"/>
                      <a:r>
                        <a:rPr lang="en-US" sz="1400" b="0" i="0" u="none" strike="noStrike">
                          <a:solidFill>
                            <a:schemeClr val="tx1"/>
                          </a:solidFill>
                          <a:effectLst/>
                          <a:latin typeface="Arial"/>
                          <a:cs typeface="Arial"/>
                        </a:rPr>
                        <a:t>Shadow contact </a:t>
                      </a:r>
                      <a:r>
                        <a:rPr lang="en-US" sz="1400" b="0" i="0" u="none" strike="noStrike" err="1">
                          <a:solidFill>
                            <a:schemeClr val="tx1"/>
                          </a:solidFill>
                          <a:effectLst/>
                          <a:latin typeface="Arial"/>
                          <a:cs typeface="Arial"/>
                        </a:rPr>
                        <a:t>centre</a:t>
                      </a:r>
                      <a:r>
                        <a:rPr lang="en-US" sz="1400" b="0" i="0" u="none" strike="noStrike">
                          <a:solidFill>
                            <a:schemeClr val="tx1"/>
                          </a:solidFill>
                          <a:effectLst/>
                          <a:latin typeface="Arial"/>
                          <a:cs typeface="Arial"/>
                        </a:rPr>
                        <a:t> has been recruited to and initial IT workstream meetings held (</a:t>
                      </a:r>
                      <a:r>
                        <a:rPr lang="en-US" sz="1400" b="0" i="0" u="none" strike="noStrike" err="1">
                          <a:solidFill>
                            <a:schemeClr val="tx1"/>
                          </a:solidFill>
                          <a:effectLst/>
                          <a:latin typeface="Arial"/>
                          <a:cs typeface="Arial"/>
                        </a:rPr>
                        <a:t>Mobilisation</a:t>
                      </a:r>
                      <a:r>
                        <a:rPr lang="en-US" sz="1400" b="0" i="0" u="none" strike="noStrike">
                          <a:solidFill>
                            <a:schemeClr val="tx1"/>
                          </a:solidFill>
                          <a:effectLst/>
                          <a:latin typeface="Arial"/>
                          <a:cs typeface="Arial"/>
                        </a:rPr>
                        <a:t>). Repairs Contact Centre ready for go-live 01 August 2023. </a:t>
                      </a:r>
                    </a:p>
                  </a:txBody>
                  <a:tcPr marL="6350" marR="6350" marT="6350" marB="0" anchor="ctr">
                    <a:solidFill>
                      <a:schemeClr val="accent1">
                        <a:lumMod val="20000"/>
                        <a:lumOff val="80000"/>
                      </a:schemeClr>
                    </a:solidFill>
                  </a:tcPr>
                </a:tc>
                <a:extLst>
                  <a:ext uri="{0D108BD9-81ED-4DB2-BD59-A6C34878D82A}">
                    <a16:rowId xmlns:a16="http://schemas.microsoft.com/office/drawing/2014/main" val="3476720232"/>
                  </a:ext>
                </a:extLst>
              </a:tr>
              <a:tr h="1320995">
                <a:tc vMerge="1">
                  <a:txBody>
                    <a:bodyPr/>
                    <a:lstStyle/>
                    <a:p>
                      <a:pPr algn="l" fontAlgn="ctr"/>
                      <a:endParaRPr lang="en-GB" sz="1200" b="0" i="0" u="none" strike="noStrike">
                        <a:solidFill>
                          <a:srgbClr val="000000"/>
                        </a:solidFill>
                        <a:effectLst/>
                        <a:latin typeface="Arial" panose="020B0604020202020204" pitchFamily="34" charset="0"/>
                        <a:cs typeface="Arial" panose="020B0604020202020204" pitchFamily="34" charset="0"/>
                      </a:endParaRPr>
                    </a:p>
                  </a:txBody>
                  <a:tcPr marL="115522" marR="3209" marT="3209" marB="0" anchor="ctr">
                    <a:solidFill>
                      <a:schemeClr val="bg2">
                        <a:lumMod val="90000"/>
                      </a:schemeClr>
                    </a:solidFill>
                  </a:tcPr>
                </a:tc>
                <a:tc>
                  <a:txBody>
                    <a:bodyPr/>
                    <a:lstStyle/>
                    <a:p>
                      <a:pPr algn="ctr" fontAlgn="b"/>
                      <a:r>
                        <a:rPr lang="en-GB" sz="1400" b="0" i="0" u="none" strike="noStrike">
                          <a:solidFill>
                            <a:srgbClr val="000000"/>
                          </a:solidFill>
                          <a:effectLst/>
                          <a:latin typeface="Arial" panose="020B0604020202020204" pitchFamily="34" charset="0"/>
                          <a:cs typeface="Arial" panose="020B0604020202020204" pitchFamily="34" charset="0"/>
                        </a:rPr>
                        <a:t>6.4 Voids Transformation</a:t>
                      </a: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panose="020B0604020202020204" pitchFamily="34" charset="0"/>
                          <a:cs typeface="Arial" panose="020B0604020202020204" pitchFamily="34" charset="0"/>
                        </a:rPr>
                        <a:t>Mary Larbie</a:t>
                      </a: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June 2022 -TBC</a:t>
                      </a:r>
                    </a:p>
                  </a:txBody>
                  <a:tcPr marL="6350" marR="6350" marT="6350" marB="0" anchor="ctr">
                    <a:solidFill>
                      <a:schemeClr val="accent1">
                        <a:lumMod val="20000"/>
                        <a:lumOff val="80000"/>
                      </a:schemeClr>
                    </a:solidFill>
                  </a:tcPr>
                </a:tc>
                <a:tc>
                  <a:txBody>
                    <a:bodyPr/>
                    <a:lstStyle/>
                    <a:p>
                      <a:pPr algn="ctr" fontAlgn="b"/>
                      <a:r>
                        <a:rPr lang="en-US" sz="1400" b="0" i="0" u="none" strike="noStrike">
                          <a:solidFill>
                            <a:schemeClr val="tx1"/>
                          </a:solidFill>
                          <a:effectLst/>
                          <a:latin typeface="Arial" panose="020B0604020202020204" pitchFamily="34" charset="0"/>
                          <a:cs typeface="Arial" panose="020B0604020202020204" pitchFamily="34" charset="0"/>
                        </a:rPr>
                        <a:t>Additional contractors have been added to deliver void works and AXIS are no longer being allocated any work.</a:t>
                      </a:r>
                    </a:p>
                  </a:txBody>
                  <a:tcPr marL="6350" marR="6350" marT="6350" marB="0" anchor="ctr">
                    <a:solidFill>
                      <a:schemeClr val="accent1">
                        <a:lumMod val="20000"/>
                        <a:lumOff val="80000"/>
                      </a:schemeClr>
                    </a:solidFill>
                  </a:tcPr>
                </a:tc>
                <a:extLst>
                  <a:ext uri="{0D108BD9-81ED-4DB2-BD59-A6C34878D82A}">
                    <a16:rowId xmlns:a16="http://schemas.microsoft.com/office/drawing/2014/main" val="1986294767"/>
                  </a:ext>
                </a:extLst>
              </a:tr>
            </a:tbl>
          </a:graphicData>
        </a:graphic>
      </p:graphicFrame>
    </p:spTree>
    <p:extLst>
      <p:ext uri="{BB962C8B-B14F-4D97-AF65-F5344CB8AC3E}">
        <p14:creationId xmlns:p14="http://schemas.microsoft.com/office/powerpoint/2010/main" val="3559160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19637" y="6299291"/>
            <a:ext cx="3540125" cy="430212"/>
          </a:xfrm>
        </p:spPr>
        <p:txBody>
          <a:bodyPr/>
          <a:lstStyle/>
          <a:p>
            <a:r>
              <a:rPr lang="en-GB"/>
              <a:t>Susmita Sen </a:t>
            </a:r>
          </a:p>
        </p:txBody>
      </p:sp>
      <p:sp>
        <p:nvSpPr>
          <p:cNvPr id="3" name="Title 2"/>
          <p:cNvSpPr>
            <a:spLocks noGrp="1"/>
          </p:cNvSpPr>
          <p:nvPr>
            <p:ph type="title"/>
          </p:nvPr>
        </p:nvSpPr>
        <p:spPr>
          <a:xfrm>
            <a:off x="527168" y="238097"/>
            <a:ext cx="11664831" cy="841166"/>
          </a:xfrm>
        </p:spPr>
        <p:txBody>
          <a:bodyPr>
            <a:normAutofit/>
          </a:bodyPr>
          <a:lstStyle/>
          <a:p>
            <a:r>
              <a:rPr lang="en-GB" sz="3200"/>
              <a:t>Maintaining Our Homes </a:t>
            </a:r>
          </a:p>
        </p:txBody>
      </p:sp>
      <p:graphicFrame>
        <p:nvGraphicFramePr>
          <p:cNvPr id="9" name="Table 8">
            <a:extLst>
              <a:ext uri="{FF2B5EF4-FFF2-40B4-BE49-F238E27FC236}">
                <a16:creationId xmlns:a16="http://schemas.microsoft.com/office/drawing/2014/main" id="{89C95FDA-6D0F-4355-0E4E-68FC3E9ED8DF}"/>
              </a:ext>
            </a:extLst>
          </p:cNvPr>
          <p:cNvGraphicFramePr>
            <a:graphicFrameLocks noGrp="1"/>
          </p:cNvGraphicFramePr>
          <p:nvPr>
            <p:extLst>
              <p:ext uri="{D42A27DB-BD31-4B8C-83A1-F6EECF244321}">
                <p14:modId xmlns:p14="http://schemas.microsoft.com/office/powerpoint/2010/main" val="1813025742"/>
              </p:ext>
            </p:extLst>
          </p:nvPr>
        </p:nvGraphicFramePr>
        <p:xfrm>
          <a:off x="619637" y="999809"/>
          <a:ext cx="11045195" cy="4792687"/>
        </p:xfrm>
        <a:graphic>
          <a:graphicData uri="http://schemas.openxmlformats.org/drawingml/2006/table">
            <a:tbl>
              <a:tblPr>
                <a:tableStyleId>{5C22544A-7EE6-4342-B048-85BDC9FD1C3A}</a:tableStyleId>
              </a:tblPr>
              <a:tblGrid>
                <a:gridCol w="2628548">
                  <a:extLst>
                    <a:ext uri="{9D8B030D-6E8A-4147-A177-3AD203B41FA5}">
                      <a16:colId xmlns:a16="http://schemas.microsoft.com/office/drawing/2014/main" val="1737895958"/>
                    </a:ext>
                  </a:extLst>
                </a:gridCol>
                <a:gridCol w="1818851">
                  <a:extLst>
                    <a:ext uri="{9D8B030D-6E8A-4147-A177-3AD203B41FA5}">
                      <a16:colId xmlns:a16="http://schemas.microsoft.com/office/drawing/2014/main" val="1995361003"/>
                    </a:ext>
                  </a:extLst>
                </a:gridCol>
                <a:gridCol w="1533542">
                  <a:extLst>
                    <a:ext uri="{9D8B030D-6E8A-4147-A177-3AD203B41FA5}">
                      <a16:colId xmlns:a16="http://schemas.microsoft.com/office/drawing/2014/main" val="4114514762"/>
                    </a:ext>
                  </a:extLst>
                </a:gridCol>
                <a:gridCol w="5064254">
                  <a:extLst>
                    <a:ext uri="{9D8B030D-6E8A-4147-A177-3AD203B41FA5}">
                      <a16:colId xmlns:a16="http://schemas.microsoft.com/office/drawing/2014/main" val="741924921"/>
                    </a:ext>
                  </a:extLst>
                </a:gridCol>
              </a:tblGrid>
              <a:tr h="507635">
                <a:tc>
                  <a:txBody>
                    <a:bodyPr/>
                    <a:lstStyle/>
                    <a:p>
                      <a:pPr algn="ctr" fontAlgn="b"/>
                      <a:r>
                        <a:rPr lang="en-GB" sz="1400" b="1" u="none" strike="noStrike">
                          <a:effectLst/>
                          <a:latin typeface="Arial"/>
                          <a:cs typeface="Arial"/>
                        </a:rPr>
                        <a:t>Live Projects at April 2023</a:t>
                      </a:r>
                    </a:p>
                  </a:txBody>
                  <a:tcPr marL="3209" marR="3209" marT="3209" marB="0" anchor="ctr">
                    <a:solidFill>
                      <a:schemeClr val="accent3">
                        <a:lumMod val="20000"/>
                        <a:lumOff val="80000"/>
                      </a:schemeClr>
                    </a:solidFill>
                  </a:tcPr>
                </a:tc>
                <a:tc>
                  <a:txBody>
                    <a:bodyPr/>
                    <a:lstStyle/>
                    <a:p>
                      <a:pPr algn="ctr" fontAlgn="t"/>
                      <a:r>
                        <a:rPr lang="en-GB" sz="1400" b="1" u="none" strike="noStrike">
                          <a:effectLst/>
                          <a:latin typeface="Arial"/>
                          <a:cs typeface="Arial"/>
                        </a:rPr>
                        <a:t>Project Lead</a:t>
                      </a:r>
                      <a:endParaRPr lang="en-GB" sz="1400" b="1" i="0" u="none" strike="noStrike">
                        <a:solidFill>
                          <a:srgbClr val="000000"/>
                        </a:solidFill>
                        <a:effectLst/>
                        <a:latin typeface="Arial"/>
                        <a:cs typeface="Arial"/>
                      </a:endParaRPr>
                    </a:p>
                  </a:txBody>
                  <a:tcPr marL="3209" marR="3209" marT="3209" marB="0" anchor="ctr">
                    <a:solidFill>
                      <a:schemeClr val="accent3">
                        <a:lumMod val="20000"/>
                        <a:lumOff val="80000"/>
                      </a:schemeClr>
                    </a:solidFill>
                  </a:tcPr>
                </a:tc>
                <a:tc>
                  <a:txBody>
                    <a:bodyPr/>
                    <a:lstStyle/>
                    <a:p>
                      <a:pPr algn="ctr" fontAlgn="t"/>
                      <a:r>
                        <a:rPr lang="en-GB" sz="1400" b="1" i="0" u="none" strike="noStrike">
                          <a:solidFill>
                            <a:srgbClr val="000000"/>
                          </a:solidFill>
                          <a:effectLst/>
                          <a:latin typeface="Arial"/>
                          <a:cs typeface="Arial"/>
                        </a:rPr>
                        <a:t>Timescales</a:t>
                      </a:r>
                    </a:p>
                  </a:txBody>
                  <a:tcPr marL="3209" marR="3209" marT="3209" marB="0" anchor="ctr">
                    <a:solidFill>
                      <a:schemeClr val="accent3">
                        <a:lumMod val="20000"/>
                        <a:lumOff val="80000"/>
                      </a:schemeClr>
                    </a:solidFill>
                  </a:tcPr>
                </a:tc>
                <a:tc>
                  <a:txBody>
                    <a:bodyPr/>
                    <a:lstStyle/>
                    <a:p>
                      <a:pPr algn="ctr" fontAlgn="t"/>
                      <a:r>
                        <a:rPr lang="en-GB" sz="1400" b="1" i="0" u="none" strike="noStrike">
                          <a:solidFill>
                            <a:srgbClr val="000000"/>
                          </a:solidFill>
                          <a:effectLst/>
                          <a:latin typeface="Arial"/>
                          <a:cs typeface="Arial"/>
                        </a:rPr>
                        <a:t>Workstream Progress since April 2023 </a:t>
                      </a:r>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3209" marR="3209" marT="3209" marB="0" anchor="ctr">
                    <a:solidFill>
                      <a:schemeClr val="accent3">
                        <a:lumMod val="20000"/>
                        <a:lumOff val="80000"/>
                      </a:schemeClr>
                    </a:solidFill>
                  </a:tcPr>
                </a:tc>
                <a:extLst>
                  <a:ext uri="{0D108BD9-81ED-4DB2-BD59-A6C34878D82A}">
                    <a16:rowId xmlns:a16="http://schemas.microsoft.com/office/drawing/2014/main" val="559924198"/>
                  </a:ext>
                </a:extLst>
              </a:tr>
              <a:tr h="1392591">
                <a:tc>
                  <a:txBody>
                    <a:bodyPr/>
                    <a:lstStyle/>
                    <a:p>
                      <a:pPr algn="ctr" fontAlgn="b"/>
                      <a:r>
                        <a:rPr lang="en-US" sz="1400" b="0" i="0" u="none" strike="noStrike">
                          <a:solidFill>
                            <a:srgbClr val="000000"/>
                          </a:solidFill>
                          <a:effectLst/>
                          <a:latin typeface="Arial"/>
                          <a:cs typeface="Arial"/>
                        </a:rPr>
                        <a:t>6.6 Review of policies, procedures, business processes and customer journeys</a:t>
                      </a: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Tony Lewis  </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2023- 2025</a:t>
                      </a:r>
                    </a:p>
                  </a:txBody>
                  <a:tcPr marL="6350" marR="6350" marT="6350" marB="0" anchor="ctr">
                    <a:solidFill>
                      <a:schemeClr val="accent1">
                        <a:lumMod val="20000"/>
                        <a:lumOff val="80000"/>
                      </a:schemeClr>
                    </a:solidFill>
                  </a:tcPr>
                </a:tc>
                <a:tc>
                  <a:txBody>
                    <a:bodyPr/>
                    <a:lstStyle/>
                    <a:p>
                      <a:pPr lvl="0" algn="ctr">
                        <a:buNone/>
                      </a:pPr>
                      <a:r>
                        <a:rPr lang="en-US" sz="1400" b="0" i="0" u="none" strike="noStrike" noProof="0">
                          <a:effectLst/>
                          <a:latin typeface="Arial"/>
                        </a:rPr>
                        <a:t>A </a:t>
                      </a:r>
                      <a:r>
                        <a:rPr lang="en-US" sz="1400" b="0" i="0" u="none" strike="noStrike" noProof="0" err="1">
                          <a:effectLst/>
                          <a:latin typeface="Arial"/>
                        </a:rPr>
                        <a:t>prioritisation</a:t>
                      </a:r>
                      <a:r>
                        <a:rPr lang="en-US" sz="1400" b="0" i="0" u="none" strike="noStrike" noProof="0">
                          <a:effectLst/>
                          <a:latin typeface="Arial"/>
                        </a:rPr>
                        <a:t> exercise has taken place and additional resource has been found and allocated to support with the completion of tier 1. Policy writing is underway, with a number of policies drafted and awaiting further sign off. These include the decant, tenant management and void management policies.</a:t>
                      </a:r>
                      <a:endParaRPr lang="en-US">
                        <a:latin typeface="Arial"/>
                      </a:endParaRPr>
                    </a:p>
                  </a:txBody>
                  <a:tcPr marL="6350" marR="6350" marT="6350" marB="0" anchor="ctr">
                    <a:solidFill>
                      <a:schemeClr val="accent1">
                        <a:lumMod val="20000"/>
                        <a:lumOff val="80000"/>
                      </a:schemeClr>
                    </a:solidFill>
                  </a:tcPr>
                </a:tc>
                <a:extLst>
                  <a:ext uri="{0D108BD9-81ED-4DB2-BD59-A6C34878D82A}">
                    <a16:rowId xmlns:a16="http://schemas.microsoft.com/office/drawing/2014/main" val="962107494"/>
                  </a:ext>
                </a:extLst>
              </a:tr>
              <a:tr h="1392591">
                <a:tc>
                  <a:txBody>
                    <a:bodyPr/>
                    <a:lstStyle/>
                    <a:p>
                      <a:pPr algn="ctr" fontAlgn="b"/>
                      <a:r>
                        <a:rPr lang="en-US" sz="1400" b="0" i="0" u="none" strike="noStrike">
                          <a:solidFill>
                            <a:srgbClr val="000000"/>
                          </a:solidFill>
                          <a:effectLst/>
                          <a:latin typeface="Arial"/>
                          <a:cs typeface="Arial"/>
                        </a:rPr>
                        <a:t>6.7 Review of capital delivery contracts </a:t>
                      </a:r>
                      <a:endParaRPr lang="en-US" sz="1400" b="0" i="0" u="none" strike="noStrike">
                        <a:solidFill>
                          <a:srgbClr val="000000"/>
                        </a:solidFill>
                        <a:effectLst/>
                        <a:highlight>
                          <a:srgbClr val="FFFF00"/>
                        </a:highlight>
                        <a:latin typeface="Arial" panose="020B0604020202020204" pitchFamily="34" charset="0"/>
                        <a:cs typeface="Arial" panose="020B0604020202020204" pitchFamily="34" charset="0"/>
                      </a:endParaRP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Sandra Lewis </a:t>
                      </a: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 Jan 2023  - December 2023</a:t>
                      </a:r>
                    </a:p>
                  </a:txBody>
                  <a:tcPr marL="6350" marR="6350" marT="6350" marB="0" anchor="ctr">
                    <a:solidFill>
                      <a:schemeClr val="accent1">
                        <a:lumMod val="20000"/>
                        <a:lumOff val="80000"/>
                      </a:schemeClr>
                    </a:solidFill>
                  </a:tcPr>
                </a:tc>
                <a:tc>
                  <a:txBody>
                    <a:bodyPr/>
                    <a:lstStyle/>
                    <a:p>
                      <a:pPr algn="ctr" fontAlgn="b"/>
                      <a:r>
                        <a:rPr lang="en-US" sz="1400" b="0" i="0" u="none" strike="noStrike">
                          <a:solidFill>
                            <a:srgbClr val="000000"/>
                          </a:solidFill>
                          <a:effectLst/>
                          <a:latin typeface="Arial"/>
                          <a:cs typeface="Arial"/>
                        </a:rPr>
                        <a:t>Supplier market engagement has commenced. Review of the specification, soft market testing, and re-launch of the tender to be achieved before the end of July 2023. </a:t>
                      </a:r>
                    </a:p>
                  </a:txBody>
                  <a:tcPr marL="6350" marR="6350" marT="6350" marB="0" anchor="ctr">
                    <a:solidFill>
                      <a:schemeClr val="accent1">
                        <a:lumMod val="20000"/>
                        <a:lumOff val="80000"/>
                      </a:schemeClr>
                    </a:solidFill>
                  </a:tcPr>
                </a:tc>
                <a:extLst>
                  <a:ext uri="{0D108BD9-81ED-4DB2-BD59-A6C34878D82A}">
                    <a16:rowId xmlns:a16="http://schemas.microsoft.com/office/drawing/2014/main" val="2012727208"/>
                  </a:ext>
                </a:extLst>
              </a:tr>
              <a:tr h="931306">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6.8 Targeted approach to damp and </a:t>
                      </a:r>
                      <a:r>
                        <a:rPr lang="en-US" sz="1400" b="0" i="0" u="none" strike="noStrike" err="1">
                          <a:solidFill>
                            <a:srgbClr val="000000"/>
                          </a:solidFill>
                          <a:effectLst/>
                          <a:latin typeface="Arial" panose="020B0604020202020204" pitchFamily="34" charset="0"/>
                          <a:cs typeface="Arial" panose="020B0604020202020204" pitchFamily="34" charset="0"/>
                        </a:rPr>
                        <a:t>mould</a:t>
                      </a:r>
                      <a:r>
                        <a:rPr lang="en-US" sz="1400" b="0" i="0" u="none" strike="noStrike">
                          <a:solidFill>
                            <a:srgbClr val="000000"/>
                          </a:solidFill>
                          <a:effectLst/>
                          <a:latin typeface="Arial" panose="020B0604020202020204" pitchFamily="34" charset="0"/>
                          <a:cs typeface="Arial" panose="020B0604020202020204" pitchFamily="34" charset="0"/>
                        </a:rPr>
                        <a:t> </a:t>
                      </a: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Paul Connolly </a:t>
                      </a:r>
                    </a:p>
                  </a:txBody>
                  <a:tcPr marL="6350" marR="6350" marT="6350" marB="0" anchor="ctr">
                    <a:solidFill>
                      <a:schemeClr val="accent1">
                        <a:lumMod val="20000"/>
                        <a:lumOff val="80000"/>
                      </a:schemeClr>
                    </a:solidFill>
                  </a:tcPr>
                </a:tc>
                <a:tc>
                  <a:txBody>
                    <a:bodyPr/>
                    <a:lstStyle/>
                    <a:p>
                      <a:pPr algn="ctr" fontAlgn="b"/>
                      <a:r>
                        <a:rPr lang="en-GB" sz="1400" b="0" i="0" u="none" strike="noStrike">
                          <a:solidFill>
                            <a:srgbClr val="000000"/>
                          </a:solidFill>
                          <a:effectLst/>
                          <a:latin typeface="Arial"/>
                          <a:cs typeface="Arial"/>
                        </a:rPr>
                        <a:t>Ongoing</a:t>
                      </a:r>
                    </a:p>
                  </a:txBody>
                  <a:tcPr marL="6350" marR="6350" marT="6350" marB="0" anchor="ctr">
                    <a:solidFill>
                      <a:schemeClr val="accent1">
                        <a:lumMod val="20000"/>
                        <a:lumOff val="80000"/>
                      </a:schemeClr>
                    </a:solidFill>
                  </a:tcPr>
                </a:tc>
                <a:tc>
                  <a:txBody>
                    <a:bodyPr/>
                    <a:lstStyle/>
                    <a:p>
                      <a:pPr rtl="0" fontAlgn="base"/>
                      <a:r>
                        <a:rPr lang="en-US" sz="1400" b="0" i="0" kern="1200">
                          <a:solidFill>
                            <a:schemeClr val="tx1"/>
                          </a:solidFill>
                          <a:effectLst/>
                          <a:latin typeface="Arial" panose="020B0604020202020204" pitchFamily="34" charset="0"/>
                          <a:ea typeface="+mn-ea"/>
                          <a:cs typeface="Arial" panose="020B0604020202020204" pitchFamily="34" charset="0"/>
                        </a:rPr>
                        <a:t>The new void and D&amp;M process has now been implemented, with the team continuing to understanding and deliver Business as usual. Key task group actions have been completed and meeting took place with Director of Public Health to discuss collaboration opportunities. Process has now been implemented to deal with “leaks from above” with contractors and surveyors. </a:t>
                      </a:r>
                    </a:p>
                    <a:p>
                      <a:pPr algn="ctr" fontAlgn="b"/>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solidFill>
                      <a:schemeClr val="accent1">
                        <a:lumMod val="20000"/>
                        <a:lumOff val="80000"/>
                      </a:schemeClr>
                    </a:solidFill>
                  </a:tcPr>
                </a:tc>
                <a:extLst>
                  <a:ext uri="{0D108BD9-81ED-4DB2-BD59-A6C34878D82A}">
                    <a16:rowId xmlns:a16="http://schemas.microsoft.com/office/drawing/2014/main" val="727161252"/>
                  </a:ext>
                </a:extLst>
              </a:tr>
            </a:tbl>
          </a:graphicData>
        </a:graphic>
      </p:graphicFrame>
    </p:spTree>
    <p:extLst>
      <p:ext uri="{BB962C8B-B14F-4D97-AF65-F5344CB8AC3E}">
        <p14:creationId xmlns:p14="http://schemas.microsoft.com/office/powerpoint/2010/main" val="30187392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0EAEBFA4044D044AEF8E9DAF7B4F77F" ma:contentTypeVersion="16" ma:contentTypeDescription="Create a new document." ma:contentTypeScope="" ma:versionID="1419b59d08b8ed06d1d3e242f0d9b2f8">
  <xsd:schema xmlns:xsd="http://www.w3.org/2001/XMLSchema" xmlns:xs="http://www.w3.org/2001/XMLSchema" xmlns:p="http://schemas.microsoft.com/office/2006/metadata/properties" xmlns:ns2="f2b78acb-a125-42ee-931d-35b42eaca4cf" xmlns:ns3="a6facc04-3c16-4b33-8aec-eb98819b2146" xmlns:ns4="6959c8c3-c5b3-41e7-a3e9-d8ad352c5864" targetNamespace="http://schemas.microsoft.com/office/2006/metadata/properties" ma:root="true" ma:fieldsID="681e75705bdac11242e8bae99b2c59a0" ns2:_="" ns3:_="" ns4:_="">
    <xsd:import namespace="f2b78acb-a125-42ee-931d-35b42eaca4cf"/>
    <xsd:import namespace="a6facc04-3c16-4b33-8aec-eb98819b2146"/>
    <xsd:import namespace="6959c8c3-c5b3-41e7-a3e9-d8ad352c5864"/>
    <xsd:element name="properties">
      <xsd:complexType>
        <xsd:sequence>
          <xsd:element name="documentManagement">
            <xsd:complexType>
              <xsd:all>
                <xsd:element ref="ns2:Document_x0020_Description" minOccurs="0"/>
                <xsd:element ref="ns2:DocumentAuthor" minOccurs="0"/>
                <xsd:element ref="ns2:ProtectiveClassification" minOccurs="0"/>
                <xsd:element ref="ns2:febcb389c47c4530afe6acfa103de16c" minOccurs="0"/>
                <xsd:element ref="ns2:TaxCatchAll" minOccurs="0"/>
                <xsd:element ref="ns2:TaxCatchAllLabel" minOccurs="0"/>
                <xsd:element ref="ns2:l1c2f45cb913413195fefa0ed1a24d84" minOccurs="0"/>
                <xsd:element ref="ns2:TaxKeywordTaxHTField" minOccurs="0"/>
                <xsd:element ref="ns3:MediaServiceMetadata" minOccurs="0"/>
                <xsd:element ref="ns3:MediaServiceFastMetadata" minOccurs="0"/>
                <xsd:element ref="ns4:SharedWithUsers" minOccurs="0"/>
                <xsd:element ref="ns4:SharedWithDetails" minOccurs="0"/>
                <xsd:element ref="ns3:lcf76f155ced4ddcb4097134ff3c332f" minOccurs="0"/>
                <xsd:element ref="ns3:MediaServiceObjectDetectorVersions" minOccurs="0"/>
                <xsd:element ref="ns3:MediaServiceOCR" minOccurs="0"/>
                <xsd:element ref="ns3:MediaServiceGenerationTime" minOccurs="0"/>
                <xsd:element ref="ns3:MediaServiceEventHashCode"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b78acb-a125-42ee-931d-35b42eaca4cf" elementFormDefault="qualified">
    <xsd:import namespace="http://schemas.microsoft.com/office/2006/documentManagement/types"/>
    <xsd:import namespace="http://schemas.microsoft.com/office/infopath/2007/PartnerControls"/>
    <xsd:element name="Document_x0020_Description" ma:index="8" nillable="true" ma:displayName="Document Description" ma:internalName="Document_x0020_Description">
      <xsd:simpleType>
        <xsd:restriction base="dms:Note">
          <xsd:maxLength value="255"/>
        </xsd:restriction>
      </xsd:simpleType>
    </xsd:element>
    <xsd:element name="DocumentAuthor" ma:index="9" nillable="true" ma:displayName="Primary Contact" ma:list="UserInfo" ma:SearchPeopleOnly="false" ma:SharePointGroup="0" ma:internalName="DocumentAuth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rotectiveClassification" ma:index="10" nillable="true" ma:displayName="Protective Marking" ma:default="NOT CLASSIFIED" ma:description="Protective Marking scheme for LBC is being reviewed and will be available at a later date. NOT CLASSIFIED means that no Protective Marking decision has been made." ma:format="Dropdown" ma:internalName="ProtectiveClassification">
      <xsd:simpleType>
        <xsd:restriction base="dms:Choice">
          <xsd:enumeration value="NOT CLASSIFIED"/>
        </xsd:restriction>
      </xsd:simpleType>
    </xsd:element>
    <xsd:element name="febcb389c47c4530afe6acfa103de16c" ma:index="11" nillable="true" ma:taxonomy="true" ma:internalName="febcb389c47c4530afe6acfa103de16c" ma:taxonomyFieldName="OrganisationalUnit" ma:displayName="Organisational Unit" ma:default="" ma:fieldId="{febcb389-c47c-4530-afe6-acfa103de16c}" ma:sspId="c265c3e7-f7ae-4ea0-b3f5-7c0024770d98" ma:termSetId="21787c9d-e40d-4e47-be76-3b424c150f97" ma:anchorId="00000000-0000-0000-0000-000000000000" ma:open="false" ma:isKeyword="false">
      <xsd:complexType>
        <xsd:sequence>
          <xsd:element ref="pc:Terms" minOccurs="0" maxOccurs="1"/>
        </xsd:sequence>
      </xsd:complexType>
    </xsd:element>
    <xsd:element name="TaxCatchAll" ma:index="12" nillable="true" ma:displayName="Taxonomy Catch All Column" ma:hidden="true" ma:list="{87f946ba-d6e2-4611-ae14-96fda067f763}" ma:internalName="TaxCatchAll" ma:showField="CatchAllData" ma:web="6959c8c3-c5b3-41e7-a3e9-d8ad352c5864">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87f946ba-d6e2-4611-ae14-96fda067f763}" ma:internalName="TaxCatchAllLabel" ma:readOnly="true" ma:showField="CatchAllDataLabel" ma:web="6959c8c3-c5b3-41e7-a3e9-d8ad352c5864">
      <xsd:complexType>
        <xsd:complexContent>
          <xsd:extension base="dms:MultiChoiceLookup">
            <xsd:sequence>
              <xsd:element name="Value" type="dms:Lookup" maxOccurs="unbounded" minOccurs="0" nillable="true"/>
            </xsd:sequence>
          </xsd:extension>
        </xsd:complexContent>
      </xsd:complexType>
    </xsd:element>
    <xsd:element name="l1c2f45cb913413195fefa0ed1a24d84" ma:index="15" nillable="true" ma:taxonomy="true" ma:internalName="l1c2f45cb913413195fefa0ed1a24d84" ma:taxonomyFieldName="Activity" ma:displayName="Activity" ma:fieldId="{51c2f45c-b913-4131-95fe-fa0ed1a24d84}" ma:sspId="c265c3e7-f7ae-4ea0-b3f5-7c0024770d98" ma:termSetId="753275df-fc85-4ec7-8f6d-defd1dbad5d1" ma:anchorId="00000000-0000-0000-0000-000000000000" ma:open="false" ma:isKeyword="false">
      <xsd:complexType>
        <xsd:sequence>
          <xsd:element ref="pc:Terms" minOccurs="0" maxOccurs="1"/>
        </xsd:sequence>
      </xsd:complexType>
    </xsd:element>
    <xsd:element name="TaxKeywordTaxHTField" ma:index="17" nillable="true" ma:taxonomy="true" ma:internalName="TaxKeywordTaxHTField" ma:taxonomyFieldName="TaxKeyword" ma:displayName="Enterprise Keywords" ma:fieldId="{23f27201-bee3-471e-b2e7-b64fd8b7ca38}" ma:taxonomyMulti="true" ma:sspId="c265c3e7-f7ae-4ea0-b3f5-7c0024770d98" ma:termSetId="00000000-0000-0000-0000-000000000000" ma:anchorId="00000000-0000-0000-0000-000000000000" ma:open="true" ma:isKeyword="tru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6facc04-3c16-4b33-8aec-eb98819b2146" elementFormDefault="qualified">
    <xsd:import namespace="http://schemas.microsoft.com/office/2006/documentManagement/types"/>
    <xsd:import namespace="http://schemas.microsoft.com/office/infopath/2007/PartnerControls"/>
    <xsd:element name="MediaServiceMetadata" ma:index="19" nillable="true" ma:displayName="MediaServiceMetadata" ma:hidden="true" ma:internalName="MediaServiceMetadata" ma:readOnly="true">
      <xsd:simpleType>
        <xsd:restriction base="dms:Note"/>
      </xsd:simpleType>
    </xsd:element>
    <xsd:element name="MediaServiceFastMetadata" ma:index="20" nillable="true" ma:displayName="MediaServiceFastMetadata" ma:hidden="true" ma:internalName="MediaServiceFastMetadata" ma:readOnly="true">
      <xsd:simpleType>
        <xsd:restriction base="dms:Note"/>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c265c3e7-f7ae-4ea0-b3f5-7c0024770d9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OCR" ma:index="26" nillable="true" ma:displayName="Extracted Text" ma:internalName="MediaServiceOCR" ma:readOnly="true">
      <xsd:simpleType>
        <xsd:restriction base="dms:Note">
          <xsd:maxLength value="255"/>
        </xsd:restriction>
      </xsd:simpleType>
    </xsd:element>
    <xsd:element name="MediaServiceGenerationTime" ma:index="27" nillable="true" ma:displayName="MediaServiceGenerationTime" ma:hidden="true" ma:internalName="MediaServiceGenerationTime" ma:readOnly="true">
      <xsd:simpleType>
        <xsd:restriction base="dms:Text"/>
      </xsd:simpleType>
    </xsd:element>
    <xsd:element name="MediaServiceEventHashCode" ma:index="28" nillable="true" ma:displayName="MediaServiceEventHashCode" ma:hidden="true" ma:internalName="MediaServiceEventHashCode" ma:readOnly="true">
      <xsd:simpleType>
        <xsd:restriction base="dms:Text"/>
      </xsd:simpleType>
    </xsd:element>
    <xsd:element name="MediaServiceDateTaken" ma:index="29" nillable="true" ma:displayName="MediaServiceDateTaken" ma:hidden="true" ma:indexed="true" ma:internalName="MediaServiceDateTaken" ma:readOnly="true">
      <xsd:simpleType>
        <xsd:restriction base="dms:Text"/>
      </xsd:simpleType>
    </xsd:element>
    <xsd:element name="MediaLengthInSeconds" ma:index="3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959c8c3-c5b3-41e7-a3e9-d8ad352c5864" elementFormDefault="qualified">
    <xsd:import namespace="http://schemas.microsoft.com/office/2006/documentManagement/types"/>
    <xsd:import namespace="http://schemas.microsoft.com/office/infopath/2007/PartnerControls"/>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f2b78acb-a125-42ee-931d-35b42eaca4cf">
      <Value>3</Value>
    </TaxCatchAll>
    <febcb389c47c4530afe6acfa103de16c xmlns="f2b78acb-a125-42ee-931d-35b42eaca4cf">
      <Terms xmlns="http://schemas.microsoft.com/office/infopath/2007/PartnerControls">
        <TermInfo xmlns="http://schemas.microsoft.com/office/infopath/2007/PartnerControls">
          <TermName xmlns="http://schemas.microsoft.com/office/infopath/2007/PartnerControls">Customer Services Transformation ＆ Communications</TermName>
          <TermId xmlns="http://schemas.microsoft.com/office/infopath/2007/PartnerControls">401b3dbd-b6f0-4cd0-9497-71e3e543bbcf</TermId>
        </TermInfo>
      </Terms>
    </febcb389c47c4530afe6acfa103de16c>
    <TaxKeywordTaxHTField xmlns="f2b78acb-a125-42ee-931d-35b42eaca4cf">
      <Terms xmlns="http://schemas.microsoft.com/office/infopath/2007/PartnerControls"/>
    </TaxKeywordTaxHTField>
    <DocumentAuthor xmlns="f2b78acb-a125-42ee-931d-35b42eaca4cf">
      <UserInfo>
        <DisplayName/>
        <AccountId xsi:nil="true"/>
        <AccountType/>
      </UserInfo>
    </DocumentAuthor>
    <Document_x0020_Description xmlns="f2b78acb-a125-42ee-931d-35b42eaca4cf" xsi:nil="true"/>
    <lcf76f155ced4ddcb4097134ff3c332f xmlns="a6facc04-3c16-4b33-8aec-eb98819b2146">
      <Terms xmlns="http://schemas.microsoft.com/office/infopath/2007/PartnerControls"/>
    </lcf76f155ced4ddcb4097134ff3c332f>
    <ProtectiveClassification xmlns="f2b78acb-a125-42ee-931d-35b42eaca4cf">NOT CLASSIFIED</ProtectiveClassification>
    <l1c2f45cb913413195fefa0ed1a24d84 xmlns="f2b78acb-a125-42ee-931d-35b42eaca4cf">
      <Terms xmlns="http://schemas.microsoft.com/office/infopath/2007/PartnerControls"/>
    </l1c2f45cb913413195fefa0ed1a24d84>
  </documentManagement>
</p:properties>
</file>

<file path=customXml/item4.xml><?xml version="1.0" encoding="utf-8"?>
<?mso-contentType ?>
<SharedContentType xmlns="Microsoft.SharePoint.Taxonomy.ContentTypeSync" SourceId="c265c3e7-f7ae-4ea0-b3f5-7c0024770d98" ContentTypeId="0x0101" PreviousValue="false"/>
</file>

<file path=customXml/itemProps1.xml><?xml version="1.0" encoding="utf-8"?>
<ds:datastoreItem xmlns:ds="http://schemas.openxmlformats.org/officeDocument/2006/customXml" ds:itemID="{D4A6992E-1FCA-4E03-9449-BDF6F05A4394}">
  <ds:schemaRefs>
    <ds:schemaRef ds:uri="6959c8c3-c5b3-41e7-a3e9-d8ad352c5864"/>
    <ds:schemaRef ds:uri="a6facc04-3c16-4b33-8aec-eb98819b2146"/>
    <ds:schemaRef ds:uri="f2b78acb-a125-42ee-931d-35b42eaca4c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8B02A49-3A1E-491D-8473-98EF036985EB}">
  <ds:schemaRefs>
    <ds:schemaRef ds:uri="http://schemas.microsoft.com/sharepoint/v3/contenttype/forms"/>
  </ds:schemaRefs>
</ds:datastoreItem>
</file>

<file path=customXml/itemProps3.xml><?xml version="1.0" encoding="utf-8"?>
<ds:datastoreItem xmlns:ds="http://schemas.openxmlformats.org/officeDocument/2006/customXml" ds:itemID="{266EC9CD-6D84-4ACC-8F83-217199BF8493}">
  <ds:schemaRefs>
    <ds:schemaRef ds:uri="6959c8c3-c5b3-41e7-a3e9-d8ad352c5864"/>
    <ds:schemaRef ds:uri="a6facc04-3c16-4b33-8aec-eb98819b2146"/>
    <ds:schemaRef ds:uri="f2b78acb-a125-42ee-931d-35b42eaca4c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4.xml><?xml version="1.0" encoding="utf-8"?>
<ds:datastoreItem xmlns:ds="http://schemas.openxmlformats.org/officeDocument/2006/customXml" ds:itemID="{F4C242F9-2641-4763-BD08-37E96573C5C6}">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otalTime>0</TotalTime>
  <Words>1752</Words>
  <Application>Microsoft Office PowerPoint</Application>
  <PresentationFormat>Widescreen</PresentationFormat>
  <Paragraphs>187</Paragraphs>
  <Slides>10</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Housing Transformation Programme progress  </vt:lpstr>
      <vt:lpstr>Vision, Direction &amp; Transformation Plan for the directorate</vt:lpstr>
      <vt:lpstr>Governance &amp; Information Management </vt:lpstr>
      <vt:lpstr>Customer Excellence </vt:lpstr>
      <vt:lpstr>Customer Excellence </vt:lpstr>
      <vt:lpstr>Long-term Homes &amp; Neighbourhood Planning </vt:lpstr>
      <vt:lpstr>Asset Compliance</vt:lpstr>
      <vt:lpstr>Maintaining Our Homes </vt:lpstr>
      <vt:lpstr>Maintaining Our Homes </vt:lpstr>
      <vt:lpstr>People Development</vt:lpstr>
    </vt:vector>
  </TitlesOfParts>
  <Company>Capita ITES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Mohammed, Atika</dc:creator>
  <cp:lastModifiedBy>Dibley, Velvet</cp:lastModifiedBy>
  <cp:revision>61</cp:revision>
  <dcterms:created xsi:type="dcterms:W3CDTF">2020-01-24T15:31:55Z</dcterms:created>
  <dcterms:modified xsi:type="dcterms:W3CDTF">2023-07-25T12:14:30Z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0x01010000EAEBFA4044D044AEF8E9DAF7B4F77F</vt:lpwstr>
  </property>
  <property fmtid="{D5CDD505-2E9C-101B-9397-08002B2CF9AE}" pid="3" name="TaxKeyword">
    <vt:lpwstr/>
  </property>
  <property fmtid="{D5CDD505-2E9C-101B-9397-08002B2CF9AE}" pid="4" name="Activity">
    <vt:lpwstr/>
  </property>
  <property fmtid="{D5CDD505-2E9C-101B-9397-08002B2CF9AE}" pid="5" name="l1c2f45cb913413195fefa0ed1a24d84">
    <vt:lpwstr/>
  </property>
  <property fmtid="{D5CDD505-2E9C-101B-9397-08002B2CF9AE}" pid="6" name="OrganisationalUnit">
    <vt:lpwstr>3;#Customer Services Transformation ＆ Communications|401b3dbd-b6f0-4cd0-9497-71e3e543bbcf</vt:lpwstr>
  </property>
  <property fmtid="{D5CDD505-2E9C-101B-9397-08002B2CF9AE}" pid="7" name="MediaServiceImageTags">
    <vt:lpwstr/>
  </property>
</Properties>
</file>