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5" r:id="rId4"/>
  </p:sldMasterIdLst>
  <p:notesMasterIdLst>
    <p:notesMasterId r:id="rId27"/>
  </p:notesMasterIdLst>
  <p:handoutMasterIdLst>
    <p:handoutMasterId r:id="rId28"/>
  </p:handoutMasterIdLst>
  <p:sldIdLst>
    <p:sldId id="338" r:id="rId5"/>
    <p:sldId id="382" r:id="rId6"/>
    <p:sldId id="384" r:id="rId7"/>
    <p:sldId id="385" r:id="rId8"/>
    <p:sldId id="386" r:id="rId9"/>
    <p:sldId id="364" r:id="rId10"/>
    <p:sldId id="365" r:id="rId11"/>
    <p:sldId id="366" r:id="rId12"/>
    <p:sldId id="370" r:id="rId13"/>
    <p:sldId id="371" r:id="rId14"/>
    <p:sldId id="372" r:id="rId15"/>
    <p:sldId id="373" r:id="rId16"/>
    <p:sldId id="374" r:id="rId17"/>
    <p:sldId id="375" r:id="rId18"/>
    <p:sldId id="376" r:id="rId19"/>
    <p:sldId id="357" r:id="rId20"/>
    <p:sldId id="377" r:id="rId21"/>
    <p:sldId id="378" r:id="rId22"/>
    <p:sldId id="379" r:id="rId23"/>
    <p:sldId id="380" r:id="rId24"/>
    <p:sldId id="381" r:id="rId25"/>
    <p:sldId id="3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sin Bright" initials="TB" lastIdx="1" clrIdx="0">
    <p:extLst>
      <p:ext uri="{19B8F6BF-5375-455C-9EA6-DF929625EA0E}">
        <p15:presenceInfo xmlns:p15="http://schemas.microsoft.com/office/powerpoint/2012/main" userId="S::TBright@ridge.co.uk::de50a06b-ec48-42c0-8ca0-20a9437dce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3429"/>
    <a:srgbClr val="535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B941B-10E7-1346-8957-BF891CCEC1A0}" v="172" dt="2023-01-13T08:45:00.935"/>
    <p1510:client id="{BEB4F9E3-CE8B-8048-93EA-8AB4336B0BA3}" v="20" dt="2023-01-13T09:48:50.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28" autoAdjust="0"/>
    <p:restoredTop sz="93878" autoAdjust="0"/>
  </p:normalViewPr>
  <p:slideViewPr>
    <p:cSldViewPr snapToGrid="0" showGuides="1">
      <p:cViewPr varScale="1">
        <p:scale>
          <a:sx n="80" d="100"/>
          <a:sy n="80" d="100"/>
        </p:scale>
        <p:origin x="235"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1" d="100"/>
          <a:sy n="51" d="100"/>
        </p:scale>
        <p:origin x="2692" y="28"/>
      </p:cViewPr>
      <p:guideLst/>
    </p:cSldViewPr>
  </p:notes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09B0B1-29FE-4DB9-A9F5-D5C3A3B84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C17D4AC-D506-4DCD-AB68-35533238A7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C79C33-560A-4211-8A0D-8BC3129C4F86}" type="datetimeFigureOut">
              <a:rPr lang="en-GB" smtClean="0"/>
              <a:t>18/01/2023</a:t>
            </a:fld>
            <a:endParaRPr lang="en-GB"/>
          </a:p>
        </p:txBody>
      </p:sp>
      <p:sp>
        <p:nvSpPr>
          <p:cNvPr id="4" name="Footer Placeholder 3">
            <a:extLst>
              <a:ext uri="{FF2B5EF4-FFF2-40B4-BE49-F238E27FC236}">
                <a16:creationId xmlns:a16="http://schemas.microsoft.com/office/drawing/2014/main" id="{225EFE48-91A4-49D9-94DB-E1D1EBFBB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36D380-AE40-40B6-991E-870CD3AC3C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130C59-C894-4EB5-9CD2-4EA44D0E50FC}" type="slidenum">
              <a:rPr lang="en-GB" smtClean="0"/>
              <a:t>‹#›</a:t>
            </a:fld>
            <a:endParaRPr lang="en-GB"/>
          </a:p>
        </p:txBody>
      </p:sp>
    </p:spTree>
    <p:extLst>
      <p:ext uri="{BB962C8B-B14F-4D97-AF65-F5344CB8AC3E}">
        <p14:creationId xmlns:p14="http://schemas.microsoft.com/office/powerpoint/2010/main" val="3296245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1E600-88E8-464F-A59A-25F552437A10}" type="datetimeFigureOut">
              <a:rPr lang="en-GB" smtClean="0"/>
              <a:t>18/01/2023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6016F-015B-4B7D-9853-100F26C1DFF0}" type="slidenum">
              <a:rPr lang="en-GB" smtClean="0"/>
              <a:t>‹#›</a:t>
            </a:fld>
            <a:endParaRPr lang="en-GB"/>
          </a:p>
        </p:txBody>
      </p:sp>
    </p:spTree>
    <p:extLst>
      <p:ext uri="{BB962C8B-B14F-4D97-AF65-F5344CB8AC3E}">
        <p14:creationId xmlns:p14="http://schemas.microsoft.com/office/powerpoint/2010/main" val="299741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tro Cov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59CCCD8-C626-4D91-B806-AE8664A6253B}"/>
              </a:ext>
            </a:extLst>
          </p:cNvPr>
          <p:cNvSpPr>
            <a:spLocks noGrp="1"/>
          </p:cNvSpPr>
          <p:nvPr>
            <p:ph type="pic" sz="quarter" idx="12" hasCustomPrompt="1"/>
          </p:nvPr>
        </p:nvSpPr>
        <p:spPr>
          <a:xfrm>
            <a:off x="0" y="-1"/>
            <a:ext cx="12192000" cy="6308725"/>
          </a:xfrm>
        </p:spPr>
        <p:txBody>
          <a:bodyPr/>
          <a:lstStyle>
            <a:lvl1pPr>
              <a:defRPr/>
            </a:lvl1pPr>
          </a:lstStyle>
          <a:p>
            <a:r>
              <a:rPr lang="en-US" dirty="0"/>
              <a:t>Click icon to add picture </a:t>
            </a:r>
            <a:endParaRPr lang="en-GB" dirty="0"/>
          </a:p>
        </p:txBody>
      </p:sp>
      <p:sp>
        <p:nvSpPr>
          <p:cNvPr id="5" name="Rectangle 4">
            <a:extLst>
              <a:ext uri="{FF2B5EF4-FFF2-40B4-BE49-F238E27FC236}">
                <a16:creationId xmlns:a16="http://schemas.microsoft.com/office/drawing/2014/main" id="{7CCF8880-7BEE-4CFD-88AF-0BA036144112}"/>
              </a:ext>
            </a:extLst>
          </p:cNvPr>
          <p:cNvSpPr/>
          <p:nvPr userDrawn="1"/>
        </p:nvSpPr>
        <p:spPr>
          <a:xfrm>
            <a:off x="0" y="6308724"/>
            <a:ext cx="12192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1F1FF9-5613-42EB-A827-78A1F239C636}"/>
              </a:ext>
            </a:extLst>
          </p:cNvPr>
          <p:cNvSpPr>
            <a:spLocks noGrp="1"/>
          </p:cNvSpPr>
          <p:nvPr userDrawn="1">
            <p:ph type="title" hasCustomPrompt="1"/>
          </p:nvPr>
        </p:nvSpPr>
        <p:spPr>
          <a:xfrm>
            <a:off x="594947" y="4102769"/>
            <a:ext cx="7264766" cy="1573470"/>
          </a:xfrm>
        </p:spPr>
        <p:txBody>
          <a:bodyPr bIns="0">
            <a:noAutofit/>
          </a:bodyPr>
          <a:lstStyle>
            <a:lvl1pPr marL="0" algn="l" defTabSz="914400" rtl="0" eaLnBrk="1" latinLnBrk="0" hangingPunct="1">
              <a:lnSpc>
                <a:spcPct val="100000"/>
              </a:lnSpc>
              <a:spcBef>
                <a:spcPts val="0"/>
              </a:spcBef>
              <a:buNone/>
              <a:tabLst>
                <a:tab pos="5189855" algn="l"/>
                <a:tab pos="6050280" algn="l"/>
              </a:tabLst>
              <a:defRPr lang="en-GB" sz="4400" kern="1200" dirty="0">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US" dirty="0"/>
              <a:t>Introduction to Ridge</a:t>
            </a:r>
            <a:endParaRPr lang="en-GB" dirty="0"/>
          </a:p>
        </p:txBody>
      </p:sp>
      <p:sp>
        <p:nvSpPr>
          <p:cNvPr id="8" name="Footer Placeholder 4">
            <a:extLst>
              <a:ext uri="{FF2B5EF4-FFF2-40B4-BE49-F238E27FC236}">
                <a16:creationId xmlns:a16="http://schemas.microsoft.com/office/drawing/2014/main" id="{A63E03DF-9DCB-4FAC-A8B7-859D0DAB93BA}"/>
              </a:ext>
            </a:extLst>
          </p:cNvPr>
          <p:cNvSpPr>
            <a:spLocks noGrp="1"/>
          </p:cNvSpPr>
          <p:nvPr userDrawn="1">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6A2FF4DD-7347-4E96-B31F-F254AEAAD30F}"/>
              </a:ext>
            </a:extLst>
          </p:cNvPr>
          <p:cNvSpPr>
            <a:spLocks noGrp="1"/>
          </p:cNvSpPr>
          <p:nvPr userDrawn="1">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B8C3AA2F-D875-4B09-B8D6-A5EB19ACC7C5}" type="slidenum">
              <a:rPr lang="en-GB" smtClean="0"/>
              <a:pPr/>
              <a:t>‹#›</a:t>
            </a:fld>
            <a:endParaRPr lang="en-GB" dirty="0"/>
          </a:p>
        </p:txBody>
      </p:sp>
    </p:spTree>
    <p:extLst>
      <p:ext uri="{BB962C8B-B14F-4D97-AF65-F5344CB8AC3E}">
        <p14:creationId xmlns:p14="http://schemas.microsoft.com/office/powerpoint/2010/main" val="151711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2EF6-99E5-4792-AECF-3181EDBB61E9}"/>
              </a:ext>
            </a:extLst>
          </p:cNvPr>
          <p:cNvSpPr>
            <a:spLocks noGrp="1"/>
          </p:cNvSpPr>
          <p:nvPr>
            <p:ph type="title" hasCustomPrompt="1"/>
          </p:nvPr>
        </p:nvSpPr>
        <p:spPr/>
        <p:txBody>
          <a:bodyPr/>
          <a:lstStyle>
            <a:lvl1pPr>
              <a:defRPr/>
            </a:lvl1pPr>
          </a:lstStyle>
          <a:p>
            <a:r>
              <a:rPr lang="en-US" dirty="0"/>
              <a:t>Project Team CVs</a:t>
            </a:r>
            <a:endParaRPr lang="en-GB" dirty="0"/>
          </a:p>
        </p:txBody>
      </p:sp>
      <p:sp>
        <p:nvSpPr>
          <p:cNvPr id="8" name="Rectangle 7">
            <a:extLst>
              <a:ext uri="{FF2B5EF4-FFF2-40B4-BE49-F238E27FC236}">
                <a16:creationId xmlns:a16="http://schemas.microsoft.com/office/drawing/2014/main" id="{17F5407A-EA2A-404D-AAD4-111C5E77F6F4}"/>
              </a:ext>
            </a:extLst>
          </p:cNvPr>
          <p:cNvSpPr/>
          <p:nvPr/>
        </p:nvSpPr>
        <p:spPr>
          <a:xfrm>
            <a:off x="0" y="1196975"/>
            <a:ext cx="11604625"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hasCustomPrompt="1"/>
          </p:nvPr>
        </p:nvSpPr>
        <p:spPr>
          <a:xfrm>
            <a:off x="2459038" y="1479047"/>
            <a:ext cx="3286124" cy="259266"/>
          </a:xfrm>
        </p:spPr>
        <p:txBody>
          <a:bodyPr tIns="0" bIns="0"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9" name="Footer Placeholder 4">
            <a:extLst>
              <a:ext uri="{FF2B5EF4-FFF2-40B4-BE49-F238E27FC236}">
                <a16:creationId xmlns:a16="http://schemas.microsoft.com/office/drawing/2014/main" id="{FC6476C7-4BBF-4EBE-8B4E-3AC74FB96406}"/>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64F0057E-24C0-4009-9B12-916A851631B5}"/>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
        <p:nvSpPr>
          <p:cNvPr id="4" name="Picture Placeholder 3">
            <a:extLst>
              <a:ext uri="{FF2B5EF4-FFF2-40B4-BE49-F238E27FC236}">
                <a16:creationId xmlns:a16="http://schemas.microsoft.com/office/drawing/2014/main" id="{7E0D290B-989E-458C-89C7-A8E98409E4A9}"/>
              </a:ext>
            </a:extLst>
          </p:cNvPr>
          <p:cNvSpPr>
            <a:spLocks noGrp="1"/>
          </p:cNvSpPr>
          <p:nvPr>
            <p:ph type="pic" sz="quarter" idx="13" hasCustomPrompt="1"/>
          </p:nvPr>
        </p:nvSpPr>
        <p:spPr>
          <a:xfrm>
            <a:off x="594946" y="1341438"/>
            <a:ext cx="1419225" cy="1744662"/>
          </a:xfrm>
          <a:solidFill>
            <a:schemeClr val="bg1"/>
          </a:solidFill>
        </p:spPr>
        <p:txBody>
          <a:bodyPr tIns="0" bIns="0" anchor="b">
            <a:normAutofit/>
          </a:bodyPr>
          <a:lstStyle>
            <a:lvl1pPr marL="0" indent="0">
              <a:buNone/>
              <a:defRPr sz="2000"/>
            </a:lvl1pPr>
          </a:lstStyle>
          <a:p>
            <a:r>
              <a:rPr lang="en-GB" dirty="0"/>
              <a:t>Staff Photograph</a:t>
            </a:r>
          </a:p>
        </p:txBody>
      </p:sp>
      <p:pic>
        <p:nvPicPr>
          <p:cNvPr id="19" name="Picture 18" descr="A star in the background&#10;&#10;Description automatically generated">
            <a:extLst>
              <a:ext uri="{FF2B5EF4-FFF2-40B4-BE49-F238E27FC236}">
                <a16:creationId xmlns:a16="http://schemas.microsoft.com/office/drawing/2014/main" id="{9D788022-918B-47B0-83EF-36430C9963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 t="14561" r="8349" b="53965"/>
          <a:stretch/>
        </p:blipFill>
        <p:spPr>
          <a:xfrm rot="16200000">
            <a:off x="-1302293" y="2728368"/>
            <a:ext cx="4932362" cy="2158501"/>
          </a:xfrm>
          <a:prstGeom prst="rect">
            <a:avLst/>
          </a:prstGeom>
        </p:spPr>
      </p:pic>
      <p:sp>
        <p:nvSpPr>
          <p:cNvPr id="6" name="Text Placeholder 5">
            <a:extLst>
              <a:ext uri="{FF2B5EF4-FFF2-40B4-BE49-F238E27FC236}">
                <a16:creationId xmlns:a16="http://schemas.microsoft.com/office/drawing/2014/main" id="{352FC417-1F9A-48E0-9245-E82D3CF5BEED}"/>
              </a:ext>
            </a:extLst>
          </p:cNvPr>
          <p:cNvSpPr>
            <a:spLocks noGrp="1"/>
          </p:cNvSpPr>
          <p:nvPr>
            <p:ph type="body" sz="quarter" idx="14" hasCustomPrompt="1"/>
          </p:nvPr>
        </p:nvSpPr>
        <p:spPr>
          <a:xfrm>
            <a:off x="2459038" y="1812449"/>
            <a:ext cx="3521075" cy="890112"/>
          </a:xfrm>
        </p:spPr>
        <p:txBody>
          <a:bodyPr tIns="0" bIns="0" anchor="b">
            <a:noAutofit/>
          </a:bodyPr>
          <a:lstStyle>
            <a:lvl1pPr marL="0" indent="0">
              <a:buNone/>
              <a:defRPr sz="1600"/>
            </a:lvl1pPr>
            <a:lvl2pPr marL="266700" indent="0">
              <a:buNone/>
              <a:defRPr sz="1600"/>
            </a:lvl2pPr>
            <a:lvl3pPr marL="533400" indent="0">
              <a:buNone/>
              <a:defRPr sz="1600"/>
            </a:lvl3pPr>
            <a:lvl4pPr marL="812800" indent="0">
              <a:buNone/>
              <a:defRPr sz="1600"/>
            </a:lvl4pPr>
            <a:lvl5pPr marL="1079500" indent="0">
              <a:buNone/>
              <a:defRPr sz="1600"/>
            </a:lvl5pPr>
          </a:lstStyle>
          <a:p>
            <a:pPr lvl="0"/>
            <a:r>
              <a:rPr lang="en-US" dirty="0"/>
              <a:t>Position</a:t>
            </a:r>
          </a:p>
          <a:p>
            <a:pPr lvl="0"/>
            <a:r>
              <a:rPr lang="en-US" dirty="0"/>
              <a:t>Discipline</a:t>
            </a:r>
            <a:endParaRPr lang="en-GB" dirty="0"/>
          </a:p>
        </p:txBody>
      </p:sp>
      <p:cxnSp>
        <p:nvCxnSpPr>
          <p:cNvPr id="11" name="Straight Connector 10">
            <a:extLst>
              <a:ext uri="{FF2B5EF4-FFF2-40B4-BE49-F238E27FC236}">
                <a16:creationId xmlns:a16="http://schemas.microsoft.com/office/drawing/2014/main" id="{EF1CC45F-62CF-4BE4-A27A-61B85EA163B1}"/>
              </a:ext>
            </a:extLst>
          </p:cNvPr>
          <p:cNvCxnSpPr>
            <a:cxnSpLocks/>
          </p:cNvCxnSpPr>
          <p:nvPr userDrawn="1"/>
        </p:nvCxnSpPr>
        <p:spPr>
          <a:xfrm>
            <a:off x="2459038" y="2915036"/>
            <a:ext cx="7921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4AEDD2DD-0D98-4BE9-BBAE-409E52C502E0}"/>
              </a:ext>
            </a:extLst>
          </p:cNvPr>
          <p:cNvSpPr>
            <a:spLocks noGrp="1"/>
          </p:cNvSpPr>
          <p:nvPr>
            <p:ph type="body" sz="quarter" idx="15" hasCustomPrompt="1"/>
          </p:nvPr>
        </p:nvSpPr>
        <p:spPr>
          <a:xfrm>
            <a:off x="2459038" y="3086100"/>
            <a:ext cx="3951922" cy="2857500"/>
          </a:xfrm>
        </p:spPr>
        <p:txBody>
          <a:bodyPr>
            <a:normAutofit/>
          </a:bodyPr>
          <a:lstStyle>
            <a:lvl1pPr marL="0" indent="0">
              <a:buNone/>
              <a:defRPr sz="1600" b="0">
                <a:latin typeface="Univers LT Pro 55" panose="020B0603020202020204" pitchFamily="34" charset="0"/>
              </a:defRPr>
            </a:lvl1pPr>
          </a:lstStyle>
          <a:p>
            <a:pPr lvl="0"/>
            <a:r>
              <a:rPr lang="en-GB" dirty="0"/>
              <a:t>Intro</a:t>
            </a:r>
          </a:p>
        </p:txBody>
      </p:sp>
      <p:sp>
        <p:nvSpPr>
          <p:cNvPr id="20" name="Text Placeholder 17">
            <a:extLst>
              <a:ext uri="{FF2B5EF4-FFF2-40B4-BE49-F238E27FC236}">
                <a16:creationId xmlns:a16="http://schemas.microsoft.com/office/drawing/2014/main" id="{6D394EDA-E823-4B78-884D-79079DA4A958}"/>
              </a:ext>
            </a:extLst>
          </p:cNvPr>
          <p:cNvSpPr>
            <a:spLocks noGrp="1"/>
          </p:cNvSpPr>
          <p:nvPr>
            <p:ph type="body" sz="quarter" idx="16" hasCustomPrompt="1"/>
          </p:nvPr>
        </p:nvSpPr>
        <p:spPr>
          <a:xfrm>
            <a:off x="7031831" y="1484313"/>
            <a:ext cx="3951922" cy="151447"/>
          </a:xfrm>
        </p:spPr>
        <p:txBody>
          <a:bodyPr tIns="0">
            <a:normAutofit/>
          </a:bodyPr>
          <a:lstStyle>
            <a:lvl1pPr marL="0" indent="0">
              <a:buFont typeface="Arial" panose="020B0604020202020204" pitchFamily="34" charset="0"/>
              <a:buNone/>
              <a:defRPr sz="1600" b="0" i="0">
                <a:latin typeface="+mj-lt"/>
              </a:defRPr>
            </a:lvl1pPr>
          </a:lstStyle>
          <a:p>
            <a:pPr lvl="0"/>
            <a:r>
              <a:rPr lang="en-GB" dirty="0"/>
              <a:t>Relevant Experience</a:t>
            </a:r>
          </a:p>
        </p:txBody>
      </p:sp>
      <p:sp>
        <p:nvSpPr>
          <p:cNvPr id="21" name="Text Placeholder 17">
            <a:extLst>
              <a:ext uri="{FF2B5EF4-FFF2-40B4-BE49-F238E27FC236}">
                <a16:creationId xmlns:a16="http://schemas.microsoft.com/office/drawing/2014/main" id="{00AFF02F-FD6C-4D2E-949D-ABEAF4168B49}"/>
              </a:ext>
            </a:extLst>
          </p:cNvPr>
          <p:cNvSpPr>
            <a:spLocks noGrp="1"/>
          </p:cNvSpPr>
          <p:nvPr>
            <p:ph type="body" sz="quarter" idx="17" hasCustomPrompt="1"/>
          </p:nvPr>
        </p:nvSpPr>
        <p:spPr>
          <a:xfrm>
            <a:off x="7031831" y="1812448"/>
            <a:ext cx="3951922" cy="4131150"/>
          </a:xfrm>
        </p:spPr>
        <p:txBody>
          <a:bodyPr tIns="0">
            <a:normAutofit/>
          </a:bodyPr>
          <a:lstStyle>
            <a:lvl1pPr marL="285750" indent="-285750">
              <a:buFont typeface="Wingdings" panose="05000000000000000000" pitchFamily="2" charset="2"/>
              <a:buChar char="§"/>
              <a:defRPr sz="1600" b="0" i="0">
                <a:latin typeface="+mn-lt"/>
              </a:defRPr>
            </a:lvl1pPr>
          </a:lstStyle>
          <a:p>
            <a:pPr marL="285750" marR="0" lvl="0" indent="-285750" algn="l" defTabSz="914400" rtl="0" eaLnBrk="1" fontAlgn="auto" latinLnBrk="0" hangingPunct="1">
              <a:lnSpc>
                <a:spcPct val="90000"/>
              </a:lnSpc>
              <a:spcBef>
                <a:spcPts val="1000"/>
              </a:spcBef>
              <a:spcAft>
                <a:spcPts val="0"/>
              </a:spcAft>
              <a:buClr>
                <a:schemeClr val="accent1"/>
              </a:buClr>
              <a:buSzTx/>
              <a:tabLst/>
              <a:defRPr/>
            </a:pPr>
            <a:r>
              <a:rPr lang="en-GB" dirty="0"/>
              <a:t>Project</a:t>
            </a:r>
          </a:p>
          <a:p>
            <a:pPr marL="285750" marR="0" lvl="0" indent="-285750" algn="l" defTabSz="914400" rtl="0" eaLnBrk="1" fontAlgn="auto" latinLnBrk="0" hangingPunct="1">
              <a:lnSpc>
                <a:spcPct val="90000"/>
              </a:lnSpc>
              <a:spcBef>
                <a:spcPts val="1000"/>
              </a:spcBef>
              <a:spcAft>
                <a:spcPts val="0"/>
              </a:spcAft>
              <a:buClr>
                <a:schemeClr val="accent1"/>
              </a:buClr>
              <a:buSzTx/>
              <a:tabLst/>
              <a:defRPr/>
            </a:pPr>
            <a:r>
              <a:rPr lang="en-GB" dirty="0"/>
              <a:t>Project</a:t>
            </a:r>
          </a:p>
          <a:p>
            <a:pPr marL="285750" marR="0" lvl="0" indent="-285750" algn="l" defTabSz="914400" rtl="0" eaLnBrk="1" fontAlgn="auto" latinLnBrk="0" hangingPunct="1">
              <a:lnSpc>
                <a:spcPct val="90000"/>
              </a:lnSpc>
              <a:spcBef>
                <a:spcPts val="1000"/>
              </a:spcBef>
              <a:spcAft>
                <a:spcPts val="0"/>
              </a:spcAft>
              <a:buClr>
                <a:schemeClr val="accent1"/>
              </a:buClr>
              <a:buSzTx/>
              <a:tabLst/>
              <a:defRPr/>
            </a:pPr>
            <a:r>
              <a:rPr lang="en-GB" dirty="0"/>
              <a:t>Project</a:t>
            </a:r>
          </a:p>
          <a:p>
            <a:pPr marL="285750" marR="0" lvl="0" indent="-285750" algn="l" defTabSz="914400" rtl="0" eaLnBrk="1" fontAlgn="auto" latinLnBrk="0" hangingPunct="1">
              <a:lnSpc>
                <a:spcPct val="90000"/>
              </a:lnSpc>
              <a:spcBef>
                <a:spcPts val="1000"/>
              </a:spcBef>
              <a:spcAft>
                <a:spcPts val="0"/>
              </a:spcAft>
              <a:buClr>
                <a:schemeClr val="accent1"/>
              </a:buClr>
              <a:buSzTx/>
              <a:tabLst/>
              <a:defRPr/>
            </a:pPr>
            <a:r>
              <a:rPr lang="en-GB" dirty="0"/>
              <a:t>Project</a:t>
            </a:r>
          </a:p>
          <a:p>
            <a:pPr marL="285750" marR="0" lvl="0" indent="-285750" algn="l" defTabSz="914400" rtl="0" eaLnBrk="1" fontAlgn="auto" latinLnBrk="0" hangingPunct="1">
              <a:lnSpc>
                <a:spcPct val="90000"/>
              </a:lnSpc>
              <a:spcBef>
                <a:spcPts val="1000"/>
              </a:spcBef>
              <a:spcAft>
                <a:spcPts val="0"/>
              </a:spcAft>
              <a:buClr>
                <a:schemeClr val="accent1"/>
              </a:buClr>
              <a:buSzTx/>
              <a:tabLst/>
              <a:defRPr/>
            </a:pPr>
            <a:r>
              <a:rPr lang="en-GB" dirty="0"/>
              <a:t>Project</a:t>
            </a:r>
          </a:p>
          <a:p>
            <a:pPr lvl="0"/>
            <a:endParaRPr lang="en-GB" dirty="0"/>
          </a:p>
        </p:txBody>
      </p:sp>
    </p:spTree>
    <p:extLst>
      <p:ext uri="{BB962C8B-B14F-4D97-AF65-F5344CB8AC3E}">
        <p14:creationId xmlns:p14="http://schemas.microsoft.com/office/powerpoint/2010/main" val="116532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_Bullets Slide 3 Column">
    <p:spTree>
      <p:nvGrpSpPr>
        <p:cNvPr id="1" name=""/>
        <p:cNvGrpSpPr/>
        <p:nvPr/>
      </p:nvGrpSpPr>
      <p:grpSpPr>
        <a:xfrm>
          <a:off x="0" y="0"/>
          <a:ext cx="0" cy="0"/>
          <a:chOff x="0" y="0"/>
          <a:chExt cx="0" cy="0"/>
        </a:xfrm>
      </p:grpSpPr>
      <p:pic>
        <p:nvPicPr>
          <p:cNvPr id="21" name="Picture 20" descr="A star in the background&#10;&#10;Description automatically generated">
            <a:extLst>
              <a:ext uri="{FF2B5EF4-FFF2-40B4-BE49-F238E27FC236}">
                <a16:creationId xmlns:a16="http://schemas.microsoft.com/office/drawing/2014/main" id="{A86296CA-A22B-4B80-AA6C-7B5E1FD5A5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 t="14561" r="1"/>
          <a:stretch/>
        </p:blipFill>
        <p:spPr>
          <a:xfrm rot="16200000">
            <a:off x="6493282" y="1151361"/>
            <a:ext cx="5378951" cy="5859464"/>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17F5407A-EA2A-404D-AAD4-111C5E77F6F4}"/>
              </a:ext>
            </a:extLst>
          </p:cNvPr>
          <p:cNvSpPr/>
          <p:nvPr/>
        </p:nvSpPr>
        <p:spPr>
          <a:xfrm>
            <a:off x="0" y="1196975"/>
            <a:ext cx="12192000"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hasCustomPrompt="1"/>
          </p:nvPr>
        </p:nvSpPr>
        <p:spPr>
          <a:xfrm>
            <a:off x="587376" y="1493503"/>
            <a:ext cx="3600450" cy="299202"/>
          </a:xfrm>
        </p:spPr>
        <p:txBody>
          <a:bodyPr t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2">
            <a:extLst>
              <a:ext uri="{FF2B5EF4-FFF2-40B4-BE49-F238E27FC236}">
                <a16:creationId xmlns:a16="http://schemas.microsoft.com/office/drawing/2014/main" id="{B70D5D8A-B206-4E0E-9999-CFEEF5B4946A}"/>
              </a:ext>
            </a:extLst>
          </p:cNvPr>
          <p:cNvSpPr>
            <a:spLocks noGrp="1"/>
          </p:cNvSpPr>
          <p:nvPr>
            <p:ph type="body" idx="12" hasCustomPrompt="1"/>
          </p:nvPr>
        </p:nvSpPr>
        <p:spPr>
          <a:xfrm>
            <a:off x="4403726" y="1479047"/>
            <a:ext cx="3455988" cy="299202"/>
          </a:xfrm>
        </p:spPr>
        <p:txBody>
          <a:bodyPr t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a:pPr>
            <a:r>
              <a:rPr lang="en-US" dirty="0"/>
              <a:t>Edit Master text styles</a:t>
            </a:r>
          </a:p>
        </p:txBody>
      </p:sp>
      <p:sp>
        <p:nvSpPr>
          <p:cNvPr id="4" name="Text Placeholder 3">
            <a:extLst>
              <a:ext uri="{FF2B5EF4-FFF2-40B4-BE49-F238E27FC236}">
                <a16:creationId xmlns:a16="http://schemas.microsoft.com/office/drawing/2014/main" id="{047724BF-B23C-41C1-AC03-F6C14A0841C3}"/>
              </a:ext>
            </a:extLst>
          </p:cNvPr>
          <p:cNvSpPr>
            <a:spLocks noGrp="1"/>
          </p:cNvSpPr>
          <p:nvPr>
            <p:ph type="body" sz="quarter" idx="13" hasCustomPrompt="1"/>
          </p:nvPr>
        </p:nvSpPr>
        <p:spPr>
          <a:xfrm>
            <a:off x="587375" y="1778000"/>
            <a:ext cx="3600450" cy="4243388"/>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FED3CF7C-9C3F-4B60-B20A-B78A7CF25883}"/>
              </a:ext>
            </a:extLst>
          </p:cNvPr>
          <p:cNvSpPr>
            <a:spLocks noGrp="1"/>
          </p:cNvSpPr>
          <p:nvPr>
            <p:ph type="body" sz="quarter" idx="14" hasCustomPrompt="1"/>
          </p:nvPr>
        </p:nvSpPr>
        <p:spPr>
          <a:xfrm>
            <a:off x="4403725" y="1792288"/>
            <a:ext cx="3455988" cy="4229100"/>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7CA4F769-92C8-445C-AF4F-E6AF9628C321}"/>
              </a:ext>
            </a:extLst>
          </p:cNvPr>
          <p:cNvSpPr>
            <a:spLocks noGrp="1"/>
          </p:cNvSpPr>
          <p:nvPr>
            <p:ph type="body" sz="quarter" idx="15" hasCustomPrompt="1"/>
          </p:nvPr>
        </p:nvSpPr>
        <p:spPr>
          <a:xfrm>
            <a:off x="8075613" y="1792288"/>
            <a:ext cx="3529012" cy="4229100"/>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2">
            <a:extLst>
              <a:ext uri="{FF2B5EF4-FFF2-40B4-BE49-F238E27FC236}">
                <a16:creationId xmlns:a16="http://schemas.microsoft.com/office/drawing/2014/main" id="{7BED29DB-E08A-4CE0-9F16-2B57C3303283}"/>
              </a:ext>
            </a:extLst>
          </p:cNvPr>
          <p:cNvSpPr>
            <a:spLocks noGrp="1"/>
          </p:cNvSpPr>
          <p:nvPr>
            <p:ph type="body" idx="16" hasCustomPrompt="1"/>
          </p:nvPr>
        </p:nvSpPr>
        <p:spPr>
          <a:xfrm>
            <a:off x="8075612" y="1504951"/>
            <a:ext cx="3455988" cy="299202"/>
          </a:xfrm>
        </p:spPr>
        <p:txBody>
          <a:bodyPr t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a:pPr>
            <a:r>
              <a:rPr lang="en-US" dirty="0"/>
              <a:t>Edit Master text styles</a:t>
            </a:r>
          </a:p>
        </p:txBody>
      </p:sp>
      <p:sp>
        <p:nvSpPr>
          <p:cNvPr id="18" name="Footer Placeholder 4">
            <a:extLst>
              <a:ext uri="{FF2B5EF4-FFF2-40B4-BE49-F238E27FC236}">
                <a16:creationId xmlns:a16="http://schemas.microsoft.com/office/drawing/2014/main" id="{3FA7DAEA-E551-4BB2-80D4-B40DC3E81019}"/>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9" name="Slide Number Placeholder 5">
            <a:extLst>
              <a:ext uri="{FF2B5EF4-FFF2-40B4-BE49-F238E27FC236}">
                <a16:creationId xmlns:a16="http://schemas.microsoft.com/office/drawing/2014/main" id="{71E282AA-0F74-4406-99D8-C690A156F295}"/>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962063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Icons Slide">
    <p:spTree>
      <p:nvGrpSpPr>
        <p:cNvPr id="1" name=""/>
        <p:cNvGrpSpPr/>
        <p:nvPr/>
      </p:nvGrpSpPr>
      <p:grpSpPr>
        <a:xfrm>
          <a:off x="0" y="0"/>
          <a:ext cx="0" cy="0"/>
          <a:chOff x="0" y="0"/>
          <a:chExt cx="0" cy="0"/>
        </a:xfrm>
      </p:grpSpPr>
      <p:pic>
        <p:nvPicPr>
          <p:cNvPr id="21" name="Picture 20" descr="A star in the background&#10;&#10;Description automatically generated">
            <a:extLst>
              <a:ext uri="{FF2B5EF4-FFF2-40B4-BE49-F238E27FC236}">
                <a16:creationId xmlns:a16="http://schemas.microsoft.com/office/drawing/2014/main" id="{A86296CA-A22B-4B80-AA6C-7B5E1FD5A5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 t="14561" r="1"/>
          <a:stretch/>
        </p:blipFill>
        <p:spPr>
          <a:xfrm rot="16200000">
            <a:off x="6493282" y="1151361"/>
            <a:ext cx="5378951" cy="5859464"/>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8" name="Rectangle 7">
            <a:extLst>
              <a:ext uri="{FF2B5EF4-FFF2-40B4-BE49-F238E27FC236}">
                <a16:creationId xmlns:a16="http://schemas.microsoft.com/office/drawing/2014/main" id="{17F5407A-EA2A-404D-AAD4-111C5E77F6F4}"/>
              </a:ext>
            </a:extLst>
          </p:cNvPr>
          <p:cNvSpPr/>
          <p:nvPr/>
        </p:nvSpPr>
        <p:spPr>
          <a:xfrm>
            <a:off x="0" y="1196975"/>
            <a:ext cx="12192000"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hasCustomPrompt="1"/>
          </p:nvPr>
        </p:nvSpPr>
        <p:spPr>
          <a:xfrm>
            <a:off x="587376" y="2263170"/>
            <a:ext cx="3600450" cy="299202"/>
          </a:xfrm>
        </p:spPr>
        <p:txBody>
          <a:bodyPr t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2">
            <a:extLst>
              <a:ext uri="{FF2B5EF4-FFF2-40B4-BE49-F238E27FC236}">
                <a16:creationId xmlns:a16="http://schemas.microsoft.com/office/drawing/2014/main" id="{B70D5D8A-B206-4E0E-9999-CFEEF5B4946A}"/>
              </a:ext>
            </a:extLst>
          </p:cNvPr>
          <p:cNvSpPr>
            <a:spLocks noGrp="1"/>
          </p:cNvSpPr>
          <p:nvPr>
            <p:ph type="body" idx="12" hasCustomPrompt="1"/>
          </p:nvPr>
        </p:nvSpPr>
        <p:spPr>
          <a:xfrm>
            <a:off x="4403726" y="2248714"/>
            <a:ext cx="3455988" cy="299202"/>
          </a:xfrm>
        </p:spPr>
        <p:txBody>
          <a:bodyPr t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a:pPr>
            <a:r>
              <a:rPr lang="en-US" dirty="0"/>
              <a:t>Edit Master text styles</a:t>
            </a:r>
          </a:p>
        </p:txBody>
      </p:sp>
      <p:sp>
        <p:nvSpPr>
          <p:cNvPr id="4" name="Text Placeholder 3">
            <a:extLst>
              <a:ext uri="{FF2B5EF4-FFF2-40B4-BE49-F238E27FC236}">
                <a16:creationId xmlns:a16="http://schemas.microsoft.com/office/drawing/2014/main" id="{047724BF-B23C-41C1-AC03-F6C14A0841C3}"/>
              </a:ext>
            </a:extLst>
          </p:cNvPr>
          <p:cNvSpPr>
            <a:spLocks noGrp="1"/>
          </p:cNvSpPr>
          <p:nvPr>
            <p:ph type="body" sz="quarter" idx="13" hasCustomPrompt="1"/>
          </p:nvPr>
        </p:nvSpPr>
        <p:spPr>
          <a:xfrm>
            <a:off x="587375" y="2644597"/>
            <a:ext cx="3600450" cy="3316341"/>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FED3CF7C-9C3F-4B60-B20A-B78A7CF25883}"/>
              </a:ext>
            </a:extLst>
          </p:cNvPr>
          <p:cNvSpPr>
            <a:spLocks noGrp="1"/>
          </p:cNvSpPr>
          <p:nvPr>
            <p:ph type="body" sz="quarter" idx="14" hasCustomPrompt="1"/>
          </p:nvPr>
        </p:nvSpPr>
        <p:spPr>
          <a:xfrm>
            <a:off x="4403725" y="2657475"/>
            <a:ext cx="3455988" cy="3305175"/>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7CA4F769-92C8-445C-AF4F-E6AF9628C321}"/>
              </a:ext>
            </a:extLst>
          </p:cNvPr>
          <p:cNvSpPr>
            <a:spLocks noGrp="1"/>
          </p:cNvSpPr>
          <p:nvPr>
            <p:ph type="body" sz="quarter" idx="15" hasCustomPrompt="1"/>
          </p:nvPr>
        </p:nvSpPr>
        <p:spPr>
          <a:xfrm>
            <a:off x="8075613" y="2657475"/>
            <a:ext cx="3529012" cy="3305175"/>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2">
            <a:extLst>
              <a:ext uri="{FF2B5EF4-FFF2-40B4-BE49-F238E27FC236}">
                <a16:creationId xmlns:a16="http://schemas.microsoft.com/office/drawing/2014/main" id="{7BED29DB-E08A-4CE0-9F16-2B57C3303283}"/>
              </a:ext>
            </a:extLst>
          </p:cNvPr>
          <p:cNvSpPr>
            <a:spLocks noGrp="1"/>
          </p:cNvSpPr>
          <p:nvPr>
            <p:ph type="body" idx="16" hasCustomPrompt="1"/>
          </p:nvPr>
        </p:nvSpPr>
        <p:spPr>
          <a:xfrm>
            <a:off x="8075612" y="2274618"/>
            <a:ext cx="3455988" cy="299202"/>
          </a:xfrm>
        </p:spPr>
        <p:txBody>
          <a:bodyPr t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a:pPr>
            <a:r>
              <a:rPr lang="en-US" dirty="0"/>
              <a:t>Edit Master text styles</a:t>
            </a:r>
          </a:p>
        </p:txBody>
      </p:sp>
      <p:sp>
        <p:nvSpPr>
          <p:cNvPr id="18" name="Footer Placeholder 4">
            <a:extLst>
              <a:ext uri="{FF2B5EF4-FFF2-40B4-BE49-F238E27FC236}">
                <a16:creationId xmlns:a16="http://schemas.microsoft.com/office/drawing/2014/main" id="{3FA7DAEA-E551-4BB2-80D4-B40DC3E81019}"/>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9" name="Slide Number Placeholder 5">
            <a:extLst>
              <a:ext uri="{FF2B5EF4-FFF2-40B4-BE49-F238E27FC236}">
                <a16:creationId xmlns:a16="http://schemas.microsoft.com/office/drawing/2014/main" id="{71E282AA-0F74-4406-99D8-C690A156F295}"/>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
        <p:nvSpPr>
          <p:cNvPr id="5" name="Picture Placeholder 4">
            <a:extLst>
              <a:ext uri="{FF2B5EF4-FFF2-40B4-BE49-F238E27FC236}">
                <a16:creationId xmlns:a16="http://schemas.microsoft.com/office/drawing/2014/main" id="{ECDCE4F4-133A-4E5A-B2EB-49A80C2E888C}"/>
              </a:ext>
            </a:extLst>
          </p:cNvPr>
          <p:cNvSpPr>
            <a:spLocks noGrp="1"/>
          </p:cNvSpPr>
          <p:nvPr>
            <p:ph type="pic" sz="quarter" idx="17" hasCustomPrompt="1"/>
          </p:nvPr>
        </p:nvSpPr>
        <p:spPr>
          <a:xfrm>
            <a:off x="1955800" y="1296165"/>
            <a:ext cx="863600" cy="863600"/>
          </a:xfrm>
        </p:spPr>
        <p:txBody>
          <a:bodyPr>
            <a:normAutofit/>
          </a:bodyPr>
          <a:lstStyle>
            <a:lvl1pPr marL="0" indent="0" algn="ctr">
              <a:buNone/>
              <a:defRPr sz="1400" b="1">
                <a:solidFill>
                  <a:schemeClr val="accent1"/>
                </a:solidFill>
                <a:latin typeface="+mj-lt"/>
              </a:defRPr>
            </a:lvl1pPr>
          </a:lstStyle>
          <a:p>
            <a:r>
              <a:rPr lang="en-GB" dirty="0"/>
              <a:t>Insert</a:t>
            </a:r>
          </a:p>
          <a:p>
            <a:r>
              <a:rPr lang="en-GB" dirty="0"/>
              <a:t>Icon</a:t>
            </a:r>
          </a:p>
        </p:txBody>
      </p:sp>
      <p:sp>
        <p:nvSpPr>
          <p:cNvPr id="22" name="Picture Placeholder 4">
            <a:extLst>
              <a:ext uri="{FF2B5EF4-FFF2-40B4-BE49-F238E27FC236}">
                <a16:creationId xmlns:a16="http://schemas.microsoft.com/office/drawing/2014/main" id="{93CB38DF-4AD6-415E-87C1-2B3BA415C8F7}"/>
              </a:ext>
            </a:extLst>
          </p:cNvPr>
          <p:cNvSpPr>
            <a:spLocks noGrp="1"/>
          </p:cNvSpPr>
          <p:nvPr>
            <p:ph type="pic" sz="quarter" idx="18" hasCustomPrompt="1"/>
          </p:nvPr>
        </p:nvSpPr>
        <p:spPr>
          <a:xfrm>
            <a:off x="5699919" y="1296165"/>
            <a:ext cx="863600" cy="863600"/>
          </a:xfrm>
        </p:spPr>
        <p:txBody>
          <a:bodyPr>
            <a:normAutofit/>
          </a:bodyPr>
          <a:lstStyle>
            <a:lvl1pPr marL="0" indent="0" algn="ctr">
              <a:buNone/>
              <a:defRPr sz="1400" b="1">
                <a:solidFill>
                  <a:schemeClr val="accent1"/>
                </a:solidFill>
                <a:latin typeface="+mj-lt"/>
              </a:defRPr>
            </a:lvl1pPr>
          </a:lstStyle>
          <a:p>
            <a:r>
              <a:rPr lang="en-GB" dirty="0"/>
              <a:t>Insert</a:t>
            </a:r>
          </a:p>
          <a:p>
            <a:r>
              <a:rPr lang="en-GB" dirty="0"/>
              <a:t>Icon</a:t>
            </a:r>
          </a:p>
        </p:txBody>
      </p:sp>
      <p:sp>
        <p:nvSpPr>
          <p:cNvPr id="23" name="Picture Placeholder 4">
            <a:extLst>
              <a:ext uri="{FF2B5EF4-FFF2-40B4-BE49-F238E27FC236}">
                <a16:creationId xmlns:a16="http://schemas.microsoft.com/office/drawing/2014/main" id="{1E6BBFCE-32FF-43B2-A3E0-1437FC93CD6D}"/>
              </a:ext>
            </a:extLst>
          </p:cNvPr>
          <p:cNvSpPr>
            <a:spLocks noGrp="1"/>
          </p:cNvSpPr>
          <p:nvPr>
            <p:ph type="pic" sz="quarter" idx="19" hasCustomPrompt="1"/>
          </p:nvPr>
        </p:nvSpPr>
        <p:spPr>
          <a:xfrm>
            <a:off x="9448007" y="1296165"/>
            <a:ext cx="863600" cy="863600"/>
          </a:xfrm>
        </p:spPr>
        <p:txBody>
          <a:bodyPr>
            <a:normAutofit/>
          </a:bodyPr>
          <a:lstStyle>
            <a:lvl1pPr marL="0" indent="0" algn="ctr">
              <a:buNone/>
              <a:defRPr sz="1400" b="1">
                <a:solidFill>
                  <a:schemeClr val="accent1"/>
                </a:solidFill>
                <a:latin typeface="+mj-lt"/>
              </a:defRPr>
            </a:lvl1pPr>
          </a:lstStyle>
          <a:p>
            <a:r>
              <a:rPr lang="en-GB" dirty="0"/>
              <a:t>Insert</a:t>
            </a:r>
          </a:p>
          <a:p>
            <a:r>
              <a:rPr lang="en-GB" dirty="0"/>
              <a:t>Icon</a:t>
            </a:r>
          </a:p>
        </p:txBody>
      </p:sp>
    </p:spTree>
    <p:extLst>
      <p:ext uri="{BB962C8B-B14F-4D97-AF65-F5344CB8AC3E}">
        <p14:creationId xmlns:p14="http://schemas.microsoft.com/office/powerpoint/2010/main" val="667833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3_Text Slide with image">
    <p:spTree>
      <p:nvGrpSpPr>
        <p:cNvPr id="1" name=""/>
        <p:cNvGrpSpPr/>
        <p:nvPr/>
      </p:nvGrpSpPr>
      <p:grpSpPr>
        <a:xfrm>
          <a:off x="0" y="0"/>
          <a:ext cx="0" cy="0"/>
          <a:chOff x="0" y="0"/>
          <a:chExt cx="0" cy="0"/>
        </a:xfrm>
      </p:grpSpPr>
      <p:pic>
        <p:nvPicPr>
          <p:cNvPr id="16" name="Picture 15" descr="A star in the background&#10;&#10;Description automatically generated">
            <a:extLst>
              <a:ext uri="{FF2B5EF4-FFF2-40B4-BE49-F238E27FC236}">
                <a16:creationId xmlns:a16="http://schemas.microsoft.com/office/drawing/2014/main" id="{647D8C7B-5B33-4B55-9807-DD70D1A46E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 t="14561" r="2971"/>
          <a:stretch/>
        </p:blipFill>
        <p:spPr>
          <a:xfrm rot="16200000">
            <a:off x="6552847" y="1270558"/>
            <a:ext cx="5220066" cy="5859464"/>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8" name="Rectangle 7">
            <a:extLst>
              <a:ext uri="{FF2B5EF4-FFF2-40B4-BE49-F238E27FC236}">
                <a16:creationId xmlns:a16="http://schemas.microsoft.com/office/drawing/2014/main" id="{17F5407A-EA2A-404D-AAD4-111C5E77F6F4}"/>
              </a:ext>
            </a:extLst>
          </p:cNvPr>
          <p:cNvSpPr/>
          <p:nvPr/>
        </p:nvSpPr>
        <p:spPr>
          <a:xfrm>
            <a:off x="0" y="1196975"/>
            <a:ext cx="11604625"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p:nvPr>
        </p:nvSpPr>
        <p:spPr>
          <a:xfrm>
            <a:off x="587375" y="1493503"/>
            <a:ext cx="5395913" cy="299202"/>
          </a:xfrm>
        </p:spPr>
        <p:txBody>
          <a:bodyPr t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A4799D66-0CE1-4079-94C3-53F5C3D1FF0B}"/>
              </a:ext>
            </a:extLst>
          </p:cNvPr>
          <p:cNvSpPr>
            <a:spLocks noGrp="1"/>
          </p:cNvSpPr>
          <p:nvPr>
            <p:ph sz="half" idx="2"/>
          </p:nvPr>
        </p:nvSpPr>
        <p:spPr>
          <a:xfrm>
            <a:off x="604398" y="1792704"/>
            <a:ext cx="5383652" cy="4228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A13FE228-FF81-44BE-A6EE-DF1F31522E6D}"/>
              </a:ext>
            </a:extLst>
          </p:cNvPr>
          <p:cNvSpPr>
            <a:spLocks noGrp="1"/>
          </p:cNvSpPr>
          <p:nvPr>
            <p:ph type="pic" sz="quarter" idx="10"/>
          </p:nvPr>
        </p:nvSpPr>
        <p:spPr>
          <a:xfrm>
            <a:off x="6208713" y="1484313"/>
            <a:ext cx="5157787" cy="4537075"/>
          </a:xfrm>
        </p:spPr>
        <p:txBody>
          <a:bodyPr/>
          <a:lstStyle/>
          <a:p>
            <a:r>
              <a:rPr lang="en-US"/>
              <a:t>Click icon to add picture</a:t>
            </a:r>
            <a:endParaRPr lang="en-GB"/>
          </a:p>
        </p:txBody>
      </p:sp>
      <p:sp>
        <p:nvSpPr>
          <p:cNvPr id="11" name="Footer Placeholder 4">
            <a:extLst>
              <a:ext uri="{FF2B5EF4-FFF2-40B4-BE49-F238E27FC236}">
                <a16:creationId xmlns:a16="http://schemas.microsoft.com/office/drawing/2014/main" id="{AA580B0E-9C27-4964-A97D-28FF0FB1D630}"/>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4" name="Slide Number Placeholder 5">
            <a:extLst>
              <a:ext uri="{FF2B5EF4-FFF2-40B4-BE49-F238E27FC236}">
                <a16:creationId xmlns:a16="http://schemas.microsoft.com/office/drawing/2014/main" id="{01CFD3B9-D898-4597-B670-B4F515FFE20B}"/>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4239057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4_Graphic Slide">
    <p:spTree>
      <p:nvGrpSpPr>
        <p:cNvPr id="1" name=""/>
        <p:cNvGrpSpPr/>
        <p:nvPr/>
      </p:nvGrpSpPr>
      <p:grpSpPr>
        <a:xfrm>
          <a:off x="0" y="0"/>
          <a:ext cx="0" cy="0"/>
          <a:chOff x="0" y="0"/>
          <a:chExt cx="0" cy="0"/>
        </a:xfrm>
      </p:grpSpPr>
      <p:pic>
        <p:nvPicPr>
          <p:cNvPr id="9" name="Picture 8" descr="A star in the background&#10;&#10;Description automatically generated">
            <a:extLst>
              <a:ext uri="{FF2B5EF4-FFF2-40B4-BE49-F238E27FC236}">
                <a16:creationId xmlns:a16="http://schemas.microsoft.com/office/drawing/2014/main" id="{592407F8-EBCD-42E1-8B19-5E6B2565D0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 t="14561" r="2971"/>
          <a:stretch/>
        </p:blipFill>
        <p:spPr>
          <a:xfrm rot="16200000">
            <a:off x="6552847" y="1270558"/>
            <a:ext cx="5220066" cy="5859464"/>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17F5407A-EA2A-404D-AAD4-111C5E77F6F4}"/>
              </a:ext>
            </a:extLst>
          </p:cNvPr>
          <p:cNvSpPr/>
          <p:nvPr/>
        </p:nvSpPr>
        <p:spPr>
          <a:xfrm>
            <a:off x="587375" y="1196975"/>
            <a:ext cx="11017250"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97674BAA-0464-45D7-B85E-1797CCCBD648}"/>
              </a:ext>
            </a:extLst>
          </p:cNvPr>
          <p:cNvSpPr>
            <a:spLocks noGrp="1"/>
          </p:cNvSpPr>
          <p:nvPr>
            <p:ph type="pic" sz="quarter" idx="10"/>
          </p:nvPr>
        </p:nvSpPr>
        <p:spPr>
          <a:xfrm>
            <a:off x="698500" y="1287463"/>
            <a:ext cx="10815638" cy="4860925"/>
          </a:xfrm>
        </p:spPr>
        <p:txBody>
          <a:bodyPr/>
          <a:lstStyle/>
          <a:p>
            <a:r>
              <a:rPr lang="en-US"/>
              <a:t>Click icon to add picture</a:t>
            </a:r>
            <a:endParaRPr lang="en-GB"/>
          </a:p>
        </p:txBody>
      </p:sp>
      <p:sp>
        <p:nvSpPr>
          <p:cNvPr id="6" name="Footer Placeholder 4">
            <a:extLst>
              <a:ext uri="{FF2B5EF4-FFF2-40B4-BE49-F238E27FC236}">
                <a16:creationId xmlns:a16="http://schemas.microsoft.com/office/drawing/2014/main" id="{C1A7DBBB-107C-45D3-8BD0-77C6C1C1E5CE}"/>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7" name="Slide Number Placeholder 5">
            <a:extLst>
              <a:ext uri="{FF2B5EF4-FFF2-40B4-BE49-F238E27FC236}">
                <a16:creationId xmlns:a16="http://schemas.microsoft.com/office/drawing/2014/main" id="{4B84577A-5CBC-4774-9BDA-C5D520866DE0}"/>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234576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5_Graphic Slide Light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7674BAA-0464-45D7-B85E-1797CCCBD648}"/>
              </a:ext>
            </a:extLst>
          </p:cNvPr>
          <p:cNvSpPr>
            <a:spLocks noGrp="1"/>
          </p:cNvSpPr>
          <p:nvPr>
            <p:ph type="pic" sz="quarter" idx="10"/>
          </p:nvPr>
        </p:nvSpPr>
        <p:spPr>
          <a:xfrm>
            <a:off x="587375" y="1196975"/>
            <a:ext cx="11017250" cy="5111750"/>
          </a:xfrm>
        </p:spPr>
        <p:txBody>
          <a:bodyPr/>
          <a:lstStyle/>
          <a:p>
            <a:r>
              <a:rPr lang="en-US"/>
              <a:t>Click icon to add picture</a:t>
            </a:r>
            <a:endParaRPr lang="en-GB" dirty="0"/>
          </a:p>
        </p:txBody>
      </p:sp>
      <p:sp>
        <p:nvSpPr>
          <p:cNvPr id="8" name="Footer Placeholder 4">
            <a:extLst>
              <a:ext uri="{FF2B5EF4-FFF2-40B4-BE49-F238E27FC236}">
                <a16:creationId xmlns:a16="http://schemas.microsoft.com/office/drawing/2014/main" id="{3C80205C-68A1-4B4A-A5DD-E5E08FFD19EC}"/>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9" name="Slide Number Placeholder 5">
            <a:extLst>
              <a:ext uri="{FF2B5EF4-FFF2-40B4-BE49-F238E27FC236}">
                <a16:creationId xmlns:a16="http://schemas.microsoft.com/office/drawing/2014/main" id="{441D7E69-A627-401B-8843-94115375CE74}"/>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1299739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6_Project Imag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1D82BD-C168-4808-90AD-1349F0F78D2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7674BAA-0464-45D7-B85E-1797CCCBD648}"/>
              </a:ext>
            </a:extLst>
          </p:cNvPr>
          <p:cNvSpPr>
            <a:spLocks noGrp="1"/>
          </p:cNvSpPr>
          <p:nvPr>
            <p:ph type="pic" sz="quarter" idx="10"/>
          </p:nvPr>
        </p:nvSpPr>
        <p:spPr>
          <a:xfrm>
            <a:off x="0" y="1196975"/>
            <a:ext cx="12192000" cy="5111750"/>
          </a:xfrm>
        </p:spPr>
        <p:txBody>
          <a:bodyPr/>
          <a:lstStyle/>
          <a:p>
            <a:r>
              <a:rPr lang="en-US"/>
              <a:t>Click icon to add picture</a:t>
            </a:r>
            <a:endParaRPr lang="en-GB"/>
          </a:p>
        </p:txBody>
      </p:sp>
      <p:sp>
        <p:nvSpPr>
          <p:cNvPr id="9" name="Footer Placeholder 4">
            <a:extLst>
              <a:ext uri="{FF2B5EF4-FFF2-40B4-BE49-F238E27FC236}">
                <a16:creationId xmlns:a16="http://schemas.microsoft.com/office/drawing/2014/main" id="{2EDA90EF-3734-4DD9-9BC2-02D4A820D5B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5C5F1A81-E7C3-4747-B81E-7338790B546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1681898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Project Slide_Text +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7674BAA-0464-45D7-B85E-1797CCCBD648}"/>
              </a:ext>
            </a:extLst>
          </p:cNvPr>
          <p:cNvSpPr>
            <a:spLocks noGrp="1"/>
          </p:cNvSpPr>
          <p:nvPr>
            <p:ph type="pic" sz="quarter" idx="10"/>
          </p:nvPr>
        </p:nvSpPr>
        <p:spPr>
          <a:xfrm>
            <a:off x="4332288" y="1196975"/>
            <a:ext cx="4486592" cy="5111750"/>
          </a:xfrm>
        </p:spPr>
        <p:txBody>
          <a:bodyPr/>
          <a:lstStyle/>
          <a:p>
            <a:r>
              <a:rPr lang="en-US" dirty="0"/>
              <a:t>Click icon to add picture</a:t>
            </a:r>
            <a:endParaRPr lang="en-GB" dirty="0"/>
          </a:p>
        </p:txBody>
      </p:sp>
      <p:sp>
        <p:nvSpPr>
          <p:cNvPr id="9" name="Footer Placeholder 4">
            <a:extLst>
              <a:ext uri="{FF2B5EF4-FFF2-40B4-BE49-F238E27FC236}">
                <a16:creationId xmlns:a16="http://schemas.microsoft.com/office/drawing/2014/main" id="{2EDA90EF-3734-4DD9-9BC2-02D4A820D5B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5C5F1A81-E7C3-4747-B81E-7338790B546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
        <p:nvSpPr>
          <p:cNvPr id="6" name="Text Placeholder 5">
            <a:extLst>
              <a:ext uri="{FF2B5EF4-FFF2-40B4-BE49-F238E27FC236}">
                <a16:creationId xmlns:a16="http://schemas.microsoft.com/office/drawing/2014/main" id="{35406F96-7E1F-4576-B223-F99A659CBAED}"/>
              </a:ext>
            </a:extLst>
          </p:cNvPr>
          <p:cNvSpPr>
            <a:spLocks noGrp="1"/>
          </p:cNvSpPr>
          <p:nvPr>
            <p:ph type="body" sz="quarter" idx="11" hasCustomPrompt="1"/>
          </p:nvPr>
        </p:nvSpPr>
        <p:spPr>
          <a:xfrm>
            <a:off x="587375" y="1196975"/>
            <a:ext cx="3527425" cy="5076825"/>
          </a:xfrm>
        </p:spPr>
        <p:txBody>
          <a:bodyPr tIns="0">
            <a:normAutofit/>
          </a:bodyPr>
          <a:lstStyle>
            <a:lvl1pPr marL="0" indent="0">
              <a:buNone/>
              <a:defRPr sz="1600"/>
            </a:lvl1pPr>
          </a:lstStyle>
          <a:p>
            <a:pPr lvl="0"/>
            <a:r>
              <a:rPr lang="en-US" dirty="0"/>
              <a:t>Project description</a:t>
            </a:r>
            <a:endParaRPr lang="en-GB" dirty="0"/>
          </a:p>
        </p:txBody>
      </p:sp>
    </p:spTree>
    <p:extLst>
      <p:ext uri="{BB962C8B-B14F-4D97-AF65-F5344CB8AC3E}">
        <p14:creationId xmlns:p14="http://schemas.microsoft.com/office/powerpoint/2010/main" val="2732083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roject Slide_Image + Sta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7674BAA-0464-45D7-B85E-1797CCCBD648}"/>
              </a:ext>
            </a:extLst>
          </p:cNvPr>
          <p:cNvSpPr>
            <a:spLocks noGrp="1"/>
          </p:cNvSpPr>
          <p:nvPr>
            <p:ph type="pic" sz="quarter" idx="10"/>
          </p:nvPr>
        </p:nvSpPr>
        <p:spPr>
          <a:xfrm>
            <a:off x="594946" y="1196975"/>
            <a:ext cx="7264767" cy="5111750"/>
          </a:xfrm>
        </p:spPr>
        <p:txBody>
          <a:bodyPr/>
          <a:lstStyle/>
          <a:p>
            <a:r>
              <a:rPr lang="en-US" dirty="0"/>
              <a:t>Click icon to add picture</a:t>
            </a:r>
            <a:endParaRPr lang="en-GB" dirty="0"/>
          </a:p>
        </p:txBody>
      </p:sp>
      <p:sp>
        <p:nvSpPr>
          <p:cNvPr id="9" name="Footer Placeholder 4">
            <a:extLst>
              <a:ext uri="{FF2B5EF4-FFF2-40B4-BE49-F238E27FC236}">
                <a16:creationId xmlns:a16="http://schemas.microsoft.com/office/drawing/2014/main" id="{2EDA90EF-3734-4DD9-9BC2-02D4A820D5B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5C5F1A81-E7C3-4747-B81E-7338790B546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2126891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Blank_White">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2EDA90EF-3734-4DD9-9BC2-02D4A820D5B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5C5F1A81-E7C3-4747-B81E-7338790B546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352565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Light Grey Cover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0303-1D3A-4807-9980-05D954BC3AAD}"/>
              </a:ext>
            </a:extLst>
          </p:cNvPr>
          <p:cNvSpPr>
            <a:spLocks noGrp="1"/>
          </p:cNvSpPr>
          <p:nvPr>
            <p:ph type="ctrTitle"/>
          </p:nvPr>
        </p:nvSpPr>
        <p:spPr>
          <a:xfrm>
            <a:off x="613444" y="2634915"/>
            <a:ext cx="3562350" cy="1649445"/>
          </a:xfrm>
        </p:spPr>
        <p:txBody>
          <a:bodyPr bIns="216000" anchor="b">
            <a:normAutofit/>
          </a:bodyPr>
          <a:lstStyle>
            <a:lvl1pPr algn="l">
              <a:lnSpc>
                <a:spcPct val="80000"/>
              </a:lnSpc>
              <a:defRPr sz="3600" spc="-15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812D887-AF96-4A80-9AB2-7A240FC07A9A}"/>
              </a:ext>
            </a:extLst>
          </p:cNvPr>
          <p:cNvSpPr>
            <a:spLocks noGrp="1"/>
          </p:cNvSpPr>
          <p:nvPr>
            <p:ph type="subTitle" idx="1"/>
          </p:nvPr>
        </p:nvSpPr>
        <p:spPr>
          <a:xfrm>
            <a:off x="587375" y="4336746"/>
            <a:ext cx="3598069" cy="1535722"/>
          </a:xfrm>
        </p:spPr>
        <p:txBody>
          <a:bodyPr>
            <a:normAutofit/>
          </a:bodyPr>
          <a:lstStyle>
            <a:lvl1pPr marL="0" indent="0" algn="l">
              <a:buNone/>
              <a:defRPr sz="1800" b="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object 3">
            <a:extLst>
              <a:ext uri="{FF2B5EF4-FFF2-40B4-BE49-F238E27FC236}">
                <a16:creationId xmlns:a16="http://schemas.microsoft.com/office/drawing/2014/main" id="{D2E4EB96-EDA2-4AA7-B0FA-D5D179FEF0D4}"/>
              </a:ext>
            </a:extLst>
          </p:cNvPr>
          <p:cNvSpPr/>
          <p:nvPr/>
        </p:nvSpPr>
        <p:spPr>
          <a:xfrm>
            <a:off x="589757" y="4310554"/>
            <a:ext cx="1122045" cy="0"/>
          </a:xfrm>
          <a:custGeom>
            <a:avLst/>
            <a:gdLst/>
            <a:ahLst/>
            <a:cxnLst/>
            <a:rect l="l" t="t" r="r" b="b"/>
            <a:pathLst>
              <a:path w="1122045">
                <a:moveTo>
                  <a:pt x="0" y="0"/>
                </a:moveTo>
                <a:lnTo>
                  <a:pt x="1121829" y="0"/>
                </a:lnTo>
              </a:path>
            </a:pathLst>
          </a:custGeom>
          <a:ln w="63500">
            <a:solidFill>
              <a:srgbClr val="00833E"/>
            </a:solidFill>
          </a:ln>
        </p:spPr>
        <p:txBody>
          <a:bodyPr wrap="square" lIns="0" tIns="0" rIns="0" bIns="0" rtlCol="0"/>
          <a:lstStyle/>
          <a:p>
            <a:endParaRPr/>
          </a:p>
        </p:txBody>
      </p:sp>
      <p:sp>
        <p:nvSpPr>
          <p:cNvPr id="16" name="Picture Placeholder 15">
            <a:extLst>
              <a:ext uri="{FF2B5EF4-FFF2-40B4-BE49-F238E27FC236}">
                <a16:creationId xmlns:a16="http://schemas.microsoft.com/office/drawing/2014/main" id="{E31F68D0-A9B4-472F-B9DC-90ECA3360670}"/>
              </a:ext>
            </a:extLst>
          </p:cNvPr>
          <p:cNvSpPr>
            <a:spLocks noGrp="1"/>
          </p:cNvSpPr>
          <p:nvPr>
            <p:ph type="pic" sz="quarter" idx="10"/>
          </p:nvPr>
        </p:nvSpPr>
        <p:spPr>
          <a:xfrm>
            <a:off x="4403725" y="1484313"/>
            <a:ext cx="7200900" cy="4824412"/>
          </a:xfrm>
        </p:spPr>
        <p:txBody>
          <a:bodyPr/>
          <a:lstStyle/>
          <a:p>
            <a:r>
              <a:rPr lang="en-US"/>
              <a:t>Click icon to add picture</a:t>
            </a:r>
            <a:endParaRPr lang="en-GB"/>
          </a:p>
        </p:txBody>
      </p:sp>
      <p:sp>
        <p:nvSpPr>
          <p:cNvPr id="11" name="Footer Placeholder 4">
            <a:extLst>
              <a:ext uri="{FF2B5EF4-FFF2-40B4-BE49-F238E27FC236}">
                <a16:creationId xmlns:a16="http://schemas.microsoft.com/office/drawing/2014/main" id="{081E41D2-3811-476F-B85A-8A042A77642A}"/>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3" name="Slide Number Placeholder 5">
            <a:extLst>
              <a:ext uri="{FF2B5EF4-FFF2-40B4-BE49-F238E27FC236}">
                <a16:creationId xmlns:a16="http://schemas.microsoft.com/office/drawing/2014/main" id="{A7C2CA93-6492-44FB-B481-E238DC487120}"/>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pic>
        <p:nvPicPr>
          <p:cNvPr id="5" name="Picture 4" descr="A star in the background&#10;&#10;Description automatically generated">
            <a:extLst>
              <a:ext uri="{FF2B5EF4-FFF2-40B4-BE49-F238E27FC236}">
                <a16:creationId xmlns:a16="http://schemas.microsoft.com/office/drawing/2014/main" id="{FE8C4B09-7A4C-40A4-9738-AF7CFD6C8A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39" t="13321"/>
          <a:stretch/>
        </p:blipFill>
        <p:spPr>
          <a:xfrm rot="16200000">
            <a:off x="7049274" y="1823151"/>
            <a:ext cx="4197100" cy="5944519"/>
          </a:xfrm>
          <a:prstGeom prst="rect">
            <a:avLst/>
          </a:prstGeom>
        </p:spPr>
      </p:pic>
      <p:pic>
        <p:nvPicPr>
          <p:cNvPr id="12" name="Picture 11" descr="Logo&#10;&#10;Description automatically generated">
            <a:extLst>
              <a:ext uri="{FF2B5EF4-FFF2-40B4-BE49-F238E27FC236}">
                <a16:creationId xmlns:a16="http://schemas.microsoft.com/office/drawing/2014/main" id="{D71D502B-A8C3-4977-9DD0-A69B24A1DF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7332"/>
            <a:ext cx="2316163" cy="842241"/>
          </a:xfrm>
          <a:prstGeom prst="rect">
            <a:avLst/>
          </a:prstGeom>
        </p:spPr>
      </p:pic>
      <p:pic>
        <p:nvPicPr>
          <p:cNvPr id="14" name="Picture 13">
            <a:extLst>
              <a:ext uri="{FF2B5EF4-FFF2-40B4-BE49-F238E27FC236}">
                <a16:creationId xmlns:a16="http://schemas.microsoft.com/office/drawing/2014/main" id="{1FABEEE5-2A90-469C-94CB-23D4E6AD80F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600"/>
          <a:stretch/>
        </p:blipFill>
        <p:spPr>
          <a:xfrm>
            <a:off x="8513163" y="342902"/>
            <a:ext cx="3678837" cy="547200"/>
          </a:xfrm>
          <a:prstGeom prst="rect">
            <a:avLst/>
          </a:prstGeom>
        </p:spPr>
      </p:pic>
    </p:spTree>
    <p:extLst>
      <p:ext uri="{BB962C8B-B14F-4D97-AF65-F5344CB8AC3E}">
        <p14:creationId xmlns:p14="http://schemas.microsoft.com/office/powerpoint/2010/main" val="4158656426"/>
      </p:ext>
    </p:extLst>
  </p:cSld>
  <p:clrMapOvr>
    <a:masterClrMapping/>
  </p:clrMapOvr>
  <p:extLst>
    <p:ext uri="{DCECCB84-F9BA-43D5-87BE-67443E8EF086}">
      <p15:sldGuideLst xmlns:p15="http://schemas.microsoft.com/office/powerpoint/2012/main">
        <p15:guide id="1" orient="horz" pos="21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Blank_Light Grey">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2EDA90EF-3734-4DD9-9BC2-02D4A820D5B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5C5F1A81-E7C3-4747-B81E-7338790B546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338110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Blank_Dark Grey">
    <p:bg>
      <p:bgPr>
        <a:solidFill>
          <a:schemeClr val="tx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2EDA90EF-3734-4DD9-9BC2-02D4A820D5B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a:t>Ridge and Partners LLP</a:t>
            </a:r>
            <a:endParaRPr lang="en-GB" dirty="0"/>
          </a:p>
        </p:txBody>
      </p:sp>
      <p:sp>
        <p:nvSpPr>
          <p:cNvPr id="10" name="Slide Number Placeholder 5">
            <a:extLst>
              <a:ext uri="{FF2B5EF4-FFF2-40B4-BE49-F238E27FC236}">
                <a16:creationId xmlns:a16="http://schemas.microsoft.com/office/drawing/2014/main" id="{5C5F1A81-E7C3-4747-B81E-7338790B546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B8C3AA2F-D875-4B09-B8D6-A5EB19ACC7C5}" type="slidenum">
              <a:rPr lang="en-GB" smtClean="0"/>
              <a:pPr/>
              <a:t>‹#›</a:t>
            </a:fld>
            <a:endParaRPr lang="en-GB" dirty="0"/>
          </a:p>
        </p:txBody>
      </p:sp>
    </p:spTree>
    <p:extLst>
      <p:ext uri="{BB962C8B-B14F-4D97-AF65-F5344CB8AC3E}">
        <p14:creationId xmlns:p14="http://schemas.microsoft.com/office/powerpoint/2010/main" val="2725149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Only_White">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2EDA90EF-3734-4DD9-9BC2-02D4A820D5B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5C5F1A81-E7C3-4747-B81E-7338790B546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
        <p:nvSpPr>
          <p:cNvPr id="4" name="Title 1">
            <a:extLst>
              <a:ext uri="{FF2B5EF4-FFF2-40B4-BE49-F238E27FC236}">
                <a16:creationId xmlns:a16="http://schemas.microsoft.com/office/drawing/2014/main" id="{935AFB1E-E693-42B4-8851-6181BE17446D}"/>
              </a:ext>
            </a:extLst>
          </p:cNvPr>
          <p:cNvSpPr>
            <a:spLocks noGrp="1"/>
          </p:cNvSpPr>
          <p:nvPr>
            <p:ph type="title"/>
          </p:nvPr>
        </p:nvSpPr>
        <p:spPr>
          <a:xfrm>
            <a:off x="587375" y="489073"/>
            <a:ext cx="9109075" cy="455490"/>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69881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Only_Light Grey">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2EDA90EF-3734-4DD9-9BC2-02D4A820D5B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5C5F1A81-E7C3-4747-B81E-7338790B546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
        <p:nvSpPr>
          <p:cNvPr id="4" name="Title 1">
            <a:extLst>
              <a:ext uri="{FF2B5EF4-FFF2-40B4-BE49-F238E27FC236}">
                <a16:creationId xmlns:a16="http://schemas.microsoft.com/office/drawing/2014/main" id="{C0BCAB80-42F9-4A3A-9B8B-1FC61176591B}"/>
              </a:ext>
            </a:extLst>
          </p:cNvPr>
          <p:cNvSpPr>
            <a:spLocks noGrp="1"/>
          </p:cNvSpPr>
          <p:nvPr>
            <p:ph type="title"/>
          </p:nvPr>
        </p:nvSpPr>
        <p:spPr>
          <a:xfrm>
            <a:off x="587375" y="489073"/>
            <a:ext cx="9109075" cy="455490"/>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62837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Only_Dark Grey">
    <p:bg>
      <p:bgPr>
        <a:solidFill>
          <a:schemeClr val="tx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2EDA90EF-3734-4DD9-9BC2-02D4A820D5B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a:t>Ridge and Partners LLP</a:t>
            </a:r>
            <a:endParaRPr lang="en-GB" dirty="0"/>
          </a:p>
        </p:txBody>
      </p:sp>
      <p:sp>
        <p:nvSpPr>
          <p:cNvPr id="10" name="Slide Number Placeholder 5">
            <a:extLst>
              <a:ext uri="{FF2B5EF4-FFF2-40B4-BE49-F238E27FC236}">
                <a16:creationId xmlns:a16="http://schemas.microsoft.com/office/drawing/2014/main" id="{5C5F1A81-E7C3-4747-B81E-7338790B546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B8C3AA2F-D875-4B09-B8D6-A5EB19ACC7C5}" type="slidenum">
              <a:rPr lang="en-GB" smtClean="0"/>
              <a:pPr/>
              <a:t>‹#›</a:t>
            </a:fld>
            <a:endParaRPr lang="en-GB" dirty="0"/>
          </a:p>
        </p:txBody>
      </p:sp>
      <p:sp>
        <p:nvSpPr>
          <p:cNvPr id="4" name="Title 1">
            <a:extLst>
              <a:ext uri="{FF2B5EF4-FFF2-40B4-BE49-F238E27FC236}">
                <a16:creationId xmlns:a16="http://schemas.microsoft.com/office/drawing/2014/main" id="{EE599C9B-FC22-4630-9B93-815115FAEC1E}"/>
              </a:ext>
            </a:extLst>
          </p:cNvPr>
          <p:cNvSpPr>
            <a:spLocks noGrp="1"/>
          </p:cNvSpPr>
          <p:nvPr>
            <p:ph type="title"/>
          </p:nvPr>
        </p:nvSpPr>
        <p:spPr>
          <a:xfrm>
            <a:off x="587375" y="489073"/>
            <a:ext cx="9109075" cy="455490"/>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03140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Quotes/Testimonials">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person, table, person, sitting&#10;&#10;Description automatically generated">
            <a:extLst>
              <a:ext uri="{FF2B5EF4-FFF2-40B4-BE49-F238E27FC236}">
                <a16:creationId xmlns:a16="http://schemas.microsoft.com/office/drawing/2014/main" id="{CBF445C1-F7B7-439C-AE34-4701B706AB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6895" r="1" b="15625"/>
          <a:stretch/>
        </p:blipFill>
        <p:spPr>
          <a:xfrm flipH="1">
            <a:off x="0" y="-1"/>
            <a:ext cx="12192000" cy="6297613"/>
          </a:xfrm>
          <a:prstGeom prst="rect">
            <a:avLst/>
          </a:prstGeom>
        </p:spPr>
      </p:pic>
      <p:sp>
        <p:nvSpPr>
          <p:cNvPr id="9" name="Footer Placeholder 4">
            <a:extLst>
              <a:ext uri="{FF2B5EF4-FFF2-40B4-BE49-F238E27FC236}">
                <a16:creationId xmlns:a16="http://schemas.microsoft.com/office/drawing/2014/main" id="{2EDA90EF-3734-4DD9-9BC2-02D4A820D5B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5C5F1A81-E7C3-4747-B81E-7338790B546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
        <p:nvSpPr>
          <p:cNvPr id="2" name="Rectangle 1">
            <a:extLst>
              <a:ext uri="{FF2B5EF4-FFF2-40B4-BE49-F238E27FC236}">
                <a16:creationId xmlns:a16="http://schemas.microsoft.com/office/drawing/2014/main" id="{4779CF3B-4B64-43C9-9D8C-AB79F0FEE902}"/>
              </a:ext>
            </a:extLst>
          </p:cNvPr>
          <p:cNvSpPr/>
          <p:nvPr userDrawn="1"/>
        </p:nvSpPr>
        <p:spPr>
          <a:xfrm>
            <a:off x="8075613" y="0"/>
            <a:ext cx="4116387"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bject 1556">
            <a:extLst>
              <a:ext uri="{FF2B5EF4-FFF2-40B4-BE49-F238E27FC236}">
                <a16:creationId xmlns:a16="http://schemas.microsoft.com/office/drawing/2014/main" id="{2390A3E9-F80A-4886-8B89-B9C25616B3AA}"/>
              </a:ext>
            </a:extLst>
          </p:cNvPr>
          <p:cNvSpPr/>
          <p:nvPr userDrawn="1"/>
        </p:nvSpPr>
        <p:spPr>
          <a:xfrm>
            <a:off x="8296563" y="503783"/>
            <a:ext cx="881322" cy="693192"/>
          </a:xfrm>
          <a:custGeom>
            <a:avLst/>
            <a:gdLst/>
            <a:ahLst/>
            <a:cxnLst/>
            <a:rect l="l" t="t" r="r" b="b"/>
            <a:pathLst>
              <a:path w="386715" h="304165">
                <a:moveTo>
                  <a:pt x="124371" y="0"/>
                </a:moveTo>
                <a:lnTo>
                  <a:pt x="83418" y="18981"/>
                </a:lnTo>
                <a:lnTo>
                  <a:pt x="50457" y="43954"/>
                </a:lnTo>
                <a:lnTo>
                  <a:pt x="26038" y="73740"/>
                </a:lnTo>
                <a:lnTo>
                  <a:pt x="6043" y="126356"/>
                </a:lnTo>
                <a:lnTo>
                  <a:pt x="671" y="174433"/>
                </a:lnTo>
                <a:lnTo>
                  <a:pt x="0" y="203288"/>
                </a:lnTo>
                <a:lnTo>
                  <a:pt x="0" y="303695"/>
                </a:lnTo>
                <a:lnTo>
                  <a:pt x="140360" y="303695"/>
                </a:lnTo>
                <a:lnTo>
                  <a:pt x="140360" y="163334"/>
                </a:lnTo>
                <a:lnTo>
                  <a:pt x="72428" y="163334"/>
                </a:lnTo>
                <a:lnTo>
                  <a:pt x="74001" y="143637"/>
                </a:lnTo>
                <a:lnTo>
                  <a:pt x="91655" y="96900"/>
                </a:lnTo>
                <a:lnTo>
                  <a:pt x="132353" y="65622"/>
                </a:lnTo>
                <a:lnTo>
                  <a:pt x="151853" y="57937"/>
                </a:lnTo>
                <a:lnTo>
                  <a:pt x="124371" y="0"/>
                </a:lnTo>
                <a:close/>
              </a:path>
              <a:path w="386715" h="304165">
                <a:moveTo>
                  <a:pt x="358635" y="0"/>
                </a:moveTo>
                <a:lnTo>
                  <a:pt x="317988" y="18981"/>
                </a:lnTo>
                <a:lnTo>
                  <a:pt x="284962" y="43954"/>
                </a:lnTo>
                <a:lnTo>
                  <a:pt x="260361" y="73682"/>
                </a:lnTo>
                <a:lnTo>
                  <a:pt x="240307" y="126029"/>
                </a:lnTo>
                <a:lnTo>
                  <a:pt x="234935" y="174225"/>
                </a:lnTo>
                <a:lnTo>
                  <a:pt x="234264" y="203288"/>
                </a:lnTo>
                <a:lnTo>
                  <a:pt x="234264" y="303695"/>
                </a:lnTo>
                <a:lnTo>
                  <a:pt x="374624" y="303695"/>
                </a:lnTo>
                <a:lnTo>
                  <a:pt x="374624" y="163334"/>
                </a:lnTo>
                <a:lnTo>
                  <a:pt x="306692" y="163334"/>
                </a:lnTo>
                <a:lnTo>
                  <a:pt x="308266" y="143637"/>
                </a:lnTo>
                <a:lnTo>
                  <a:pt x="325920" y="96900"/>
                </a:lnTo>
                <a:lnTo>
                  <a:pt x="366618" y="65622"/>
                </a:lnTo>
                <a:lnTo>
                  <a:pt x="386118" y="57937"/>
                </a:lnTo>
                <a:lnTo>
                  <a:pt x="358635" y="0"/>
                </a:lnTo>
                <a:close/>
              </a:path>
            </a:pathLst>
          </a:custGeom>
          <a:solidFill>
            <a:srgbClr val="00833E"/>
          </a:solidFill>
        </p:spPr>
        <p:txBody>
          <a:bodyPr wrap="square" lIns="0" tIns="0" rIns="0" bIns="0" rtlCol="0"/>
          <a:lstStyle/>
          <a:p>
            <a:endParaRPr/>
          </a:p>
        </p:txBody>
      </p:sp>
      <p:sp>
        <p:nvSpPr>
          <p:cNvPr id="5" name="object 1556">
            <a:extLst>
              <a:ext uri="{FF2B5EF4-FFF2-40B4-BE49-F238E27FC236}">
                <a16:creationId xmlns:a16="http://schemas.microsoft.com/office/drawing/2014/main" id="{7E69A562-7442-4935-83FB-FCD49A224F77}"/>
              </a:ext>
            </a:extLst>
          </p:cNvPr>
          <p:cNvSpPr/>
          <p:nvPr userDrawn="1"/>
        </p:nvSpPr>
        <p:spPr>
          <a:xfrm rot="10800000">
            <a:off x="10723303" y="5361533"/>
            <a:ext cx="881322" cy="693192"/>
          </a:xfrm>
          <a:custGeom>
            <a:avLst/>
            <a:gdLst/>
            <a:ahLst/>
            <a:cxnLst/>
            <a:rect l="l" t="t" r="r" b="b"/>
            <a:pathLst>
              <a:path w="386715" h="304165">
                <a:moveTo>
                  <a:pt x="124371" y="0"/>
                </a:moveTo>
                <a:lnTo>
                  <a:pt x="83418" y="18981"/>
                </a:lnTo>
                <a:lnTo>
                  <a:pt x="50457" y="43954"/>
                </a:lnTo>
                <a:lnTo>
                  <a:pt x="26038" y="73740"/>
                </a:lnTo>
                <a:lnTo>
                  <a:pt x="6043" y="126356"/>
                </a:lnTo>
                <a:lnTo>
                  <a:pt x="671" y="174433"/>
                </a:lnTo>
                <a:lnTo>
                  <a:pt x="0" y="203288"/>
                </a:lnTo>
                <a:lnTo>
                  <a:pt x="0" y="303695"/>
                </a:lnTo>
                <a:lnTo>
                  <a:pt x="140360" y="303695"/>
                </a:lnTo>
                <a:lnTo>
                  <a:pt x="140360" y="163334"/>
                </a:lnTo>
                <a:lnTo>
                  <a:pt x="72428" y="163334"/>
                </a:lnTo>
                <a:lnTo>
                  <a:pt x="74001" y="143637"/>
                </a:lnTo>
                <a:lnTo>
                  <a:pt x="91655" y="96900"/>
                </a:lnTo>
                <a:lnTo>
                  <a:pt x="132353" y="65622"/>
                </a:lnTo>
                <a:lnTo>
                  <a:pt x="151853" y="57937"/>
                </a:lnTo>
                <a:lnTo>
                  <a:pt x="124371" y="0"/>
                </a:lnTo>
                <a:close/>
              </a:path>
              <a:path w="386715" h="304165">
                <a:moveTo>
                  <a:pt x="358635" y="0"/>
                </a:moveTo>
                <a:lnTo>
                  <a:pt x="317988" y="18981"/>
                </a:lnTo>
                <a:lnTo>
                  <a:pt x="284962" y="43954"/>
                </a:lnTo>
                <a:lnTo>
                  <a:pt x="260361" y="73682"/>
                </a:lnTo>
                <a:lnTo>
                  <a:pt x="240307" y="126029"/>
                </a:lnTo>
                <a:lnTo>
                  <a:pt x="234935" y="174225"/>
                </a:lnTo>
                <a:lnTo>
                  <a:pt x="234264" y="203288"/>
                </a:lnTo>
                <a:lnTo>
                  <a:pt x="234264" y="303695"/>
                </a:lnTo>
                <a:lnTo>
                  <a:pt x="374624" y="303695"/>
                </a:lnTo>
                <a:lnTo>
                  <a:pt x="374624" y="163334"/>
                </a:lnTo>
                <a:lnTo>
                  <a:pt x="306692" y="163334"/>
                </a:lnTo>
                <a:lnTo>
                  <a:pt x="308266" y="143637"/>
                </a:lnTo>
                <a:lnTo>
                  <a:pt x="325920" y="96900"/>
                </a:lnTo>
                <a:lnTo>
                  <a:pt x="366618" y="65622"/>
                </a:lnTo>
                <a:lnTo>
                  <a:pt x="386118" y="57937"/>
                </a:lnTo>
                <a:lnTo>
                  <a:pt x="358635" y="0"/>
                </a:lnTo>
                <a:close/>
              </a:path>
            </a:pathLst>
          </a:custGeom>
          <a:solidFill>
            <a:srgbClr val="00833E"/>
          </a:solidFill>
        </p:spPr>
        <p:txBody>
          <a:bodyPr wrap="square" lIns="0" tIns="0" rIns="0" bIns="0" rtlCol="0"/>
          <a:lstStyle/>
          <a:p>
            <a:endParaRPr/>
          </a:p>
        </p:txBody>
      </p:sp>
      <p:sp>
        <p:nvSpPr>
          <p:cNvPr id="6" name="Text Placeholder 5">
            <a:extLst>
              <a:ext uri="{FF2B5EF4-FFF2-40B4-BE49-F238E27FC236}">
                <a16:creationId xmlns:a16="http://schemas.microsoft.com/office/drawing/2014/main" id="{CFFAAB9F-15E4-48CE-9EA3-2D9F7A1B0AB1}"/>
              </a:ext>
            </a:extLst>
          </p:cNvPr>
          <p:cNvSpPr>
            <a:spLocks noGrp="1"/>
          </p:cNvSpPr>
          <p:nvPr>
            <p:ph type="body" sz="quarter" idx="14"/>
          </p:nvPr>
        </p:nvSpPr>
        <p:spPr>
          <a:xfrm>
            <a:off x="8296563" y="1354024"/>
            <a:ext cx="3308062" cy="1459820"/>
          </a:xfrm>
        </p:spPr>
        <p:txBody>
          <a:bodyPr tIns="0">
            <a:normAutofit/>
          </a:bodyPr>
          <a:lstStyle>
            <a:lvl1pPr marL="0" indent="0">
              <a:buNone/>
              <a:defRPr sz="1800"/>
            </a:lvl1pPr>
            <a:lvl2pPr marL="266700" indent="0">
              <a:buNone/>
              <a:defRPr/>
            </a:lvl2pPr>
            <a:lvl3pPr marL="533400" indent="0">
              <a:buNone/>
              <a:defRPr/>
            </a:lvl3pPr>
            <a:lvl4pPr marL="812800" indent="0">
              <a:buNone/>
              <a:defRPr/>
            </a:lvl4pPr>
            <a:lvl5pPr marL="1079500" indent="0">
              <a:buNone/>
              <a:defRPr/>
            </a:lvl5pPr>
          </a:lstStyle>
          <a:p>
            <a:pPr lvl="0"/>
            <a:r>
              <a:rPr lang="en-US" dirty="0"/>
              <a:t>Edit Master text styles</a:t>
            </a:r>
          </a:p>
        </p:txBody>
      </p:sp>
      <p:sp>
        <p:nvSpPr>
          <p:cNvPr id="16" name="Text Placeholder 5">
            <a:extLst>
              <a:ext uri="{FF2B5EF4-FFF2-40B4-BE49-F238E27FC236}">
                <a16:creationId xmlns:a16="http://schemas.microsoft.com/office/drawing/2014/main" id="{411C57D4-CA67-409B-B31C-8CC91B72F533}"/>
              </a:ext>
            </a:extLst>
          </p:cNvPr>
          <p:cNvSpPr>
            <a:spLocks noGrp="1"/>
          </p:cNvSpPr>
          <p:nvPr>
            <p:ph type="body" sz="quarter" idx="15"/>
          </p:nvPr>
        </p:nvSpPr>
        <p:spPr>
          <a:xfrm>
            <a:off x="8296563" y="2818039"/>
            <a:ext cx="3308062" cy="331867"/>
          </a:xfrm>
        </p:spPr>
        <p:txBody>
          <a:bodyPr tIns="0">
            <a:normAutofit/>
          </a:bodyPr>
          <a:lstStyle>
            <a:lvl1pPr marL="0" indent="0" algn="r">
              <a:buNone/>
              <a:defRPr sz="1400"/>
            </a:lvl1pPr>
            <a:lvl2pPr marL="266700" indent="0">
              <a:buNone/>
              <a:defRPr/>
            </a:lvl2pPr>
            <a:lvl3pPr marL="533400" indent="0">
              <a:buNone/>
              <a:defRPr/>
            </a:lvl3pPr>
            <a:lvl4pPr marL="812800" indent="0">
              <a:buNone/>
              <a:defRPr/>
            </a:lvl4pPr>
            <a:lvl5pPr marL="1079500" indent="0">
              <a:buNone/>
              <a:defRPr/>
            </a:lvl5pPr>
          </a:lstStyle>
          <a:p>
            <a:pPr lvl="0"/>
            <a:r>
              <a:rPr lang="en-US" dirty="0"/>
              <a:t>Edit Master text styles</a:t>
            </a:r>
          </a:p>
        </p:txBody>
      </p:sp>
      <p:sp>
        <p:nvSpPr>
          <p:cNvPr id="17" name="Text Placeholder 5">
            <a:extLst>
              <a:ext uri="{FF2B5EF4-FFF2-40B4-BE49-F238E27FC236}">
                <a16:creationId xmlns:a16="http://schemas.microsoft.com/office/drawing/2014/main" id="{77412392-C52B-4EEA-90B5-68541CFA543C}"/>
              </a:ext>
            </a:extLst>
          </p:cNvPr>
          <p:cNvSpPr>
            <a:spLocks noGrp="1"/>
          </p:cNvSpPr>
          <p:nvPr>
            <p:ph type="body" sz="quarter" idx="16"/>
          </p:nvPr>
        </p:nvSpPr>
        <p:spPr>
          <a:xfrm>
            <a:off x="8296563" y="3536849"/>
            <a:ext cx="3308062" cy="1459820"/>
          </a:xfrm>
        </p:spPr>
        <p:txBody>
          <a:bodyPr tIns="0">
            <a:normAutofit/>
          </a:bodyPr>
          <a:lstStyle>
            <a:lvl1pPr marL="0" indent="0">
              <a:buNone/>
              <a:defRPr sz="1800"/>
            </a:lvl1pPr>
            <a:lvl2pPr marL="266700" indent="0">
              <a:buNone/>
              <a:defRPr/>
            </a:lvl2pPr>
            <a:lvl3pPr marL="533400" indent="0">
              <a:buNone/>
              <a:defRPr/>
            </a:lvl3pPr>
            <a:lvl4pPr marL="812800" indent="0">
              <a:buNone/>
              <a:defRPr/>
            </a:lvl4pPr>
            <a:lvl5pPr marL="1079500" indent="0">
              <a:buNone/>
              <a:defRPr/>
            </a:lvl5pPr>
          </a:lstStyle>
          <a:p>
            <a:pPr lvl="0"/>
            <a:r>
              <a:rPr lang="en-US" dirty="0"/>
              <a:t>Edit Master text styles</a:t>
            </a:r>
          </a:p>
        </p:txBody>
      </p:sp>
      <p:sp>
        <p:nvSpPr>
          <p:cNvPr id="18" name="Text Placeholder 5">
            <a:extLst>
              <a:ext uri="{FF2B5EF4-FFF2-40B4-BE49-F238E27FC236}">
                <a16:creationId xmlns:a16="http://schemas.microsoft.com/office/drawing/2014/main" id="{7E08F553-A01E-4EF2-8319-60A314DE1D43}"/>
              </a:ext>
            </a:extLst>
          </p:cNvPr>
          <p:cNvSpPr>
            <a:spLocks noGrp="1"/>
          </p:cNvSpPr>
          <p:nvPr>
            <p:ph type="body" sz="quarter" idx="17"/>
          </p:nvPr>
        </p:nvSpPr>
        <p:spPr>
          <a:xfrm>
            <a:off x="8296563" y="5000864"/>
            <a:ext cx="3308062" cy="331867"/>
          </a:xfrm>
        </p:spPr>
        <p:txBody>
          <a:bodyPr tIns="0">
            <a:normAutofit/>
          </a:bodyPr>
          <a:lstStyle>
            <a:lvl1pPr marL="0" indent="0" algn="r">
              <a:buNone/>
              <a:defRPr sz="1400"/>
            </a:lvl1pPr>
            <a:lvl2pPr marL="266700" indent="0">
              <a:buNone/>
              <a:defRPr/>
            </a:lvl2pPr>
            <a:lvl3pPr marL="533400" indent="0">
              <a:buNone/>
              <a:defRPr/>
            </a:lvl3pPr>
            <a:lvl4pPr marL="812800" indent="0">
              <a:buNone/>
              <a:defRPr/>
            </a:lvl4pPr>
            <a:lvl5pPr marL="1079500" indent="0">
              <a:buNone/>
              <a:defRPr/>
            </a:lvl5pPr>
          </a:lstStyle>
          <a:p>
            <a:pPr lvl="0"/>
            <a:r>
              <a:rPr lang="en-US" dirty="0"/>
              <a:t>Edit Master text styles</a:t>
            </a:r>
          </a:p>
        </p:txBody>
      </p:sp>
    </p:spTree>
    <p:extLst>
      <p:ext uri="{BB962C8B-B14F-4D97-AF65-F5344CB8AC3E}">
        <p14:creationId xmlns:p14="http://schemas.microsoft.com/office/powerpoint/2010/main" val="3382035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Divider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59CCCD8-C626-4D91-B806-AE8664A6253B}"/>
              </a:ext>
            </a:extLst>
          </p:cNvPr>
          <p:cNvSpPr>
            <a:spLocks noGrp="1"/>
          </p:cNvSpPr>
          <p:nvPr>
            <p:ph type="pic" sz="quarter" idx="12"/>
          </p:nvPr>
        </p:nvSpPr>
        <p:spPr>
          <a:xfrm>
            <a:off x="0" y="0"/>
            <a:ext cx="12192000" cy="6308725"/>
          </a:xfrm>
        </p:spPr>
        <p:txBody>
          <a:bodyPr/>
          <a:lstStyle/>
          <a:p>
            <a:r>
              <a:rPr lang="en-US" dirty="0"/>
              <a:t>Click icon to add picture</a:t>
            </a:r>
            <a:endParaRPr lang="en-GB" dirty="0"/>
          </a:p>
        </p:txBody>
      </p:sp>
      <p:sp>
        <p:nvSpPr>
          <p:cNvPr id="5" name="Rectangle 4">
            <a:extLst>
              <a:ext uri="{FF2B5EF4-FFF2-40B4-BE49-F238E27FC236}">
                <a16:creationId xmlns:a16="http://schemas.microsoft.com/office/drawing/2014/main" id="{7CCF8880-7BEE-4CFD-88AF-0BA036144112}"/>
              </a:ext>
            </a:extLst>
          </p:cNvPr>
          <p:cNvSpPr/>
          <p:nvPr userDrawn="1"/>
        </p:nvSpPr>
        <p:spPr>
          <a:xfrm>
            <a:off x="0" y="6308725"/>
            <a:ext cx="12192000" cy="549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a:extLst>
              <a:ext uri="{FF2B5EF4-FFF2-40B4-BE49-F238E27FC236}">
                <a16:creationId xmlns:a16="http://schemas.microsoft.com/office/drawing/2014/main" id="{B8517D19-DE9D-4BDA-AB7C-958E3B9B47C7}"/>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D43EE19A-D90B-4BEC-AFE5-0333574542C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B8C3AA2F-D875-4B09-B8D6-A5EB19ACC7C5}" type="slidenum">
              <a:rPr lang="en-GB" smtClean="0"/>
              <a:pPr/>
              <a:t>‹#›</a:t>
            </a:fld>
            <a:endParaRPr lang="en-GB" dirty="0"/>
          </a:p>
        </p:txBody>
      </p:sp>
      <p:sp>
        <p:nvSpPr>
          <p:cNvPr id="9" name="Text Placeholder 2">
            <a:extLst>
              <a:ext uri="{FF2B5EF4-FFF2-40B4-BE49-F238E27FC236}">
                <a16:creationId xmlns:a16="http://schemas.microsoft.com/office/drawing/2014/main" id="{971C2B39-DC01-4845-A36B-A53637ECFD90}"/>
              </a:ext>
            </a:extLst>
          </p:cNvPr>
          <p:cNvSpPr>
            <a:spLocks noGrp="1"/>
          </p:cNvSpPr>
          <p:nvPr>
            <p:ph type="body" sz="quarter" idx="13" hasCustomPrompt="1"/>
          </p:nvPr>
        </p:nvSpPr>
        <p:spPr>
          <a:xfrm>
            <a:off x="594947" y="4102770"/>
            <a:ext cx="7264766" cy="1573470"/>
          </a:xfrm>
        </p:spPr>
        <p:txBody>
          <a:bodyPr bIns="0" anchor="b"/>
          <a:lstStyle>
            <a:lvl1pPr>
              <a:buFontTx/>
              <a:buNone/>
              <a:defRPr lang="en-GB" sz="4400" kern="1200" dirty="0">
                <a:solidFill>
                  <a:schemeClr val="bg1"/>
                </a:solidFill>
                <a:effectLst>
                  <a:outerShdw blurRad="50800" dist="38100" dir="2700000" algn="tl" rotWithShape="0">
                    <a:prstClr val="black">
                      <a:alpha val="40000"/>
                    </a:prstClr>
                  </a:outerShdw>
                </a:effectLst>
                <a:latin typeface="+mj-lt"/>
                <a:ea typeface="+mj-ea"/>
                <a:cs typeface="+mj-cs"/>
              </a:defRPr>
            </a:lvl1pPr>
          </a:lstStyle>
          <a:p>
            <a:pPr lvl="0"/>
            <a:r>
              <a:rPr lang="en-US" dirty="0"/>
              <a:t>Edit Master Title Style</a:t>
            </a:r>
            <a:endParaRPr lang="en-GB" dirty="0"/>
          </a:p>
        </p:txBody>
      </p:sp>
    </p:spTree>
    <p:extLst>
      <p:ext uri="{BB962C8B-B14F-4D97-AF65-F5344CB8AC3E}">
        <p14:creationId xmlns:p14="http://schemas.microsoft.com/office/powerpoint/2010/main" val="2736684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7_Graphic Slide Banner">
    <p:spTree>
      <p:nvGrpSpPr>
        <p:cNvPr id="1" name=""/>
        <p:cNvGrpSpPr/>
        <p:nvPr/>
      </p:nvGrpSpPr>
      <p:grpSpPr>
        <a:xfrm>
          <a:off x="0" y="0"/>
          <a:ext cx="0" cy="0"/>
          <a:chOff x="0" y="0"/>
          <a:chExt cx="0" cy="0"/>
        </a:xfrm>
      </p:grpSpPr>
      <p:pic>
        <p:nvPicPr>
          <p:cNvPr id="11" name="Picture 10" descr="A picture containing window, sitting, table, light&#10;&#10;Description automatically generated">
            <a:extLst>
              <a:ext uri="{FF2B5EF4-FFF2-40B4-BE49-F238E27FC236}">
                <a16:creationId xmlns:a16="http://schemas.microsoft.com/office/drawing/2014/main" id="{D2481548-7123-4D21-9ECF-C2EC272260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9381" y="1520824"/>
            <a:ext cx="5982619" cy="5337175"/>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7674BAA-0464-45D7-B85E-1797CCCBD648}"/>
              </a:ext>
            </a:extLst>
          </p:cNvPr>
          <p:cNvSpPr>
            <a:spLocks noGrp="1"/>
          </p:cNvSpPr>
          <p:nvPr>
            <p:ph type="pic" sz="quarter" idx="10"/>
          </p:nvPr>
        </p:nvSpPr>
        <p:spPr>
          <a:xfrm>
            <a:off x="0" y="1196975"/>
            <a:ext cx="12192000" cy="5111750"/>
          </a:xfrm>
        </p:spPr>
        <p:txBody>
          <a:bodyPr/>
          <a:lstStyle>
            <a:lvl1pPr>
              <a:defRPr>
                <a:solidFill>
                  <a:schemeClr val="tx1"/>
                </a:solidFill>
              </a:defRPr>
            </a:lvl1pPr>
          </a:lstStyle>
          <a:p>
            <a:r>
              <a:rPr lang="en-US"/>
              <a:t>Click icon to add picture</a:t>
            </a:r>
            <a:endParaRPr lang="en-GB"/>
          </a:p>
        </p:txBody>
      </p:sp>
      <p:sp>
        <p:nvSpPr>
          <p:cNvPr id="12" name="Footer Placeholder 4">
            <a:extLst>
              <a:ext uri="{FF2B5EF4-FFF2-40B4-BE49-F238E27FC236}">
                <a16:creationId xmlns:a16="http://schemas.microsoft.com/office/drawing/2014/main" id="{C161DA7C-D744-43C3-B857-596E0426C3A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13" name="Slide Number Placeholder 5">
            <a:extLst>
              <a:ext uri="{FF2B5EF4-FFF2-40B4-BE49-F238E27FC236}">
                <a16:creationId xmlns:a16="http://schemas.microsoft.com/office/drawing/2014/main" id="{22607730-C7E7-4F25-B78D-CBF8D3A186B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92949019-961D-4A5E-A728-6C7FE65B3D1E}" type="slidenum">
              <a:rPr lang="en-GB" smtClean="0"/>
              <a:pPr/>
              <a:t>‹#›</a:t>
            </a:fld>
            <a:endParaRPr lang="en-GB" dirty="0"/>
          </a:p>
        </p:txBody>
      </p:sp>
    </p:spTree>
    <p:extLst>
      <p:ext uri="{BB962C8B-B14F-4D97-AF65-F5344CB8AC3E}">
        <p14:creationId xmlns:p14="http://schemas.microsoft.com/office/powerpoint/2010/main" val="3561442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8_Dark Grey Cover 1">
    <p:spTree>
      <p:nvGrpSpPr>
        <p:cNvPr id="1" name=""/>
        <p:cNvGrpSpPr/>
        <p:nvPr/>
      </p:nvGrpSpPr>
      <p:grpSpPr>
        <a:xfrm>
          <a:off x="0" y="0"/>
          <a:ext cx="0" cy="0"/>
          <a:chOff x="0" y="0"/>
          <a:chExt cx="0" cy="0"/>
        </a:xfrm>
      </p:grpSpPr>
      <p:pic>
        <p:nvPicPr>
          <p:cNvPr id="18" name="Picture 17" descr="A close up of a light&#10;&#10;Description automatically generated">
            <a:extLst>
              <a:ext uri="{FF2B5EF4-FFF2-40B4-BE49-F238E27FC236}">
                <a16:creationId xmlns:a16="http://schemas.microsoft.com/office/drawing/2014/main" id="{8BE50CE1-A7E9-432A-B0D9-D8FD15744A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42" t="13005" r="18053" b="-1309"/>
          <a:stretch/>
        </p:blipFill>
        <p:spPr>
          <a:xfrm rot="5400000">
            <a:off x="7042943" y="1628513"/>
            <a:ext cx="4242330" cy="6055784"/>
          </a:xfrm>
          <a:prstGeom prst="rect">
            <a:avLst/>
          </a:prstGeom>
        </p:spPr>
      </p:pic>
      <p:sp>
        <p:nvSpPr>
          <p:cNvPr id="2" name="Title 1">
            <a:extLst>
              <a:ext uri="{FF2B5EF4-FFF2-40B4-BE49-F238E27FC236}">
                <a16:creationId xmlns:a16="http://schemas.microsoft.com/office/drawing/2014/main" id="{D0340303-1D3A-4807-9980-05D954BC3AAD}"/>
              </a:ext>
            </a:extLst>
          </p:cNvPr>
          <p:cNvSpPr>
            <a:spLocks noGrp="1"/>
          </p:cNvSpPr>
          <p:nvPr>
            <p:ph type="ctrTitle"/>
          </p:nvPr>
        </p:nvSpPr>
        <p:spPr>
          <a:xfrm>
            <a:off x="613444" y="2634915"/>
            <a:ext cx="3562350" cy="1649445"/>
          </a:xfrm>
        </p:spPr>
        <p:txBody>
          <a:bodyPr bIns="216000" anchor="b">
            <a:normAutofit/>
          </a:bodyPr>
          <a:lstStyle>
            <a:lvl1pPr algn="l">
              <a:lnSpc>
                <a:spcPct val="80000"/>
              </a:lnSpc>
              <a:defRPr sz="3600" spc="-15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812D887-AF96-4A80-9AB2-7A240FC07A9A}"/>
              </a:ext>
            </a:extLst>
          </p:cNvPr>
          <p:cNvSpPr>
            <a:spLocks noGrp="1"/>
          </p:cNvSpPr>
          <p:nvPr>
            <p:ph type="subTitle" idx="1"/>
          </p:nvPr>
        </p:nvSpPr>
        <p:spPr>
          <a:xfrm>
            <a:off x="587375" y="4336746"/>
            <a:ext cx="3598069" cy="1535722"/>
          </a:xfrm>
        </p:spPr>
        <p:txBody>
          <a:bodyPr>
            <a:normAutofit/>
          </a:bodyPr>
          <a:lstStyle>
            <a:lvl1pPr marL="0" indent="0" algn="l">
              <a:buNone/>
              <a:defRPr sz="18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object 3">
            <a:extLst>
              <a:ext uri="{FF2B5EF4-FFF2-40B4-BE49-F238E27FC236}">
                <a16:creationId xmlns:a16="http://schemas.microsoft.com/office/drawing/2014/main" id="{D2E4EB96-EDA2-4AA7-B0FA-D5D179FEF0D4}"/>
              </a:ext>
            </a:extLst>
          </p:cNvPr>
          <p:cNvSpPr/>
          <p:nvPr/>
        </p:nvSpPr>
        <p:spPr>
          <a:xfrm>
            <a:off x="589757" y="4310554"/>
            <a:ext cx="1122045" cy="0"/>
          </a:xfrm>
          <a:custGeom>
            <a:avLst/>
            <a:gdLst/>
            <a:ahLst/>
            <a:cxnLst/>
            <a:rect l="l" t="t" r="r" b="b"/>
            <a:pathLst>
              <a:path w="1122045">
                <a:moveTo>
                  <a:pt x="0" y="0"/>
                </a:moveTo>
                <a:lnTo>
                  <a:pt x="1121829" y="0"/>
                </a:lnTo>
              </a:path>
            </a:pathLst>
          </a:custGeom>
          <a:ln w="63500">
            <a:solidFill>
              <a:srgbClr val="00833E"/>
            </a:solidFill>
          </a:ln>
        </p:spPr>
        <p:txBody>
          <a:bodyPr wrap="square" lIns="0" tIns="0" rIns="0" bIns="0" rtlCol="0"/>
          <a:lstStyle/>
          <a:p>
            <a:endParaRPr/>
          </a:p>
        </p:txBody>
      </p:sp>
      <p:sp>
        <p:nvSpPr>
          <p:cNvPr id="15" name="Footer Placeholder 4">
            <a:extLst>
              <a:ext uri="{FF2B5EF4-FFF2-40B4-BE49-F238E27FC236}">
                <a16:creationId xmlns:a16="http://schemas.microsoft.com/office/drawing/2014/main" id="{9FA704A1-524E-4E44-B735-1B5AB93B10A1}"/>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17" name="Slide Number Placeholder 5">
            <a:extLst>
              <a:ext uri="{FF2B5EF4-FFF2-40B4-BE49-F238E27FC236}">
                <a16:creationId xmlns:a16="http://schemas.microsoft.com/office/drawing/2014/main" id="{094F86F1-6BD2-44A3-AFDA-3C4300A8320B}"/>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92949019-961D-4A5E-A728-6C7FE65B3D1E}" type="slidenum">
              <a:rPr lang="en-GB" smtClean="0"/>
              <a:pPr/>
              <a:t>‹#›</a:t>
            </a:fld>
            <a:endParaRPr lang="en-GB" dirty="0"/>
          </a:p>
        </p:txBody>
      </p:sp>
      <p:pic>
        <p:nvPicPr>
          <p:cNvPr id="12" name="Picture 11" descr="Logo&#10;&#10;Description automatically generated">
            <a:extLst>
              <a:ext uri="{FF2B5EF4-FFF2-40B4-BE49-F238E27FC236}">
                <a16:creationId xmlns:a16="http://schemas.microsoft.com/office/drawing/2014/main" id="{76E00200-B8B1-4FDA-A902-B58D494D91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7332"/>
            <a:ext cx="2316163" cy="842241"/>
          </a:xfrm>
          <a:prstGeom prst="rect">
            <a:avLst/>
          </a:prstGeom>
        </p:spPr>
      </p:pic>
      <p:pic>
        <p:nvPicPr>
          <p:cNvPr id="13" name="Picture 12">
            <a:extLst>
              <a:ext uri="{FF2B5EF4-FFF2-40B4-BE49-F238E27FC236}">
                <a16:creationId xmlns:a16="http://schemas.microsoft.com/office/drawing/2014/main" id="{04EBE895-C022-464B-BEB2-628D489DFAC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548"/>
          <a:stretch/>
        </p:blipFill>
        <p:spPr>
          <a:xfrm>
            <a:off x="8478836" y="309760"/>
            <a:ext cx="3713164" cy="609231"/>
          </a:xfrm>
          <a:prstGeom prst="rect">
            <a:avLst/>
          </a:prstGeom>
        </p:spPr>
      </p:pic>
      <p:sp>
        <p:nvSpPr>
          <p:cNvPr id="16" name="Picture Placeholder 15">
            <a:extLst>
              <a:ext uri="{FF2B5EF4-FFF2-40B4-BE49-F238E27FC236}">
                <a16:creationId xmlns:a16="http://schemas.microsoft.com/office/drawing/2014/main" id="{E31F68D0-A9B4-472F-B9DC-90ECA3360670}"/>
              </a:ext>
            </a:extLst>
          </p:cNvPr>
          <p:cNvSpPr>
            <a:spLocks noGrp="1"/>
          </p:cNvSpPr>
          <p:nvPr>
            <p:ph type="pic" sz="quarter" idx="10"/>
          </p:nvPr>
        </p:nvSpPr>
        <p:spPr>
          <a:xfrm>
            <a:off x="4403725" y="1484313"/>
            <a:ext cx="7200900" cy="4824412"/>
          </a:xfrm>
        </p:spPr>
        <p:txBody>
          <a:bodyPr/>
          <a:lstStyle/>
          <a:p>
            <a:r>
              <a:rPr lang="en-US"/>
              <a:t>Click icon to add picture</a:t>
            </a:r>
            <a:endParaRPr lang="en-GB"/>
          </a:p>
        </p:txBody>
      </p:sp>
    </p:spTree>
    <p:extLst>
      <p:ext uri="{BB962C8B-B14F-4D97-AF65-F5344CB8AC3E}">
        <p14:creationId xmlns:p14="http://schemas.microsoft.com/office/powerpoint/2010/main" val="4150931742"/>
      </p:ext>
    </p:extLst>
  </p:cSld>
  <p:clrMapOvr>
    <a:masterClrMapping/>
  </p:clrMapOvr>
  <p:extLst>
    <p:ext uri="{DCECCB84-F9BA-43D5-87BE-67443E8EF086}">
      <p15:sldGuideLst xmlns:p15="http://schemas.microsoft.com/office/powerpoint/2012/main">
        <p15:guide id="1" orient="horz" pos="2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9_Dark Grey Co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0303-1D3A-4807-9980-05D954BC3AAD}"/>
              </a:ext>
            </a:extLst>
          </p:cNvPr>
          <p:cNvSpPr>
            <a:spLocks noGrp="1"/>
          </p:cNvSpPr>
          <p:nvPr>
            <p:ph type="ctrTitle"/>
          </p:nvPr>
        </p:nvSpPr>
        <p:spPr>
          <a:xfrm>
            <a:off x="2546704" y="2645323"/>
            <a:ext cx="5362575" cy="1567354"/>
          </a:xfrm>
        </p:spPr>
        <p:txBody>
          <a:bodyPr bIns="324000" anchor="b">
            <a:normAutofit/>
          </a:bodyPr>
          <a:lstStyle>
            <a:lvl1pPr algn="l">
              <a:lnSpc>
                <a:spcPct val="80000"/>
              </a:lnSpc>
              <a:defRPr sz="4400" spc="-15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812D887-AF96-4A80-9AB2-7A240FC07A9A}"/>
              </a:ext>
            </a:extLst>
          </p:cNvPr>
          <p:cNvSpPr>
            <a:spLocks noGrp="1"/>
          </p:cNvSpPr>
          <p:nvPr>
            <p:ph type="subTitle" idx="1"/>
          </p:nvPr>
        </p:nvSpPr>
        <p:spPr>
          <a:xfrm>
            <a:off x="2532063" y="4356157"/>
            <a:ext cx="5398294" cy="1567354"/>
          </a:xfrm>
        </p:spPr>
        <p:txBody>
          <a:bodyPr>
            <a:normAutofit/>
          </a:bodyPr>
          <a:lstStyle>
            <a:lvl1pPr marL="0" indent="0" algn="l">
              <a:buNone/>
              <a:defRPr sz="20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object 3">
            <a:extLst>
              <a:ext uri="{FF2B5EF4-FFF2-40B4-BE49-F238E27FC236}">
                <a16:creationId xmlns:a16="http://schemas.microsoft.com/office/drawing/2014/main" id="{D2E4EB96-EDA2-4AA7-B0FA-D5D179FEF0D4}"/>
              </a:ext>
            </a:extLst>
          </p:cNvPr>
          <p:cNvSpPr/>
          <p:nvPr/>
        </p:nvSpPr>
        <p:spPr>
          <a:xfrm>
            <a:off x="2532063" y="4212677"/>
            <a:ext cx="1122045" cy="0"/>
          </a:xfrm>
          <a:custGeom>
            <a:avLst/>
            <a:gdLst/>
            <a:ahLst/>
            <a:cxnLst/>
            <a:rect l="l" t="t" r="r" b="b"/>
            <a:pathLst>
              <a:path w="1122045">
                <a:moveTo>
                  <a:pt x="0" y="0"/>
                </a:moveTo>
                <a:lnTo>
                  <a:pt x="1121829" y="0"/>
                </a:lnTo>
              </a:path>
            </a:pathLst>
          </a:custGeom>
          <a:ln w="63500">
            <a:solidFill>
              <a:srgbClr val="00833E"/>
            </a:solidFill>
          </a:ln>
        </p:spPr>
        <p:txBody>
          <a:bodyPr wrap="square" lIns="0" tIns="0" rIns="0" bIns="0" rtlCol="0"/>
          <a:lstStyle/>
          <a:p>
            <a:endParaRPr/>
          </a:p>
        </p:txBody>
      </p:sp>
      <p:sp>
        <p:nvSpPr>
          <p:cNvPr id="15" name="Footer Placeholder 4">
            <a:extLst>
              <a:ext uri="{FF2B5EF4-FFF2-40B4-BE49-F238E27FC236}">
                <a16:creationId xmlns:a16="http://schemas.microsoft.com/office/drawing/2014/main" id="{C9B33328-7DEE-4172-898C-77B5F1427CD8}"/>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16" name="Slide Number Placeholder 5">
            <a:extLst>
              <a:ext uri="{FF2B5EF4-FFF2-40B4-BE49-F238E27FC236}">
                <a16:creationId xmlns:a16="http://schemas.microsoft.com/office/drawing/2014/main" id="{CFA9E346-E40F-442E-B60D-CE235B521B3E}"/>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92949019-961D-4A5E-A728-6C7FE65B3D1E}" type="slidenum">
              <a:rPr lang="en-GB" smtClean="0"/>
              <a:pPr/>
              <a:t>‹#›</a:t>
            </a:fld>
            <a:endParaRPr lang="en-GB" dirty="0"/>
          </a:p>
        </p:txBody>
      </p:sp>
      <p:pic>
        <p:nvPicPr>
          <p:cNvPr id="11" name="Picture 10" descr="Logo&#10;&#10;Description automatically generated">
            <a:extLst>
              <a:ext uri="{FF2B5EF4-FFF2-40B4-BE49-F238E27FC236}">
                <a16:creationId xmlns:a16="http://schemas.microsoft.com/office/drawing/2014/main" id="{3E4E16B4-99B0-435E-8FC6-A522980103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7332"/>
            <a:ext cx="2316163" cy="842241"/>
          </a:xfrm>
          <a:prstGeom prst="rect">
            <a:avLst/>
          </a:prstGeom>
        </p:spPr>
      </p:pic>
      <p:pic>
        <p:nvPicPr>
          <p:cNvPr id="14" name="Picture 13">
            <a:extLst>
              <a:ext uri="{FF2B5EF4-FFF2-40B4-BE49-F238E27FC236}">
                <a16:creationId xmlns:a16="http://schemas.microsoft.com/office/drawing/2014/main" id="{E5B08290-E928-4411-9EBE-88FFA535AC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9548"/>
          <a:stretch/>
        </p:blipFill>
        <p:spPr>
          <a:xfrm>
            <a:off x="8478836" y="309760"/>
            <a:ext cx="3713164" cy="609231"/>
          </a:xfrm>
          <a:prstGeom prst="rect">
            <a:avLst/>
          </a:prstGeom>
        </p:spPr>
      </p:pic>
    </p:spTree>
    <p:extLst>
      <p:ext uri="{BB962C8B-B14F-4D97-AF65-F5344CB8AC3E}">
        <p14:creationId xmlns:p14="http://schemas.microsoft.com/office/powerpoint/2010/main" val="1510999712"/>
      </p:ext>
    </p:extLst>
  </p:cSld>
  <p:clrMapOvr>
    <a:masterClrMapping/>
  </p:clrMapOvr>
  <p:extLst>
    <p:ext uri="{DCECCB84-F9BA-43D5-87BE-67443E8EF086}">
      <p15:sldGuideLst xmlns:p15="http://schemas.microsoft.com/office/powerpoint/2012/main">
        <p15:guide id="1" orient="horz" pos="2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Light Grey 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0303-1D3A-4807-9980-05D954BC3AAD}"/>
              </a:ext>
            </a:extLst>
          </p:cNvPr>
          <p:cNvSpPr>
            <a:spLocks noGrp="1"/>
          </p:cNvSpPr>
          <p:nvPr>
            <p:ph type="ctrTitle"/>
          </p:nvPr>
        </p:nvSpPr>
        <p:spPr>
          <a:xfrm>
            <a:off x="604398" y="2743200"/>
            <a:ext cx="5362575" cy="1567354"/>
          </a:xfrm>
        </p:spPr>
        <p:txBody>
          <a:bodyPr bIns="324000" anchor="b">
            <a:normAutofit/>
          </a:bodyPr>
          <a:lstStyle>
            <a:lvl1pPr algn="l">
              <a:lnSpc>
                <a:spcPct val="80000"/>
              </a:lnSpc>
              <a:defRPr sz="4400" spc="-15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812D887-AF96-4A80-9AB2-7A240FC07A9A}"/>
              </a:ext>
            </a:extLst>
          </p:cNvPr>
          <p:cNvSpPr>
            <a:spLocks noGrp="1"/>
          </p:cNvSpPr>
          <p:nvPr>
            <p:ph type="subTitle" idx="1"/>
          </p:nvPr>
        </p:nvSpPr>
        <p:spPr>
          <a:xfrm>
            <a:off x="589757" y="4336746"/>
            <a:ext cx="5398294" cy="1684642"/>
          </a:xfrm>
        </p:spPr>
        <p:txBody>
          <a:bodyPr/>
          <a:lstStyle>
            <a:lvl1pPr marL="0" indent="0" algn="l">
              <a:buNone/>
              <a:defRPr sz="2400" b="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object 3">
            <a:extLst>
              <a:ext uri="{FF2B5EF4-FFF2-40B4-BE49-F238E27FC236}">
                <a16:creationId xmlns:a16="http://schemas.microsoft.com/office/drawing/2014/main" id="{D2E4EB96-EDA2-4AA7-B0FA-D5D179FEF0D4}"/>
              </a:ext>
            </a:extLst>
          </p:cNvPr>
          <p:cNvSpPr/>
          <p:nvPr/>
        </p:nvSpPr>
        <p:spPr>
          <a:xfrm>
            <a:off x="589757" y="4310554"/>
            <a:ext cx="1122045" cy="0"/>
          </a:xfrm>
          <a:custGeom>
            <a:avLst/>
            <a:gdLst/>
            <a:ahLst/>
            <a:cxnLst/>
            <a:rect l="l" t="t" r="r" b="b"/>
            <a:pathLst>
              <a:path w="1122045">
                <a:moveTo>
                  <a:pt x="0" y="0"/>
                </a:moveTo>
                <a:lnTo>
                  <a:pt x="1121829" y="0"/>
                </a:lnTo>
              </a:path>
            </a:pathLst>
          </a:custGeom>
          <a:ln w="63500">
            <a:solidFill>
              <a:srgbClr val="00833E"/>
            </a:solidFill>
          </a:ln>
        </p:spPr>
        <p:txBody>
          <a:bodyPr wrap="square" lIns="0" tIns="0" rIns="0" bIns="0" rtlCol="0"/>
          <a:lstStyle/>
          <a:p>
            <a:endParaRPr/>
          </a:p>
        </p:txBody>
      </p:sp>
      <p:pic>
        <p:nvPicPr>
          <p:cNvPr id="16" name="Picture 15" descr="A star in the background&#10;&#10;Description automatically generated">
            <a:extLst>
              <a:ext uri="{FF2B5EF4-FFF2-40B4-BE49-F238E27FC236}">
                <a16:creationId xmlns:a16="http://schemas.microsoft.com/office/drawing/2014/main" id="{1AE76863-968F-4F77-8EBE-09CBE80445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69" t="13321"/>
          <a:stretch/>
        </p:blipFill>
        <p:spPr>
          <a:xfrm rot="16200000">
            <a:off x="6701327" y="983472"/>
            <a:ext cx="4949774" cy="5944519"/>
          </a:xfrm>
          <a:prstGeom prst="rect">
            <a:avLst/>
          </a:prstGeom>
        </p:spPr>
      </p:pic>
      <p:sp>
        <p:nvSpPr>
          <p:cNvPr id="11" name="Footer Placeholder 4">
            <a:extLst>
              <a:ext uri="{FF2B5EF4-FFF2-40B4-BE49-F238E27FC236}">
                <a16:creationId xmlns:a16="http://schemas.microsoft.com/office/drawing/2014/main" id="{69DA66AD-D999-49E7-83F9-03977A2C8CF8}"/>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2" name="Slide Number Placeholder 5">
            <a:extLst>
              <a:ext uri="{FF2B5EF4-FFF2-40B4-BE49-F238E27FC236}">
                <a16:creationId xmlns:a16="http://schemas.microsoft.com/office/drawing/2014/main" id="{12FB231C-7F14-4182-907C-9481EFB843E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pic>
        <p:nvPicPr>
          <p:cNvPr id="13" name="Picture 12" descr="Logo&#10;&#10;Description automatically generated">
            <a:extLst>
              <a:ext uri="{FF2B5EF4-FFF2-40B4-BE49-F238E27FC236}">
                <a16:creationId xmlns:a16="http://schemas.microsoft.com/office/drawing/2014/main" id="{6D00F20C-D5CD-4364-A0BF-077DF9F988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7332"/>
            <a:ext cx="2316163" cy="842241"/>
          </a:xfrm>
          <a:prstGeom prst="rect">
            <a:avLst/>
          </a:prstGeom>
        </p:spPr>
      </p:pic>
      <p:pic>
        <p:nvPicPr>
          <p:cNvPr id="15" name="Picture 14">
            <a:extLst>
              <a:ext uri="{FF2B5EF4-FFF2-40B4-BE49-F238E27FC236}">
                <a16:creationId xmlns:a16="http://schemas.microsoft.com/office/drawing/2014/main" id="{20E52C48-5DFC-4C1A-B5AF-EE6F488C41B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600"/>
          <a:stretch/>
        </p:blipFill>
        <p:spPr>
          <a:xfrm>
            <a:off x="8513163" y="342902"/>
            <a:ext cx="3678837" cy="547200"/>
          </a:xfrm>
          <a:prstGeom prst="rect">
            <a:avLst/>
          </a:prstGeom>
        </p:spPr>
      </p:pic>
    </p:spTree>
    <p:extLst>
      <p:ext uri="{BB962C8B-B14F-4D97-AF65-F5344CB8AC3E}">
        <p14:creationId xmlns:p14="http://schemas.microsoft.com/office/powerpoint/2010/main" val="4070255497"/>
      </p:ext>
    </p:extLst>
  </p:cSld>
  <p:clrMapOvr>
    <a:masterClrMapping/>
  </p:clrMapOvr>
  <p:extLst>
    <p:ext uri="{DCECCB84-F9BA-43D5-87BE-67443E8EF086}">
      <p15:sldGuideLst xmlns:p15="http://schemas.microsoft.com/office/powerpoint/2012/main">
        <p15:guide id="1" orient="horz" pos="21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0_Bullets Slide 2 Column">
    <p:spTree>
      <p:nvGrpSpPr>
        <p:cNvPr id="1" name=""/>
        <p:cNvGrpSpPr/>
        <p:nvPr/>
      </p:nvGrpSpPr>
      <p:grpSpPr>
        <a:xfrm>
          <a:off x="0" y="0"/>
          <a:ext cx="0" cy="0"/>
          <a:chOff x="0" y="0"/>
          <a:chExt cx="0" cy="0"/>
        </a:xfrm>
      </p:grpSpPr>
      <p:pic>
        <p:nvPicPr>
          <p:cNvPr id="11" name="Picture 10" descr="A picture containing window, sitting, table, light&#10;&#10;Description automatically generated">
            <a:extLst>
              <a:ext uri="{FF2B5EF4-FFF2-40B4-BE49-F238E27FC236}">
                <a16:creationId xmlns:a16="http://schemas.microsoft.com/office/drawing/2014/main" id="{D2481548-7123-4D21-9ECF-C2EC272260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9381" y="1520824"/>
            <a:ext cx="5982619" cy="5337175"/>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8" name="Rectangle 7">
            <a:extLst>
              <a:ext uri="{FF2B5EF4-FFF2-40B4-BE49-F238E27FC236}">
                <a16:creationId xmlns:a16="http://schemas.microsoft.com/office/drawing/2014/main" id="{17F5407A-EA2A-404D-AAD4-111C5E77F6F4}"/>
              </a:ext>
            </a:extLst>
          </p:cNvPr>
          <p:cNvSpPr/>
          <p:nvPr/>
        </p:nvSpPr>
        <p:spPr>
          <a:xfrm>
            <a:off x="0" y="1196975"/>
            <a:ext cx="11604625"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p:nvPr>
        </p:nvSpPr>
        <p:spPr>
          <a:xfrm>
            <a:off x="587375" y="1493503"/>
            <a:ext cx="5157787" cy="299202"/>
          </a:xfrm>
        </p:spPr>
        <p:txBody>
          <a:bodyPr tIns="0" bIns="0"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A4799D66-0CE1-4079-94C3-53F5C3D1FF0B}"/>
              </a:ext>
            </a:extLst>
          </p:cNvPr>
          <p:cNvSpPr>
            <a:spLocks noGrp="1"/>
          </p:cNvSpPr>
          <p:nvPr>
            <p:ph sz="half" idx="2"/>
          </p:nvPr>
        </p:nvSpPr>
        <p:spPr>
          <a:xfrm>
            <a:off x="604398" y="1792704"/>
            <a:ext cx="5168587" cy="42286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5">
            <a:extLst>
              <a:ext uri="{FF2B5EF4-FFF2-40B4-BE49-F238E27FC236}">
                <a16:creationId xmlns:a16="http://schemas.microsoft.com/office/drawing/2014/main" id="{F4FC2643-8C74-492D-B5E3-E3FAD8913764}"/>
              </a:ext>
            </a:extLst>
          </p:cNvPr>
          <p:cNvSpPr>
            <a:spLocks noGrp="1"/>
          </p:cNvSpPr>
          <p:nvPr>
            <p:ph sz="quarter" idx="11"/>
          </p:nvPr>
        </p:nvSpPr>
        <p:spPr>
          <a:xfrm>
            <a:off x="6237205" y="1792703"/>
            <a:ext cx="5129964" cy="42286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2">
            <a:extLst>
              <a:ext uri="{FF2B5EF4-FFF2-40B4-BE49-F238E27FC236}">
                <a16:creationId xmlns:a16="http://schemas.microsoft.com/office/drawing/2014/main" id="{B70D5D8A-B206-4E0E-9999-CFEEF5B4946A}"/>
              </a:ext>
            </a:extLst>
          </p:cNvPr>
          <p:cNvSpPr>
            <a:spLocks noGrp="1"/>
          </p:cNvSpPr>
          <p:nvPr>
            <p:ph type="body" idx="12"/>
          </p:nvPr>
        </p:nvSpPr>
        <p:spPr>
          <a:xfrm>
            <a:off x="6209381" y="1479047"/>
            <a:ext cx="5157787" cy="299202"/>
          </a:xfrm>
        </p:spPr>
        <p:txBody>
          <a:bodyPr tIns="0" bIns="0"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Footer Placeholder 4">
            <a:extLst>
              <a:ext uri="{FF2B5EF4-FFF2-40B4-BE49-F238E27FC236}">
                <a16:creationId xmlns:a16="http://schemas.microsoft.com/office/drawing/2014/main" id="{B9AD3ABA-138C-4790-9FB1-CCD3A92B8494}"/>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17" name="Slide Number Placeholder 5">
            <a:extLst>
              <a:ext uri="{FF2B5EF4-FFF2-40B4-BE49-F238E27FC236}">
                <a16:creationId xmlns:a16="http://schemas.microsoft.com/office/drawing/2014/main" id="{C932B2E2-A199-449A-AD23-6FDB926461BB}"/>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92949019-961D-4A5E-A728-6C7FE65B3D1E}" type="slidenum">
              <a:rPr lang="en-GB" smtClean="0"/>
              <a:pPr/>
              <a:t>‹#›</a:t>
            </a:fld>
            <a:endParaRPr lang="en-GB" dirty="0"/>
          </a:p>
        </p:txBody>
      </p:sp>
    </p:spTree>
    <p:extLst>
      <p:ext uri="{BB962C8B-B14F-4D97-AF65-F5344CB8AC3E}">
        <p14:creationId xmlns:p14="http://schemas.microsoft.com/office/powerpoint/2010/main" val="3356925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1_Bullets Slide 3 Column">
    <p:spTree>
      <p:nvGrpSpPr>
        <p:cNvPr id="1" name=""/>
        <p:cNvGrpSpPr/>
        <p:nvPr/>
      </p:nvGrpSpPr>
      <p:grpSpPr>
        <a:xfrm>
          <a:off x="0" y="0"/>
          <a:ext cx="0" cy="0"/>
          <a:chOff x="0" y="0"/>
          <a:chExt cx="0" cy="0"/>
        </a:xfrm>
      </p:grpSpPr>
      <p:pic>
        <p:nvPicPr>
          <p:cNvPr id="11" name="Picture 10" descr="A picture containing window, sitting, table, light&#10;&#10;Description automatically generated">
            <a:extLst>
              <a:ext uri="{FF2B5EF4-FFF2-40B4-BE49-F238E27FC236}">
                <a16:creationId xmlns:a16="http://schemas.microsoft.com/office/drawing/2014/main" id="{D2481548-7123-4D21-9ECF-C2EC272260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9381" y="1520824"/>
            <a:ext cx="5982619" cy="5337175"/>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8" name="Rectangle 7">
            <a:extLst>
              <a:ext uri="{FF2B5EF4-FFF2-40B4-BE49-F238E27FC236}">
                <a16:creationId xmlns:a16="http://schemas.microsoft.com/office/drawing/2014/main" id="{17F5407A-EA2A-404D-AAD4-111C5E77F6F4}"/>
              </a:ext>
            </a:extLst>
          </p:cNvPr>
          <p:cNvSpPr/>
          <p:nvPr/>
        </p:nvSpPr>
        <p:spPr>
          <a:xfrm>
            <a:off x="0" y="1196975"/>
            <a:ext cx="12192000"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p:nvPr>
        </p:nvSpPr>
        <p:spPr>
          <a:xfrm>
            <a:off x="587376" y="1493503"/>
            <a:ext cx="3600450" cy="299202"/>
          </a:xfrm>
        </p:spPr>
        <p:txBody>
          <a:bodyPr tIns="0" bIns="0"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B70D5D8A-B206-4E0E-9999-CFEEF5B4946A}"/>
              </a:ext>
            </a:extLst>
          </p:cNvPr>
          <p:cNvSpPr>
            <a:spLocks noGrp="1"/>
          </p:cNvSpPr>
          <p:nvPr>
            <p:ph type="body" idx="12"/>
          </p:nvPr>
        </p:nvSpPr>
        <p:spPr>
          <a:xfrm>
            <a:off x="4403726" y="1479047"/>
            <a:ext cx="3455988" cy="299202"/>
          </a:xfrm>
        </p:spPr>
        <p:txBody>
          <a:bodyPr tIns="0" bIns="0"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ext Placeholder 3">
            <a:extLst>
              <a:ext uri="{FF2B5EF4-FFF2-40B4-BE49-F238E27FC236}">
                <a16:creationId xmlns:a16="http://schemas.microsoft.com/office/drawing/2014/main" id="{047724BF-B23C-41C1-AC03-F6C14A0841C3}"/>
              </a:ext>
            </a:extLst>
          </p:cNvPr>
          <p:cNvSpPr>
            <a:spLocks noGrp="1"/>
          </p:cNvSpPr>
          <p:nvPr>
            <p:ph type="body" sz="quarter" idx="13"/>
          </p:nvPr>
        </p:nvSpPr>
        <p:spPr>
          <a:xfrm>
            <a:off x="587375" y="1778000"/>
            <a:ext cx="3600450" cy="4243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FED3CF7C-9C3F-4B60-B20A-B78A7CF25883}"/>
              </a:ext>
            </a:extLst>
          </p:cNvPr>
          <p:cNvSpPr>
            <a:spLocks noGrp="1"/>
          </p:cNvSpPr>
          <p:nvPr>
            <p:ph type="body" sz="quarter" idx="14"/>
          </p:nvPr>
        </p:nvSpPr>
        <p:spPr>
          <a:xfrm>
            <a:off x="4403725" y="1792288"/>
            <a:ext cx="3455988" cy="4229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7CA4F769-92C8-445C-AF4F-E6AF9628C321}"/>
              </a:ext>
            </a:extLst>
          </p:cNvPr>
          <p:cNvSpPr>
            <a:spLocks noGrp="1"/>
          </p:cNvSpPr>
          <p:nvPr>
            <p:ph type="body" sz="quarter" idx="15"/>
          </p:nvPr>
        </p:nvSpPr>
        <p:spPr>
          <a:xfrm>
            <a:off x="8075613" y="1792288"/>
            <a:ext cx="3529012" cy="4229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2">
            <a:extLst>
              <a:ext uri="{FF2B5EF4-FFF2-40B4-BE49-F238E27FC236}">
                <a16:creationId xmlns:a16="http://schemas.microsoft.com/office/drawing/2014/main" id="{7BED29DB-E08A-4CE0-9F16-2B57C3303283}"/>
              </a:ext>
            </a:extLst>
          </p:cNvPr>
          <p:cNvSpPr>
            <a:spLocks noGrp="1"/>
          </p:cNvSpPr>
          <p:nvPr>
            <p:ph type="body" idx="16"/>
          </p:nvPr>
        </p:nvSpPr>
        <p:spPr>
          <a:xfrm>
            <a:off x="8075612" y="1504951"/>
            <a:ext cx="3455988" cy="299202"/>
          </a:xfrm>
        </p:spPr>
        <p:txBody>
          <a:bodyPr tIns="0" bIns="0"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4141CEB7-0CD0-4A4E-A38A-1AED5A60FE4B}"/>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15" name="Slide Number Placeholder 5">
            <a:extLst>
              <a:ext uri="{FF2B5EF4-FFF2-40B4-BE49-F238E27FC236}">
                <a16:creationId xmlns:a16="http://schemas.microsoft.com/office/drawing/2014/main" id="{98422401-693C-49FD-AC01-5B1A9ED5525A}"/>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92949019-961D-4A5E-A728-6C7FE65B3D1E}" type="slidenum">
              <a:rPr lang="en-GB" smtClean="0"/>
              <a:pPr/>
              <a:t>‹#›</a:t>
            </a:fld>
            <a:endParaRPr lang="en-GB" dirty="0"/>
          </a:p>
        </p:txBody>
      </p:sp>
    </p:spTree>
    <p:extLst>
      <p:ext uri="{BB962C8B-B14F-4D97-AF65-F5344CB8AC3E}">
        <p14:creationId xmlns:p14="http://schemas.microsoft.com/office/powerpoint/2010/main" val="305079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2_Text Slide with image">
    <p:spTree>
      <p:nvGrpSpPr>
        <p:cNvPr id="1" name=""/>
        <p:cNvGrpSpPr/>
        <p:nvPr/>
      </p:nvGrpSpPr>
      <p:grpSpPr>
        <a:xfrm>
          <a:off x="0" y="0"/>
          <a:ext cx="0" cy="0"/>
          <a:chOff x="0" y="0"/>
          <a:chExt cx="0" cy="0"/>
        </a:xfrm>
      </p:grpSpPr>
      <p:pic>
        <p:nvPicPr>
          <p:cNvPr id="11" name="Picture 10" descr="A picture containing window, sitting, table, light&#10;&#10;Description automatically generated">
            <a:extLst>
              <a:ext uri="{FF2B5EF4-FFF2-40B4-BE49-F238E27FC236}">
                <a16:creationId xmlns:a16="http://schemas.microsoft.com/office/drawing/2014/main" id="{D2481548-7123-4D21-9ECF-C2EC272260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9381" y="1520824"/>
            <a:ext cx="5982619" cy="5337175"/>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8" name="Rectangle 7">
            <a:extLst>
              <a:ext uri="{FF2B5EF4-FFF2-40B4-BE49-F238E27FC236}">
                <a16:creationId xmlns:a16="http://schemas.microsoft.com/office/drawing/2014/main" id="{17F5407A-EA2A-404D-AAD4-111C5E77F6F4}"/>
              </a:ext>
            </a:extLst>
          </p:cNvPr>
          <p:cNvSpPr/>
          <p:nvPr/>
        </p:nvSpPr>
        <p:spPr>
          <a:xfrm>
            <a:off x="0" y="1196975"/>
            <a:ext cx="11604625"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p:nvPr>
        </p:nvSpPr>
        <p:spPr>
          <a:xfrm>
            <a:off x="587375" y="1493503"/>
            <a:ext cx="5395913" cy="299202"/>
          </a:xfrm>
        </p:spPr>
        <p:txBody>
          <a:bodyPr tIns="0" bIns="0"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A4799D66-0CE1-4079-94C3-53F5C3D1FF0B}"/>
              </a:ext>
            </a:extLst>
          </p:cNvPr>
          <p:cNvSpPr>
            <a:spLocks noGrp="1"/>
          </p:cNvSpPr>
          <p:nvPr>
            <p:ph sz="half" idx="2"/>
          </p:nvPr>
        </p:nvSpPr>
        <p:spPr>
          <a:xfrm>
            <a:off x="604398" y="1792704"/>
            <a:ext cx="5383652" cy="42286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A13FE228-FF81-44BE-A6EE-DF1F31522E6D}"/>
              </a:ext>
            </a:extLst>
          </p:cNvPr>
          <p:cNvSpPr>
            <a:spLocks noGrp="1"/>
          </p:cNvSpPr>
          <p:nvPr>
            <p:ph type="pic" sz="quarter" idx="10"/>
          </p:nvPr>
        </p:nvSpPr>
        <p:spPr>
          <a:xfrm>
            <a:off x="6208713" y="1484313"/>
            <a:ext cx="5157787" cy="4537075"/>
          </a:xfrm>
        </p:spPr>
        <p:txBody>
          <a:bodyPr/>
          <a:lstStyle>
            <a:lvl1pPr>
              <a:defRPr>
                <a:solidFill>
                  <a:schemeClr val="tx1"/>
                </a:solidFill>
              </a:defRPr>
            </a:lvl1pPr>
          </a:lstStyle>
          <a:p>
            <a:r>
              <a:rPr lang="en-US"/>
              <a:t>Click icon to add picture</a:t>
            </a:r>
            <a:endParaRPr lang="en-GB"/>
          </a:p>
        </p:txBody>
      </p:sp>
      <p:sp>
        <p:nvSpPr>
          <p:cNvPr id="16" name="Footer Placeholder 4">
            <a:extLst>
              <a:ext uri="{FF2B5EF4-FFF2-40B4-BE49-F238E27FC236}">
                <a16:creationId xmlns:a16="http://schemas.microsoft.com/office/drawing/2014/main" id="{0D013536-5A7F-4046-81F8-8E5B3C1C5FE4}"/>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17" name="Slide Number Placeholder 5">
            <a:extLst>
              <a:ext uri="{FF2B5EF4-FFF2-40B4-BE49-F238E27FC236}">
                <a16:creationId xmlns:a16="http://schemas.microsoft.com/office/drawing/2014/main" id="{BD05D8B5-6C52-4921-8AB6-09D063B1AC92}"/>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92949019-961D-4A5E-A728-6C7FE65B3D1E}" type="slidenum">
              <a:rPr lang="en-GB" smtClean="0"/>
              <a:pPr/>
              <a:t>‹#›</a:t>
            </a:fld>
            <a:endParaRPr lang="en-GB" dirty="0"/>
          </a:p>
        </p:txBody>
      </p:sp>
    </p:spTree>
    <p:extLst>
      <p:ext uri="{BB962C8B-B14F-4D97-AF65-F5344CB8AC3E}">
        <p14:creationId xmlns:p14="http://schemas.microsoft.com/office/powerpoint/2010/main" val="2362989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3_Graphic Slide">
    <p:spTree>
      <p:nvGrpSpPr>
        <p:cNvPr id="1" name=""/>
        <p:cNvGrpSpPr/>
        <p:nvPr/>
      </p:nvGrpSpPr>
      <p:grpSpPr>
        <a:xfrm>
          <a:off x="0" y="0"/>
          <a:ext cx="0" cy="0"/>
          <a:chOff x="0" y="0"/>
          <a:chExt cx="0" cy="0"/>
        </a:xfrm>
      </p:grpSpPr>
      <p:pic>
        <p:nvPicPr>
          <p:cNvPr id="11" name="Picture 10" descr="A picture containing window, sitting, table, light&#10;&#10;Description automatically generated">
            <a:extLst>
              <a:ext uri="{FF2B5EF4-FFF2-40B4-BE49-F238E27FC236}">
                <a16:creationId xmlns:a16="http://schemas.microsoft.com/office/drawing/2014/main" id="{D2481548-7123-4D21-9ECF-C2EC272260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9381" y="1520824"/>
            <a:ext cx="5982619" cy="5337175"/>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8" name="Rectangle 7">
            <a:extLst>
              <a:ext uri="{FF2B5EF4-FFF2-40B4-BE49-F238E27FC236}">
                <a16:creationId xmlns:a16="http://schemas.microsoft.com/office/drawing/2014/main" id="{17F5407A-EA2A-404D-AAD4-111C5E77F6F4}"/>
              </a:ext>
            </a:extLst>
          </p:cNvPr>
          <p:cNvSpPr/>
          <p:nvPr/>
        </p:nvSpPr>
        <p:spPr>
          <a:xfrm>
            <a:off x="587375" y="1196975"/>
            <a:ext cx="11017250"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97674BAA-0464-45D7-B85E-1797CCCBD648}"/>
              </a:ext>
            </a:extLst>
          </p:cNvPr>
          <p:cNvSpPr>
            <a:spLocks noGrp="1"/>
          </p:cNvSpPr>
          <p:nvPr>
            <p:ph type="pic" sz="quarter" idx="10"/>
          </p:nvPr>
        </p:nvSpPr>
        <p:spPr>
          <a:xfrm>
            <a:off x="698500" y="1287463"/>
            <a:ext cx="10815638" cy="4860925"/>
          </a:xfrm>
        </p:spPr>
        <p:txBody>
          <a:bodyPr/>
          <a:lstStyle>
            <a:lvl1pPr>
              <a:defRPr>
                <a:solidFill>
                  <a:schemeClr val="tx1"/>
                </a:solidFill>
              </a:defRPr>
            </a:lvl1pPr>
          </a:lstStyle>
          <a:p>
            <a:r>
              <a:rPr lang="en-US"/>
              <a:t>Click icon to add picture</a:t>
            </a:r>
            <a:endParaRPr lang="en-GB"/>
          </a:p>
        </p:txBody>
      </p:sp>
      <p:sp>
        <p:nvSpPr>
          <p:cNvPr id="12" name="Footer Placeholder 4">
            <a:extLst>
              <a:ext uri="{FF2B5EF4-FFF2-40B4-BE49-F238E27FC236}">
                <a16:creationId xmlns:a16="http://schemas.microsoft.com/office/drawing/2014/main" id="{C161DA7C-D744-43C3-B857-596E0426C3A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13" name="Slide Number Placeholder 5">
            <a:extLst>
              <a:ext uri="{FF2B5EF4-FFF2-40B4-BE49-F238E27FC236}">
                <a16:creationId xmlns:a16="http://schemas.microsoft.com/office/drawing/2014/main" id="{22607730-C7E7-4F25-B78D-CBF8D3A186B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92949019-961D-4A5E-A728-6C7FE65B3D1E}" type="slidenum">
              <a:rPr lang="en-GB" smtClean="0"/>
              <a:pPr/>
              <a:t>‹#›</a:t>
            </a:fld>
            <a:endParaRPr lang="en-GB" dirty="0"/>
          </a:p>
        </p:txBody>
      </p:sp>
    </p:spTree>
    <p:extLst>
      <p:ext uri="{BB962C8B-B14F-4D97-AF65-F5344CB8AC3E}">
        <p14:creationId xmlns:p14="http://schemas.microsoft.com/office/powerpoint/2010/main" val="897403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Bullets Slide 1 Column">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F979C0-C9D9-453C-8034-79CA59723647}"/>
              </a:ext>
            </a:extLst>
          </p:cNvPr>
          <p:cNvSpPr/>
          <p:nvPr userDrawn="1"/>
        </p:nvSpPr>
        <p:spPr>
          <a:xfrm>
            <a:off x="587375" y="1445113"/>
            <a:ext cx="11604625" cy="432068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Background pattern&#10;&#10;Description automatically generated">
            <a:extLst>
              <a:ext uri="{FF2B5EF4-FFF2-40B4-BE49-F238E27FC236}">
                <a16:creationId xmlns:a16="http://schemas.microsoft.com/office/drawing/2014/main" id="{8AA2D46C-BDA6-4B94-BBC8-6FCCAC95F6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845"/>
          <a:stretch/>
        </p:blipFill>
        <p:spPr>
          <a:xfrm>
            <a:off x="6096000" y="2016684"/>
            <a:ext cx="5349332" cy="5222697"/>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9" name="Footer Placeholder 4">
            <a:extLst>
              <a:ext uri="{FF2B5EF4-FFF2-40B4-BE49-F238E27FC236}">
                <a16:creationId xmlns:a16="http://schemas.microsoft.com/office/drawing/2014/main" id="{FC6476C7-4BBF-4EBE-8B4E-3AC74FB96406}"/>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a:t>Ridge and Partners LLP</a:t>
            </a:r>
            <a:endParaRPr lang="en-GB" dirty="0"/>
          </a:p>
        </p:txBody>
      </p:sp>
      <p:sp>
        <p:nvSpPr>
          <p:cNvPr id="10" name="Slide Number Placeholder 5">
            <a:extLst>
              <a:ext uri="{FF2B5EF4-FFF2-40B4-BE49-F238E27FC236}">
                <a16:creationId xmlns:a16="http://schemas.microsoft.com/office/drawing/2014/main" id="{64F0057E-24C0-4009-9B12-916A851631B5}"/>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B8C3AA2F-D875-4B09-B8D6-A5EB19ACC7C5}" type="slidenum">
              <a:rPr lang="en-GB" smtClean="0"/>
              <a:pPr/>
              <a:t>‹#›</a:t>
            </a:fld>
            <a:endParaRPr lang="en-GB" dirty="0"/>
          </a:p>
        </p:txBody>
      </p:sp>
      <p:sp>
        <p:nvSpPr>
          <p:cNvPr id="18" name="Rectangle 17">
            <a:extLst>
              <a:ext uri="{FF2B5EF4-FFF2-40B4-BE49-F238E27FC236}">
                <a16:creationId xmlns:a16="http://schemas.microsoft.com/office/drawing/2014/main" id="{B61694A1-0F1C-491A-8DBE-63ED9E2858F2}"/>
              </a:ext>
            </a:extLst>
          </p:cNvPr>
          <p:cNvSpPr/>
          <p:nvPr userDrawn="1"/>
        </p:nvSpPr>
        <p:spPr>
          <a:xfrm>
            <a:off x="1010653" y="1192701"/>
            <a:ext cx="9109075" cy="4828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p:nvPr>
        </p:nvSpPr>
        <p:spPr>
          <a:xfrm>
            <a:off x="1473616" y="1493503"/>
            <a:ext cx="5797204" cy="299202"/>
          </a:xfrm>
        </p:spPr>
        <p:txBody>
          <a:bodyPr tIns="0" bIns="0"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A4799D66-0CE1-4079-94C3-53F5C3D1FF0B}"/>
              </a:ext>
            </a:extLst>
          </p:cNvPr>
          <p:cNvSpPr>
            <a:spLocks noGrp="1"/>
          </p:cNvSpPr>
          <p:nvPr>
            <p:ph sz="half" idx="2"/>
          </p:nvPr>
        </p:nvSpPr>
        <p:spPr>
          <a:xfrm>
            <a:off x="1453127" y="1792704"/>
            <a:ext cx="8128000" cy="3868321"/>
          </a:xfrm>
        </p:spPr>
        <p:txBody>
          <a:bodyPr/>
          <a:lstStyle>
            <a:lvl1pPr marL="216000">
              <a:lnSpc>
                <a:spcPct val="100000"/>
              </a:lnSpc>
              <a:defRPr>
                <a:solidFill>
                  <a:schemeClr val="tx1"/>
                </a:solidFill>
              </a:defRPr>
            </a:lvl1pPr>
            <a:lvl2pPr marL="504000" indent="-266700">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95802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Imag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F979C0-C9D9-453C-8034-79CA59723647}"/>
              </a:ext>
            </a:extLst>
          </p:cNvPr>
          <p:cNvSpPr/>
          <p:nvPr userDrawn="1"/>
        </p:nvSpPr>
        <p:spPr>
          <a:xfrm>
            <a:off x="587375" y="1445113"/>
            <a:ext cx="11604625" cy="432068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Background pattern&#10;&#10;Description automatically generated">
            <a:extLst>
              <a:ext uri="{FF2B5EF4-FFF2-40B4-BE49-F238E27FC236}">
                <a16:creationId xmlns:a16="http://schemas.microsoft.com/office/drawing/2014/main" id="{8AA2D46C-BDA6-4B94-BBC8-6FCCAC95F6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845"/>
          <a:stretch/>
        </p:blipFill>
        <p:spPr>
          <a:xfrm>
            <a:off x="6096000" y="2016684"/>
            <a:ext cx="5349332" cy="5222697"/>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9" name="Footer Placeholder 4">
            <a:extLst>
              <a:ext uri="{FF2B5EF4-FFF2-40B4-BE49-F238E27FC236}">
                <a16:creationId xmlns:a16="http://schemas.microsoft.com/office/drawing/2014/main" id="{FC6476C7-4BBF-4EBE-8B4E-3AC74FB96406}"/>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a:t>Ridge and Partners LLP</a:t>
            </a:r>
            <a:endParaRPr lang="en-GB" dirty="0"/>
          </a:p>
        </p:txBody>
      </p:sp>
      <p:sp>
        <p:nvSpPr>
          <p:cNvPr id="10" name="Slide Number Placeholder 5">
            <a:extLst>
              <a:ext uri="{FF2B5EF4-FFF2-40B4-BE49-F238E27FC236}">
                <a16:creationId xmlns:a16="http://schemas.microsoft.com/office/drawing/2014/main" id="{64F0057E-24C0-4009-9B12-916A851631B5}"/>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B8C3AA2F-D875-4B09-B8D6-A5EB19ACC7C5}" type="slidenum">
              <a:rPr lang="en-GB" smtClean="0"/>
              <a:pPr/>
              <a:t>‹#›</a:t>
            </a:fld>
            <a:endParaRPr lang="en-GB" dirty="0"/>
          </a:p>
        </p:txBody>
      </p:sp>
      <p:sp>
        <p:nvSpPr>
          <p:cNvPr id="14" name="Picture Placeholder 4">
            <a:extLst>
              <a:ext uri="{FF2B5EF4-FFF2-40B4-BE49-F238E27FC236}">
                <a16:creationId xmlns:a16="http://schemas.microsoft.com/office/drawing/2014/main" id="{C3EB21FE-607D-4911-BCD0-776918D3AA50}"/>
              </a:ext>
            </a:extLst>
          </p:cNvPr>
          <p:cNvSpPr>
            <a:spLocks noGrp="1"/>
          </p:cNvSpPr>
          <p:nvPr>
            <p:ph type="pic" sz="quarter" idx="10"/>
          </p:nvPr>
        </p:nvSpPr>
        <p:spPr>
          <a:xfrm>
            <a:off x="1011238" y="1192213"/>
            <a:ext cx="9109075" cy="4829175"/>
          </a:xfrm>
        </p:spPr>
        <p:txBody>
          <a:bodyPr/>
          <a:lstStyle/>
          <a:p>
            <a:endParaRPr lang="en-GB"/>
          </a:p>
        </p:txBody>
      </p:sp>
    </p:spTree>
    <p:extLst>
      <p:ext uri="{BB962C8B-B14F-4D97-AF65-F5344CB8AC3E}">
        <p14:creationId xmlns:p14="http://schemas.microsoft.com/office/powerpoint/2010/main" val="167894545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6_Graphic Slide Banner">
    <p:spTree>
      <p:nvGrpSpPr>
        <p:cNvPr id="1" name=""/>
        <p:cNvGrpSpPr/>
        <p:nvPr/>
      </p:nvGrpSpPr>
      <p:grpSpPr>
        <a:xfrm>
          <a:off x="0" y="0"/>
          <a:ext cx="0" cy="0"/>
          <a:chOff x="0" y="0"/>
          <a:chExt cx="0" cy="0"/>
        </a:xfrm>
      </p:grpSpPr>
      <p:pic>
        <p:nvPicPr>
          <p:cNvPr id="11" name="Picture 10" descr="A picture containing window, sitting, table, light&#10;&#10;Description automatically generated">
            <a:extLst>
              <a:ext uri="{FF2B5EF4-FFF2-40B4-BE49-F238E27FC236}">
                <a16:creationId xmlns:a16="http://schemas.microsoft.com/office/drawing/2014/main" id="{D2481548-7123-4D21-9ECF-C2EC272260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9381" y="1520824"/>
            <a:ext cx="5982619" cy="5337175"/>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7674BAA-0464-45D7-B85E-1797CCCBD648}"/>
              </a:ext>
            </a:extLst>
          </p:cNvPr>
          <p:cNvSpPr>
            <a:spLocks noGrp="1"/>
          </p:cNvSpPr>
          <p:nvPr>
            <p:ph type="pic" sz="quarter" idx="10"/>
          </p:nvPr>
        </p:nvSpPr>
        <p:spPr>
          <a:xfrm>
            <a:off x="0" y="1196975"/>
            <a:ext cx="12192000" cy="5111750"/>
          </a:xfrm>
        </p:spPr>
        <p:txBody>
          <a:bodyPr/>
          <a:lstStyle>
            <a:lvl1pPr>
              <a:defRPr>
                <a:solidFill>
                  <a:schemeClr val="tx1"/>
                </a:solidFill>
              </a:defRPr>
            </a:lvl1pPr>
          </a:lstStyle>
          <a:p>
            <a:r>
              <a:rPr lang="en-US"/>
              <a:t>Click icon to add picture</a:t>
            </a:r>
            <a:endParaRPr lang="en-GB"/>
          </a:p>
        </p:txBody>
      </p:sp>
      <p:sp>
        <p:nvSpPr>
          <p:cNvPr id="12" name="Footer Placeholder 4">
            <a:extLst>
              <a:ext uri="{FF2B5EF4-FFF2-40B4-BE49-F238E27FC236}">
                <a16:creationId xmlns:a16="http://schemas.microsoft.com/office/drawing/2014/main" id="{C161DA7C-D744-43C3-B857-596E0426C3A5}"/>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13" name="Slide Number Placeholder 5">
            <a:extLst>
              <a:ext uri="{FF2B5EF4-FFF2-40B4-BE49-F238E27FC236}">
                <a16:creationId xmlns:a16="http://schemas.microsoft.com/office/drawing/2014/main" id="{22607730-C7E7-4F25-B78D-CBF8D3A186BC}"/>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92949019-961D-4A5E-A728-6C7FE65B3D1E}" type="slidenum">
              <a:rPr lang="en-GB" smtClean="0"/>
              <a:pPr/>
              <a:t>‹#›</a:t>
            </a:fld>
            <a:endParaRPr lang="en-GB" dirty="0"/>
          </a:p>
        </p:txBody>
      </p:sp>
    </p:spTree>
    <p:extLst>
      <p:ext uri="{BB962C8B-B14F-4D97-AF65-F5344CB8AC3E}">
        <p14:creationId xmlns:p14="http://schemas.microsoft.com/office/powerpoint/2010/main" val="3363474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7_Project Imag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1D82BD-C168-4808-90AD-1349F0F78D2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4" name="Picture Placeholder 3">
            <a:extLst>
              <a:ext uri="{FF2B5EF4-FFF2-40B4-BE49-F238E27FC236}">
                <a16:creationId xmlns:a16="http://schemas.microsoft.com/office/drawing/2014/main" id="{97674BAA-0464-45D7-B85E-1797CCCBD648}"/>
              </a:ext>
            </a:extLst>
          </p:cNvPr>
          <p:cNvSpPr>
            <a:spLocks noGrp="1"/>
          </p:cNvSpPr>
          <p:nvPr>
            <p:ph type="pic" sz="quarter" idx="10"/>
          </p:nvPr>
        </p:nvSpPr>
        <p:spPr>
          <a:xfrm>
            <a:off x="0" y="1196975"/>
            <a:ext cx="12192000" cy="5111750"/>
          </a:xfrm>
        </p:spPr>
        <p:txBody>
          <a:bodyPr/>
          <a:lstStyle>
            <a:lvl1pPr>
              <a:defRPr>
                <a:solidFill>
                  <a:schemeClr val="tx1"/>
                </a:solidFill>
              </a:defRPr>
            </a:lvl1pPr>
          </a:lstStyle>
          <a:p>
            <a:r>
              <a:rPr lang="en-US"/>
              <a:t>Click icon to add picture</a:t>
            </a:r>
            <a:endParaRPr lang="en-GB"/>
          </a:p>
        </p:txBody>
      </p:sp>
      <p:sp>
        <p:nvSpPr>
          <p:cNvPr id="7" name="Footer Placeholder 4">
            <a:extLst>
              <a:ext uri="{FF2B5EF4-FFF2-40B4-BE49-F238E27FC236}">
                <a16:creationId xmlns:a16="http://schemas.microsoft.com/office/drawing/2014/main" id="{ABFBCF9F-B94B-42D4-A770-CD320C69EE5C}"/>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1"/>
                </a:solidFill>
              </a:defRPr>
            </a:lvl1pPr>
          </a:lstStyle>
          <a:p>
            <a:pPr algn="l"/>
            <a:r>
              <a:rPr lang="en-GB" dirty="0"/>
              <a:t>Ridge and Partners LLP</a:t>
            </a:r>
          </a:p>
        </p:txBody>
      </p:sp>
      <p:sp>
        <p:nvSpPr>
          <p:cNvPr id="8" name="Slide Number Placeholder 5">
            <a:extLst>
              <a:ext uri="{FF2B5EF4-FFF2-40B4-BE49-F238E27FC236}">
                <a16:creationId xmlns:a16="http://schemas.microsoft.com/office/drawing/2014/main" id="{5E296F8B-4188-4510-994B-9E06795301DD}"/>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1"/>
                </a:solidFill>
                <a:latin typeface="+mn-lt"/>
              </a:defRPr>
            </a:lvl1pPr>
          </a:lstStyle>
          <a:p>
            <a:fld id="{92949019-961D-4A5E-A728-6C7FE65B3D1E}" type="slidenum">
              <a:rPr lang="en-GB" smtClean="0"/>
              <a:pPr/>
              <a:t>‹#›</a:t>
            </a:fld>
            <a:endParaRPr lang="en-GB" dirty="0"/>
          </a:p>
        </p:txBody>
      </p:sp>
    </p:spTree>
    <p:extLst>
      <p:ext uri="{BB962C8B-B14F-4D97-AF65-F5344CB8AC3E}">
        <p14:creationId xmlns:p14="http://schemas.microsoft.com/office/powerpoint/2010/main" val="2751498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8_Divider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59CCCD8-C626-4D91-B806-AE8664A6253B}"/>
              </a:ext>
            </a:extLst>
          </p:cNvPr>
          <p:cNvSpPr>
            <a:spLocks noGrp="1"/>
          </p:cNvSpPr>
          <p:nvPr>
            <p:ph type="pic" sz="quarter" idx="12"/>
          </p:nvPr>
        </p:nvSpPr>
        <p:spPr>
          <a:xfrm>
            <a:off x="0" y="0"/>
            <a:ext cx="12192000" cy="6308725"/>
          </a:xfrm>
        </p:spPr>
        <p:txBody>
          <a:bodyPr/>
          <a:lstStyle/>
          <a:p>
            <a:r>
              <a:rPr lang="en-US"/>
              <a:t>Click icon to add picture</a:t>
            </a:r>
            <a:endParaRPr lang="en-GB" dirty="0"/>
          </a:p>
        </p:txBody>
      </p:sp>
      <p:sp>
        <p:nvSpPr>
          <p:cNvPr id="12" name="Footer Placeholder 4">
            <a:extLst>
              <a:ext uri="{FF2B5EF4-FFF2-40B4-BE49-F238E27FC236}">
                <a16:creationId xmlns:a16="http://schemas.microsoft.com/office/drawing/2014/main" id="{251FE57A-C842-42BD-A490-A71B587DD05A}"/>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13" name="Slide Number Placeholder 5">
            <a:extLst>
              <a:ext uri="{FF2B5EF4-FFF2-40B4-BE49-F238E27FC236}">
                <a16:creationId xmlns:a16="http://schemas.microsoft.com/office/drawing/2014/main" id="{81FE4C91-EC3F-4DE0-BB0E-86FA6F07E43F}"/>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92949019-961D-4A5E-A728-6C7FE65B3D1E}" type="slidenum">
              <a:rPr lang="en-GB" smtClean="0"/>
              <a:pPr/>
              <a:t>‹#›</a:t>
            </a:fld>
            <a:endParaRPr lang="en-GB" dirty="0"/>
          </a:p>
        </p:txBody>
      </p:sp>
      <p:sp>
        <p:nvSpPr>
          <p:cNvPr id="2" name="Title 1">
            <a:extLst>
              <a:ext uri="{FF2B5EF4-FFF2-40B4-BE49-F238E27FC236}">
                <a16:creationId xmlns:a16="http://schemas.microsoft.com/office/drawing/2014/main" id="{241F1FF9-5613-42EB-A827-78A1F239C636}"/>
              </a:ext>
            </a:extLst>
          </p:cNvPr>
          <p:cNvSpPr>
            <a:spLocks noGrp="1"/>
          </p:cNvSpPr>
          <p:nvPr>
            <p:ph type="title"/>
          </p:nvPr>
        </p:nvSpPr>
        <p:spPr>
          <a:xfrm>
            <a:off x="594947" y="4102769"/>
            <a:ext cx="7264766" cy="1573470"/>
          </a:xfrm>
        </p:spPr>
        <p:txBody>
          <a:bodyPr bIns="324000">
            <a:noAutofit/>
          </a:bodyPr>
          <a:lstStyle>
            <a:lvl1pPr marL="0" algn="l" defTabSz="914400" rtl="0" eaLnBrk="1" latinLnBrk="0" hangingPunct="1">
              <a:lnSpc>
                <a:spcPct val="100000"/>
              </a:lnSpc>
              <a:spcBef>
                <a:spcPts val="0"/>
              </a:spcBef>
              <a:buNone/>
              <a:tabLst>
                <a:tab pos="5189855" algn="l"/>
                <a:tab pos="6050280" algn="l"/>
              </a:tabLst>
              <a:defRPr lang="en-GB" sz="4400" kern="1200" dirty="0">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US"/>
              <a:t>Click to edit Master title style</a:t>
            </a:r>
            <a:endParaRPr lang="en-GB" dirty="0"/>
          </a:p>
        </p:txBody>
      </p:sp>
      <p:sp>
        <p:nvSpPr>
          <p:cNvPr id="9" name="object 6">
            <a:extLst>
              <a:ext uri="{FF2B5EF4-FFF2-40B4-BE49-F238E27FC236}">
                <a16:creationId xmlns:a16="http://schemas.microsoft.com/office/drawing/2014/main" id="{6BDE979C-36BA-4E76-9D63-2B92FF62D386}"/>
              </a:ext>
            </a:extLst>
          </p:cNvPr>
          <p:cNvSpPr/>
          <p:nvPr/>
        </p:nvSpPr>
        <p:spPr>
          <a:xfrm>
            <a:off x="587375" y="5656772"/>
            <a:ext cx="1122045" cy="0"/>
          </a:xfrm>
          <a:custGeom>
            <a:avLst/>
            <a:gdLst/>
            <a:ahLst/>
            <a:cxnLst/>
            <a:rect l="l" t="t" r="r" b="b"/>
            <a:pathLst>
              <a:path w="1122045">
                <a:moveTo>
                  <a:pt x="0" y="0"/>
                </a:moveTo>
                <a:lnTo>
                  <a:pt x="1121829" y="0"/>
                </a:lnTo>
              </a:path>
            </a:pathLst>
          </a:custGeom>
          <a:ln w="63500">
            <a:solidFill>
              <a:srgbClr val="00833E"/>
            </a:solidFill>
          </a:ln>
        </p:spPr>
        <p:txBody>
          <a:bodyPr wrap="square" lIns="0" tIns="0" rIns="0" bIns="0" rtlCol="0"/>
          <a:lstStyle/>
          <a:p>
            <a:endParaRPr/>
          </a:p>
        </p:txBody>
      </p:sp>
    </p:spTree>
    <p:extLst>
      <p:ext uri="{BB962C8B-B14F-4D97-AF65-F5344CB8AC3E}">
        <p14:creationId xmlns:p14="http://schemas.microsoft.com/office/powerpoint/2010/main" val="3398095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_Thank you / Any Q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774C-80D8-4881-A014-5612A0B9CF55}"/>
              </a:ext>
            </a:extLst>
          </p:cNvPr>
          <p:cNvSpPr>
            <a:spLocks noGrp="1"/>
          </p:cNvSpPr>
          <p:nvPr>
            <p:ph type="title"/>
          </p:nvPr>
        </p:nvSpPr>
        <p:spPr>
          <a:xfrm>
            <a:off x="587376" y="4974694"/>
            <a:ext cx="3600450" cy="455490"/>
          </a:xfrm>
        </p:spPr>
        <p:txBody>
          <a:bodyPr>
            <a:noAutofit/>
          </a:bodyPr>
          <a:lstStyle>
            <a:lvl1pPr>
              <a:defRPr sz="3600"/>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09735EA9-5864-4D16-B975-450E9F2EA085}"/>
              </a:ext>
            </a:extLst>
          </p:cNvPr>
          <p:cNvSpPr>
            <a:spLocks noGrp="1"/>
          </p:cNvSpPr>
          <p:nvPr>
            <p:ph type="ftr" sz="quarter" idx="10"/>
          </p:nvPr>
        </p:nvSpPr>
        <p:spPr/>
        <p:txBody>
          <a:bodyPr/>
          <a:lstStyle/>
          <a:p>
            <a:pPr algn="l"/>
            <a:r>
              <a:rPr lang="en-GB" dirty="0"/>
              <a:t>Ridge and Partners LLP</a:t>
            </a:r>
          </a:p>
        </p:txBody>
      </p:sp>
      <p:sp>
        <p:nvSpPr>
          <p:cNvPr id="4" name="Slide Number Placeholder 3">
            <a:extLst>
              <a:ext uri="{FF2B5EF4-FFF2-40B4-BE49-F238E27FC236}">
                <a16:creationId xmlns:a16="http://schemas.microsoft.com/office/drawing/2014/main" id="{3F805509-D053-466F-9661-1F5373DB0F6B}"/>
              </a:ext>
            </a:extLst>
          </p:cNvPr>
          <p:cNvSpPr>
            <a:spLocks noGrp="1"/>
          </p:cNvSpPr>
          <p:nvPr>
            <p:ph type="sldNum" sz="quarter" idx="11"/>
          </p:nvPr>
        </p:nvSpPr>
        <p:spPr/>
        <p:txBody>
          <a:bodyPr/>
          <a:lstStyle/>
          <a:p>
            <a:fld id="{92949019-961D-4A5E-A728-6C7FE65B3D1E}" type="slidenum">
              <a:rPr lang="en-GB" smtClean="0"/>
              <a:pPr/>
              <a:t>‹#›</a:t>
            </a:fld>
            <a:endParaRPr lang="en-GB" dirty="0"/>
          </a:p>
        </p:txBody>
      </p:sp>
      <p:pic>
        <p:nvPicPr>
          <p:cNvPr id="6" name="Picture 5">
            <a:extLst>
              <a:ext uri="{FF2B5EF4-FFF2-40B4-BE49-F238E27FC236}">
                <a16:creationId xmlns:a16="http://schemas.microsoft.com/office/drawing/2014/main" id="{59F9E1F9-C76D-4CF4-BEDD-49567D7A23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9548"/>
          <a:stretch/>
        </p:blipFill>
        <p:spPr>
          <a:xfrm>
            <a:off x="8478836" y="305606"/>
            <a:ext cx="3713164" cy="609231"/>
          </a:xfrm>
          <a:prstGeom prst="rect">
            <a:avLst/>
          </a:prstGeom>
        </p:spPr>
      </p:pic>
      <p:pic>
        <p:nvPicPr>
          <p:cNvPr id="7" name="Picture 6" descr="A close up of a light&#10;&#10;Description automatically generated">
            <a:extLst>
              <a:ext uri="{FF2B5EF4-FFF2-40B4-BE49-F238E27FC236}">
                <a16:creationId xmlns:a16="http://schemas.microsoft.com/office/drawing/2014/main" id="{10994387-82FE-4266-A5BA-ED6B3666E7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42" t="-1192" r="3695" b="-1309"/>
          <a:stretch/>
        </p:blipFill>
        <p:spPr>
          <a:xfrm rot="5400000">
            <a:off x="5600602" y="331886"/>
            <a:ext cx="5010345" cy="7029451"/>
          </a:xfrm>
          <a:prstGeom prst="rect">
            <a:avLst/>
          </a:prstGeom>
        </p:spPr>
      </p:pic>
      <p:cxnSp>
        <p:nvCxnSpPr>
          <p:cNvPr id="9" name="Straight Connector 8">
            <a:extLst>
              <a:ext uri="{FF2B5EF4-FFF2-40B4-BE49-F238E27FC236}">
                <a16:creationId xmlns:a16="http://schemas.microsoft.com/office/drawing/2014/main" id="{92BE54E2-5204-4D8A-8778-C8468BE0FCCD}"/>
              </a:ext>
            </a:extLst>
          </p:cNvPr>
          <p:cNvCxnSpPr>
            <a:cxnSpLocks/>
          </p:cNvCxnSpPr>
          <p:nvPr userDrawn="1"/>
        </p:nvCxnSpPr>
        <p:spPr>
          <a:xfrm>
            <a:off x="587375" y="5705475"/>
            <a:ext cx="6604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 name="Picture 9" descr="A picture containing drawing, wheel&#10;&#10;Description automatically generated">
            <a:extLst>
              <a:ext uri="{FF2B5EF4-FFF2-40B4-BE49-F238E27FC236}">
                <a16:creationId xmlns:a16="http://schemas.microsoft.com/office/drawing/2014/main" id="{773098B2-91DD-4732-9978-2296BD7076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1" y="5924550"/>
            <a:ext cx="1957387" cy="412760"/>
          </a:xfrm>
          <a:prstGeom prst="rect">
            <a:avLst/>
          </a:prstGeom>
        </p:spPr>
      </p:pic>
      <p:pic>
        <p:nvPicPr>
          <p:cNvPr id="11" name="Picture 10" descr="Logo&#10;&#10;Description automatically generated">
            <a:extLst>
              <a:ext uri="{FF2B5EF4-FFF2-40B4-BE49-F238E27FC236}">
                <a16:creationId xmlns:a16="http://schemas.microsoft.com/office/drawing/2014/main" id="{5896A815-71BB-41E9-943B-9914608D7A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57332"/>
            <a:ext cx="2316163" cy="842241"/>
          </a:xfrm>
          <a:prstGeom prst="rect">
            <a:avLst/>
          </a:prstGeom>
        </p:spPr>
      </p:pic>
    </p:spTree>
    <p:extLst>
      <p:ext uri="{BB962C8B-B14F-4D97-AF65-F5344CB8AC3E}">
        <p14:creationId xmlns:p14="http://schemas.microsoft.com/office/powerpoint/2010/main" val="33967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Agenda/ Contents">
    <p:spTree>
      <p:nvGrpSpPr>
        <p:cNvPr id="1" name=""/>
        <p:cNvGrpSpPr/>
        <p:nvPr/>
      </p:nvGrpSpPr>
      <p:grpSpPr>
        <a:xfrm>
          <a:off x="0" y="0"/>
          <a:ext cx="0" cy="0"/>
          <a:chOff x="0" y="0"/>
          <a:chExt cx="0" cy="0"/>
        </a:xfrm>
      </p:grpSpPr>
      <p:pic>
        <p:nvPicPr>
          <p:cNvPr id="21" name="Picture 20" descr="A star in the background&#10;&#10;Description automatically generated">
            <a:extLst>
              <a:ext uri="{FF2B5EF4-FFF2-40B4-BE49-F238E27FC236}">
                <a16:creationId xmlns:a16="http://schemas.microsoft.com/office/drawing/2014/main" id="{355017E9-CA5F-4B01-B5BA-DD4B33381D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178" t="59596"/>
          <a:stretch/>
        </p:blipFill>
        <p:spPr>
          <a:xfrm rot="16200000">
            <a:off x="1517305" y="1743205"/>
            <a:ext cx="2772054" cy="2770913"/>
          </a:xfrm>
          <a:prstGeom prst="rect">
            <a:avLst/>
          </a:prstGeom>
        </p:spPr>
      </p:pic>
      <p:sp>
        <p:nvSpPr>
          <p:cNvPr id="8" name="Rectangle 7">
            <a:extLst>
              <a:ext uri="{FF2B5EF4-FFF2-40B4-BE49-F238E27FC236}">
                <a16:creationId xmlns:a16="http://schemas.microsoft.com/office/drawing/2014/main" id="{17F5407A-EA2A-404D-AAD4-111C5E77F6F4}"/>
              </a:ext>
            </a:extLst>
          </p:cNvPr>
          <p:cNvSpPr/>
          <p:nvPr/>
        </p:nvSpPr>
        <p:spPr>
          <a:xfrm>
            <a:off x="5594684" y="0"/>
            <a:ext cx="659731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a:xfrm>
            <a:off x="6203950" y="619589"/>
            <a:ext cx="5400675" cy="864723"/>
          </a:xfrm>
        </p:spPr>
        <p:txBody>
          <a:bodyPr bIns="216000"/>
          <a:lstStyle>
            <a:lvl1pPr>
              <a:defRPr>
                <a:solidFill>
                  <a:schemeClr val="bg1"/>
                </a:solidFill>
              </a:defRPr>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05C211FD-52EE-4388-B6A2-2C211AD9EE57}"/>
              </a:ext>
            </a:extLst>
          </p:cNvPr>
          <p:cNvSpPr>
            <a:spLocks noGrp="1"/>
          </p:cNvSpPr>
          <p:nvPr>
            <p:ph type="body" sz="quarter" idx="10"/>
          </p:nvPr>
        </p:nvSpPr>
        <p:spPr>
          <a:xfrm>
            <a:off x="6203950" y="1490069"/>
            <a:ext cx="5400675" cy="4783731"/>
          </a:xfrm>
        </p:spPr>
        <p:txBody>
          <a:bodyPr tIns="288000">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chemeClr val="bg1"/>
                </a:solidFill>
              </a:defRPr>
            </a:lvl1pPr>
            <a:lvl2pPr marL="266700" indent="0">
              <a:buNone/>
              <a:defRPr>
                <a:solidFill>
                  <a:schemeClr val="bg1"/>
                </a:solidFill>
              </a:defRPr>
            </a:lvl2pPr>
            <a:lvl3pPr marL="533400" indent="0">
              <a:buNone/>
              <a:defRPr>
                <a:solidFill>
                  <a:schemeClr val="bg1"/>
                </a:solidFill>
              </a:defRPr>
            </a:lvl3pPr>
            <a:lvl4pPr marL="812800" indent="0">
              <a:buNone/>
              <a:defRPr>
                <a:solidFill>
                  <a:schemeClr val="bg1"/>
                </a:solidFill>
              </a:defRPr>
            </a:lvl4pPr>
            <a:lvl5pPr marL="10795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bject 3">
            <a:extLst>
              <a:ext uri="{FF2B5EF4-FFF2-40B4-BE49-F238E27FC236}">
                <a16:creationId xmlns:a16="http://schemas.microsoft.com/office/drawing/2014/main" id="{767ADFDD-6646-4E44-8ED8-2063560A68CA}"/>
              </a:ext>
            </a:extLst>
          </p:cNvPr>
          <p:cNvSpPr/>
          <p:nvPr/>
        </p:nvSpPr>
        <p:spPr>
          <a:xfrm>
            <a:off x="6233850" y="1480755"/>
            <a:ext cx="858587" cy="45719"/>
          </a:xfrm>
          <a:custGeom>
            <a:avLst/>
            <a:gdLst/>
            <a:ahLst/>
            <a:cxnLst/>
            <a:rect l="l" t="t" r="r" b="b"/>
            <a:pathLst>
              <a:path w="1122045">
                <a:moveTo>
                  <a:pt x="0" y="0"/>
                </a:moveTo>
                <a:lnTo>
                  <a:pt x="1121829" y="0"/>
                </a:lnTo>
              </a:path>
            </a:pathLst>
          </a:custGeom>
          <a:ln w="38100">
            <a:solidFill>
              <a:srgbClr val="00833E"/>
            </a:solidFill>
          </a:ln>
        </p:spPr>
        <p:txBody>
          <a:bodyPr wrap="square" lIns="0" tIns="0" rIns="0" bIns="0" rtlCol="0"/>
          <a:lstStyle/>
          <a:p>
            <a:endParaRPr/>
          </a:p>
        </p:txBody>
      </p:sp>
      <p:sp>
        <p:nvSpPr>
          <p:cNvPr id="17" name="object 176">
            <a:extLst>
              <a:ext uri="{FF2B5EF4-FFF2-40B4-BE49-F238E27FC236}">
                <a16:creationId xmlns:a16="http://schemas.microsoft.com/office/drawing/2014/main" id="{8B074711-B455-41FD-9576-9C71EC682BAF}"/>
              </a:ext>
            </a:extLst>
          </p:cNvPr>
          <p:cNvSpPr txBox="1">
            <a:spLocks noChangeAspect="1"/>
          </p:cNvSpPr>
          <p:nvPr userDrawn="1"/>
        </p:nvSpPr>
        <p:spPr>
          <a:xfrm>
            <a:off x="587375" y="3910261"/>
            <a:ext cx="1816287" cy="1816287"/>
          </a:xfrm>
          <a:prstGeom prst="rect">
            <a:avLst/>
          </a:prstGeom>
          <a:noFill/>
          <a:ln w="25400">
            <a:solidFill>
              <a:srgbClr val="00833E"/>
            </a:solidFill>
          </a:ln>
        </p:spPr>
        <p:txBody>
          <a:bodyPr vert="horz" wrap="square" lIns="36000" tIns="180000" rIns="0" bIns="108000" rtlCol="0" anchor="b" anchorCtr="0">
            <a:noAutofit/>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marL="108000" marR="429895">
              <a:lnSpc>
                <a:spcPts val="1800"/>
              </a:lnSpc>
              <a:spcBef>
                <a:spcPts val="0"/>
              </a:spcBef>
            </a:pPr>
            <a:r>
              <a:rPr sz="1600" b="0" spc="-70" dirty="0">
                <a:solidFill>
                  <a:srgbClr val="00833E"/>
                </a:solidFill>
                <a:latin typeface="Univers LT Pro 45 Light"/>
                <a:cs typeface="Univers LT Pro 45 Light"/>
              </a:rPr>
              <a:t>We </a:t>
            </a:r>
            <a:r>
              <a:rPr sz="1600" b="0" spc="-40" dirty="0">
                <a:solidFill>
                  <a:srgbClr val="00833E"/>
                </a:solidFill>
                <a:latin typeface="Univers LT Pro 45 Light"/>
                <a:cs typeface="Univers LT Pro 45 Light"/>
              </a:rPr>
              <a:t>aim</a:t>
            </a:r>
            <a:r>
              <a:rPr sz="1600" b="0" spc="-270" dirty="0">
                <a:solidFill>
                  <a:srgbClr val="00833E"/>
                </a:solidFill>
                <a:latin typeface="Univers LT Pro 45 Light"/>
                <a:cs typeface="Univers LT Pro 45 Light"/>
              </a:rPr>
              <a:t> </a:t>
            </a:r>
            <a:r>
              <a:rPr sz="1600" b="0" spc="-60" dirty="0">
                <a:solidFill>
                  <a:srgbClr val="00833E"/>
                </a:solidFill>
                <a:latin typeface="Univers LT Pro 45 Light"/>
                <a:cs typeface="Univers LT Pro 45 Light"/>
              </a:rPr>
              <a:t>higher  </a:t>
            </a:r>
            <a:r>
              <a:rPr sz="1600" b="0" spc="-30" dirty="0">
                <a:solidFill>
                  <a:srgbClr val="00833E"/>
                </a:solidFill>
                <a:latin typeface="Univers LT Pro 45 Light"/>
                <a:cs typeface="Univers LT Pro 45 Light"/>
              </a:rPr>
              <a:t>to </a:t>
            </a:r>
            <a:r>
              <a:rPr sz="1600" b="0" spc="-55" dirty="0">
                <a:solidFill>
                  <a:srgbClr val="00833E"/>
                </a:solidFill>
                <a:latin typeface="Univers LT Pro 45 Light"/>
                <a:cs typeface="Univers LT Pro 45 Light"/>
              </a:rPr>
              <a:t>take </a:t>
            </a:r>
            <a:r>
              <a:rPr sz="1600" b="0" spc="-60" dirty="0">
                <a:solidFill>
                  <a:srgbClr val="00833E"/>
                </a:solidFill>
                <a:latin typeface="Univers LT Pro 45 Light"/>
                <a:cs typeface="Univers LT Pro 45 Light"/>
              </a:rPr>
              <a:t>our  </a:t>
            </a:r>
            <a:r>
              <a:rPr sz="1600" b="0" spc="-55" dirty="0">
                <a:solidFill>
                  <a:srgbClr val="00833E"/>
                </a:solidFill>
                <a:latin typeface="Univers LT Pro 45 Light"/>
                <a:cs typeface="Univers LT Pro 45 Light"/>
              </a:rPr>
              <a:t>clients</a:t>
            </a:r>
            <a:r>
              <a:rPr sz="1600" b="0" spc="-150" dirty="0">
                <a:solidFill>
                  <a:srgbClr val="00833E"/>
                </a:solidFill>
                <a:latin typeface="Univers LT Pro 45 Light"/>
                <a:cs typeface="Univers LT Pro 45 Light"/>
              </a:rPr>
              <a:t> </a:t>
            </a:r>
            <a:r>
              <a:rPr sz="1600" b="0" spc="-60" dirty="0">
                <a:solidFill>
                  <a:srgbClr val="00833E"/>
                </a:solidFill>
                <a:latin typeface="Univers LT Pro 45 Light"/>
                <a:cs typeface="Univers LT Pro 45 Light"/>
              </a:rPr>
              <a:t>further</a:t>
            </a:r>
            <a:endParaRPr sz="1600" dirty="0">
              <a:latin typeface="Univers LT Pro 45 Light"/>
              <a:cs typeface="Univers LT Pro 45 Light"/>
            </a:endParaRPr>
          </a:p>
        </p:txBody>
      </p:sp>
      <p:sp>
        <p:nvSpPr>
          <p:cNvPr id="20" name="object 1556">
            <a:extLst>
              <a:ext uri="{FF2B5EF4-FFF2-40B4-BE49-F238E27FC236}">
                <a16:creationId xmlns:a16="http://schemas.microsoft.com/office/drawing/2014/main" id="{FD84EE3A-0FA6-4CE0-9D7B-6ED57FD80B55}"/>
              </a:ext>
            </a:extLst>
          </p:cNvPr>
          <p:cNvSpPr/>
          <p:nvPr userDrawn="1"/>
        </p:nvSpPr>
        <p:spPr>
          <a:xfrm>
            <a:off x="732173" y="4574849"/>
            <a:ext cx="287023" cy="225754"/>
          </a:xfrm>
          <a:custGeom>
            <a:avLst/>
            <a:gdLst/>
            <a:ahLst/>
            <a:cxnLst/>
            <a:rect l="l" t="t" r="r" b="b"/>
            <a:pathLst>
              <a:path w="386715" h="304165">
                <a:moveTo>
                  <a:pt x="124371" y="0"/>
                </a:moveTo>
                <a:lnTo>
                  <a:pt x="83418" y="18981"/>
                </a:lnTo>
                <a:lnTo>
                  <a:pt x="50457" y="43954"/>
                </a:lnTo>
                <a:lnTo>
                  <a:pt x="26038" y="73740"/>
                </a:lnTo>
                <a:lnTo>
                  <a:pt x="6043" y="126356"/>
                </a:lnTo>
                <a:lnTo>
                  <a:pt x="671" y="174433"/>
                </a:lnTo>
                <a:lnTo>
                  <a:pt x="0" y="203288"/>
                </a:lnTo>
                <a:lnTo>
                  <a:pt x="0" y="303695"/>
                </a:lnTo>
                <a:lnTo>
                  <a:pt x="140360" y="303695"/>
                </a:lnTo>
                <a:lnTo>
                  <a:pt x="140360" y="163334"/>
                </a:lnTo>
                <a:lnTo>
                  <a:pt x="72428" y="163334"/>
                </a:lnTo>
                <a:lnTo>
                  <a:pt x="74001" y="143637"/>
                </a:lnTo>
                <a:lnTo>
                  <a:pt x="91655" y="96900"/>
                </a:lnTo>
                <a:lnTo>
                  <a:pt x="132353" y="65622"/>
                </a:lnTo>
                <a:lnTo>
                  <a:pt x="151853" y="57937"/>
                </a:lnTo>
                <a:lnTo>
                  <a:pt x="124371" y="0"/>
                </a:lnTo>
                <a:close/>
              </a:path>
              <a:path w="386715" h="304165">
                <a:moveTo>
                  <a:pt x="358635" y="0"/>
                </a:moveTo>
                <a:lnTo>
                  <a:pt x="317988" y="18981"/>
                </a:lnTo>
                <a:lnTo>
                  <a:pt x="284962" y="43954"/>
                </a:lnTo>
                <a:lnTo>
                  <a:pt x="260361" y="73682"/>
                </a:lnTo>
                <a:lnTo>
                  <a:pt x="240307" y="126029"/>
                </a:lnTo>
                <a:lnTo>
                  <a:pt x="234935" y="174225"/>
                </a:lnTo>
                <a:lnTo>
                  <a:pt x="234264" y="203288"/>
                </a:lnTo>
                <a:lnTo>
                  <a:pt x="234264" y="303695"/>
                </a:lnTo>
                <a:lnTo>
                  <a:pt x="374624" y="303695"/>
                </a:lnTo>
                <a:lnTo>
                  <a:pt x="374624" y="163334"/>
                </a:lnTo>
                <a:lnTo>
                  <a:pt x="306692" y="163334"/>
                </a:lnTo>
                <a:lnTo>
                  <a:pt x="308266" y="143637"/>
                </a:lnTo>
                <a:lnTo>
                  <a:pt x="325920" y="96900"/>
                </a:lnTo>
                <a:lnTo>
                  <a:pt x="366618" y="65622"/>
                </a:lnTo>
                <a:lnTo>
                  <a:pt x="386118" y="57937"/>
                </a:lnTo>
                <a:lnTo>
                  <a:pt x="358635" y="0"/>
                </a:lnTo>
                <a:close/>
              </a:path>
            </a:pathLst>
          </a:custGeom>
          <a:solidFill>
            <a:srgbClr val="00833E"/>
          </a:solidFill>
        </p:spPr>
        <p:txBody>
          <a:bodyPr wrap="square" lIns="0" tIns="0" rIns="0" bIns="0" rtlCol="0"/>
          <a:lstStyle/>
          <a:p>
            <a:endParaRPr/>
          </a:p>
        </p:txBody>
      </p:sp>
      <p:pic>
        <p:nvPicPr>
          <p:cNvPr id="5" name="Picture 4" descr="A close up of a scaffolding&#10;&#10;Description automatically generated">
            <a:extLst>
              <a:ext uri="{FF2B5EF4-FFF2-40B4-BE49-F238E27FC236}">
                <a16:creationId xmlns:a16="http://schemas.microsoft.com/office/drawing/2014/main" id="{B3D10AF9-A028-4917-9BFE-3B820FA615E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96794" y="944563"/>
            <a:ext cx="3082728" cy="2475787"/>
          </a:xfrm>
          <a:prstGeom prst="rect">
            <a:avLst/>
          </a:prstGeom>
        </p:spPr>
      </p:pic>
      <p:pic>
        <p:nvPicPr>
          <p:cNvPr id="23" name="Picture 22" descr="A picture containing person, person, indoor, table&#10;&#10;Description automatically generated">
            <a:extLst>
              <a:ext uri="{FF2B5EF4-FFF2-40B4-BE49-F238E27FC236}">
                <a16:creationId xmlns:a16="http://schemas.microsoft.com/office/drawing/2014/main" id="{FF7E60C6-A926-45DF-B342-46C8301B905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2874752" y="3108606"/>
            <a:ext cx="2371015" cy="2274498"/>
          </a:xfrm>
          <a:prstGeom prst="rect">
            <a:avLst/>
          </a:prstGeom>
        </p:spPr>
      </p:pic>
      <p:sp>
        <p:nvSpPr>
          <p:cNvPr id="16" name="Footer Placeholder 4">
            <a:extLst>
              <a:ext uri="{FF2B5EF4-FFF2-40B4-BE49-F238E27FC236}">
                <a16:creationId xmlns:a16="http://schemas.microsoft.com/office/drawing/2014/main" id="{486EA1C2-2101-4C73-A171-2ECDF1D81272}"/>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8" name="Slide Number Placeholder 5">
            <a:extLst>
              <a:ext uri="{FF2B5EF4-FFF2-40B4-BE49-F238E27FC236}">
                <a16:creationId xmlns:a16="http://schemas.microsoft.com/office/drawing/2014/main" id="{BC9F3926-78E0-49DE-82D0-80A2326DE393}"/>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3015501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_Back Cover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735EA9-5864-4D16-B975-450E9F2EA085}"/>
              </a:ext>
            </a:extLst>
          </p:cNvPr>
          <p:cNvSpPr>
            <a:spLocks noGrp="1"/>
          </p:cNvSpPr>
          <p:nvPr>
            <p:ph type="ftr" sz="quarter" idx="10"/>
          </p:nvPr>
        </p:nvSpPr>
        <p:spPr/>
        <p:txBody>
          <a:bodyPr/>
          <a:lstStyle/>
          <a:p>
            <a:pPr algn="l"/>
            <a:r>
              <a:rPr lang="en-GB" dirty="0"/>
              <a:t>Ridge and Partners LLP</a:t>
            </a:r>
          </a:p>
        </p:txBody>
      </p:sp>
      <p:sp>
        <p:nvSpPr>
          <p:cNvPr id="4" name="Slide Number Placeholder 3">
            <a:extLst>
              <a:ext uri="{FF2B5EF4-FFF2-40B4-BE49-F238E27FC236}">
                <a16:creationId xmlns:a16="http://schemas.microsoft.com/office/drawing/2014/main" id="{3F805509-D053-466F-9661-1F5373DB0F6B}"/>
              </a:ext>
            </a:extLst>
          </p:cNvPr>
          <p:cNvSpPr>
            <a:spLocks noGrp="1"/>
          </p:cNvSpPr>
          <p:nvPr>
            <p:ph type="sldNum" sz="quarter" idx="11"/>
          </p:nvPr>
        </p:nvSpPr>
        <p:spPr/>
        <p:txBody>
          <a:bodyPr/>
          <a:lstStyle/>
          <a:p>
            <a:fld id="{92949019-961D-4A5E-A728-6C7FE65B3D1E}" type="slidenum">
              <a:rPr lang="en-GB" smtClean="0"/>
              <a:pPr/>
              <a:t>‹#›</a:t>
            </a:fld>
            <a:endParaRPr lang="en-GB" dirty="0"/>
          </a:p>
        </p:txBody>
      </p:sp>
      <p:pic>
        <p:nvPicPr>
          <p:cNvPr id="6" name="Picture 5">
            <a:extLst>
              <a:ext uri="{FF2B5EF4-FFF2-40B4-BE49-F238E27FC236}">
                <a16:creationId xmlns:a16="http://schemas.microsoft.com/office/drawing/2014/main" id="{59F9E1F9-C76D-4CF4-BEDD-49567D7A23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9548"/>
          <a:stretch/>
        </p:blipFill>
        <p:spPr>
          <a:xfrm>
            <a:off x="8478836" y="305606"/>
            <a:ext cx="3713164" cy="609231"/>
          </a:xfrm>
          <a:prstGeom prst="rect">
            <a:avLst/>
          </a:prstGeom>
        </p:spPr>
      </p:pic>
      <p:pic>
        <p:nvPicPr>
          <p:cNvPr id="15" name="Picture 14" descr="A close up of a window&#10;&#10;Description automatically generated">
            <a:extLst>
              <a:ext uri="{FF2B5EF4-FFF2-40B4-BE49-F238E27FC236}">
                <a16:creationId xmlns:a16="http://schemas.microsoft.com/office/drawing/2014/main" id="{7C61EDC0-8CE8-49C2-9D8B-0F60F7BDE99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4927"/>
          <a:stretch/>
        </p:blipFill>
        <p:spPr>
          <a:xfrm rot="16200000">
            <a:off x="4124935" y="-2045679"/>
            <a:ext cx="4537076" cy="11597054"/>
          </a:xfrm>
          <a:prstGeom prst="rect">
            <a:avLst/>
          </a:prstGeom>
        </p:spPr>
      </p:pic>
      <p:pic>
        <p:nvPicPr>
          <p:cNvPr id="9" name="Picture 8" descr="Logo&#10;&#10;Description automatically generated">
            <a:extLst>
              <a:ext uri="{FF2B5EF4-FFF2-40B4-BE49-F238E27FC236}">
                <a16:creationId xmlns:a16="http://schemas.microsoft.com/office/drawing/2014/main" id="{8BCE88DE-08EE-4E37-9B35-D6AD81C8080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57332"/>
            <a:ext cx="2316163" cy="842241"/>
          </a:xfrm>
          <a:prstGeom prst="rect">
            <a:avLst/>
          </a:prstGeom>
        </p:spPr>
      </p:pic>
    </p:spTree>
    <p:extLst>
      <p:ext uri="{BB962C8B-B14F-4D97-AF65-F5344CB8AC3E}">
        <p14:creationId xmlns:p14="http://schemas.microsoft.com/office/powerpoint/2010/main" val="3077734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4_Agenda/ Contents">
    <p:spTree>
      <p:nvGrpSpPr>
        <p:cNvPr id="1" name=""/>
        <p:cNvGrpSpPr/>
        <p:nvPr/>
      </p:nvGrpSpPr>
      <p:grpSpPr>
        <a:xfrm>
          <a:off x="0" y="0"/>
          <a:ext cx="0" cy="0"/>
          <a:chOff x="0" y="0"/>
          <a:chExt cx="0" cy="0"/>
        </a:xfrm>
      </p:grpSpPr>
      <p:pic>
        <p:nvPicPr>
          <p:cNvPr id="21" name="Picture 20" descr="A star in the background&#10;&#10;Description automatically generated">
            <a:extLst>
              <a:ext uri="{FF2B5EF4-FFF2-40B4-BE49-F238E27FC236}">
                <a16:creationId xmlns:a16="http://schemas.microsoft.com/office/drawing/2014/main" id="{355017E9-CA5F-4B01-B5BA-DD4B33381D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178" t="59596"/>
          <a:stretch/>
        </p:blipFill>
        <p:spPr>
          <a:xfrm rot="16200000">
            <a:off x="1517305" y="1743205"/>
            <a:ext cx="2772054" cy="2770913"/>
          </a:xfrm>
          <a:prstGeom prst="rect">
            <a:avLst/>
          </a:prstGeom>
        </p:spPr>
      </p:pic>
      <p:sp>
        <p:nvSpPr>
          <p:cNvPr id="8" name="Rectangle 7">
            <a:extLst>
              <a:ext uri="{FF2B5EF4-FFF2-40B4-BE49-F238E27FC236}">
                <a16:creationId xmlns:a16="http://schemas.microsoft.com/office/drawing/2014/main" id="{17F5407A-EA2A-404D-AAD4-111C5E77F6F4}"/>
              </a:ext>
            </a:extLst>
          </p:cNvPr>
          <p:cNvSpPr/>
          <p:nvPr/>
        </p:nvSpPr>
        <p:spPr>
          <a:xfrm>
            <a:off x="5594684" y="0"/>
            <a:ext cx="659731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a:xfrm>
            <a:off x="6203950" y="619589"/>
            <a:ext cx="5400675" cy="864723"/>
          </a:xfrm>
        </p:spPr>
        <p:txBody>
          <a:bodyPr bIns="216000"/>
          <a:lstStyle>
            <a:lvl1pPr>
              <a:defRPr>
                <a:solidFill>
                  <a:schemeClr val="bg1"/>
                </a:solidFill>
              </a:defRPr>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05C211FD-52EE-4388-B6A2-2C211AD9EE57}"/>
              </a:ext>
            </a:extLst>
          </p:cNvPr>
          <p:cNvSpPr>
            <a:spLocks noGrp="1"/>
          </p:cNvSpPr>
          <p:nvPr>
            <p:ph type="body" sz="quarter" idx="10"/>
          </p:nvPr>
        </p:nvSpPr>
        <p:spPr>
          <a:xfrm>
            <a:off x="6203950" y="1490069"/>
            <a:ext cx="5400675" cy="4783731"/>
          </a:xfrm>
        </p:spPr>
        <p:txBody>
          <a:bodyPr tIns="288000">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chemeClr val="bg1"/>
                </a:solidFill>
              </a:defRPr>
            </a:lvl1pPr>
            <a:lvl2pPr marL="266700" indent="0">
              <a:buNone/>
              <a:defRPr>
                <a:solidFill>
                  <a:schemeClr val="bg1"/>
                </a:solidFill>
              </a:defRPr>
            </a:lvl2pPr>
            <a:lvl3pPr marL="533400" indent="0">
              <a:buNone/>
              <a:defRPr>
                <a:solidFill>
                  <a:schemeClr val="bg1"/>
                </a:solidFill>
              </a:defRPr>
            </a:lvl3pPr>
            <a:lvl4pPr marL="812800" indent="0">
              <a:buNone/>
              <a:defRPr>
                <a:solidFill>
                  <a:schemeClr val="bg1"/>
                </a:solidFill>
              </a:defRPr>
            </a:lvl4pPr>
            <a:lvl5pPr marL="10795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bject 3">
            <a:extLst>
              <a:ext uri="{FF2B5EF4-FFF2-40B4-BE49-F238E27FC236}">
                <a16:creationId xmlns:a16="http://schemas.microsoft.com/office/drawing/2014/main" id="{767ADFDD-6646-4E44-8ED8-2063560A68CA}"/>
              </a:ext>
            </a:extLst>
          </p:cNvPr>
          <p:cNvSpPr/>
          <p:nvPr/>
        </p:nvSpPr>
        <p:spPr>
          <a:xfrm>
            <a:off x="6233850" y="1480755"/>
            <a:ext cx="858587" cy="45719"/>
          </a:xfrm>
          <a:custGeom>
            <a:avLst/>
            <a:gdLst/>
            <a:ahLst/>
            <a:cxnLst/>
            <a:rect l="l" t="t" r="r" b="b"/>
            <a:pathLst>
              <a:path w="1122045">
                <a:moveTo>
                  <a:pt x="0" y="0"/>
                </a:moveTo>
                <a:lnTo>
                  <a:pt x="1121829" y="0"/>
                </a:lnTo>
              </a:path>
            </a:pathLst>
          </a:custGeom>
          <a:ln w="38100">
            <a:solidFill>
              <a:srgbClr val="00833E"/>
            </a:solidFill>
          </a:ln>
        </p:spPr>
        <p:txBody>
          <a:bodyPr wrap="square" lIns="0" tIns="0" rIns="0" bIns="0" rtlCol="0"/>
          <a:lstStyle/>
          <a:p>
            <a:endParaRPr/>
          </a:p>
        </p:txBody>
      </p:sp>
      <p:sp>
        <p:nvSpPr>
          <p:cNvPr id="17" name="object 176">
            <a:extLst>
              <a:ext uri="{FF2B5EF4-FFF2-40B4-BE49-F238E27FC236}">
                <a16:creationId xmlns:a16="http://schemas.microsoft.com/office/drawing/2014/main" id="{8B074711-B455-41FD-9576-9C71EC682BAF}"/>
              </a:ext>
            </a:extLst>
          </p:cNvPr>
          <p:cNvSpPr txBox="1">
            <a:spLocks noChangeAspect="1"/>
          </p:cNvSpPr>
          <p:nvPr userDrawn="1"/>
        </p:nvSpPr>
        <p:spPr>
          <a:xfrm>
            <a:off x="587375" y="3910261"/>
            <a:ext cx="1816287" cy="1816287"/>
          </a:xfrm>
          <a:prstGeom prst="rect">
            <a:avLst/>
          </a:prstGeom>
          <a:noFill/>
          <a:ln w="25400">
            <a:solidFill>
              <a:srgbClr val="00833E"/>
            </a:solidFill>
          </a:ln>
        </p:spPr>
        <p:txBody>
          <a:bodyPr vert="horz" wrap="square" lIns="36000" tIns="180000" rIns="0" bIns="108000" rtlCol="0" anchor="b" anchorCtr="0">
            <a:noAutofit/>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marL="108000" marR="429895">
              <a:lnSpc>
                <a:spcPts val="1800"/>
              </a:lnSpc>
              <a:spcBef>
                <a:spcPts val="0"/>
              </a:spcBef>
            </a:pPr>
            <a:r>
              <a:rPr sz="1600" b="0" spc="-70" dirty="0">
                <a:solidFill>
                  <a:srgbClr val="00833E"/>
                </a:solidFill>
                <a:latin typeface="Univers LT Pro 45 Light"/>
                <a:cs typeface="Univers LT Pro 45 Light"/>
              </a:rPr>
              <a:t>We </a:t>
            </a:r>
            <a:r>
              <a:rPr sz="1600" b="0" spc="-40" dirty="0">
                <a:solidFill>
                  <a:srgbClr val="00833E"/>
                </a:solidFill>
                <a:latin typeface="Univers LT Pro 45 Light"/>
                <a:cs typeface="Univers LT Pro 45 Light"/>
              </a:rPr>
              <a:t>aim</a:t>
            </a:r>
            <a:r>
              <a:rPr sz="1600" b="0" spc="-270" dirty="0">
                <a:solidFill>
                  <a:srgbClr val="00833E"/>
                </a:solidFill>
                <a:latin typeface="Univers LT Pro 45 Light"/>
                <a:cs typeface="Univers LT Pro 45 Light"/>
              </a:rPr>
              <a:t> </a:t>
            </a:r>
            <a:r>
              <a:rPr sz="1600" b="0" spc="-60" dirty="0">
                <a:solidFill>
                  <a:srgbClr val="00833E"/>
                </a:solidFill>
                <a:latin typeface="Univers LT Pro 45 Light"/>
                <a:cs typeface="Univers LT Pro 45 Light"/>
              </a:rPr>
              <a:t>higher  </a:t>
            </a:r>
            <a:r>
              <a:rPr sz="1600" b="0" spc="-30" dirty="0">
                <a:solidFill>
                  <a:srgbClr val="00833E"/>
                </a:solidFill>
                <a:latin typeface="Univers LT Pro 45 Light"/>
                <a:cs typeface="Univers LT Pro 45 Light"/>
              </a:rPr>
              <a:t>to </a:t>
            </a:r>
            <a:r>
              <a:rPr sz="1600" b="0" spc="-55" dirty="0">
                <a:solidFill>
                  <a:srgbClr val="00833E"/>
                </a:solidFill>
                <a:latin typeface="Univers LT Pro 45 Light"/>
                <a:cs typeface="Univers LT Pro 45 Light"/>
              </a:rPr>
              <a:t>take </a:t>
            </a:r>
            <a:r>
              <a:rPr sz="1600" b="0" spc="-60" dirty="0">
                <a:solidFill>
                  <a:srgbClr val="00833E"/>
                </a:solidFill>
                <a:latin typeface="Univers LT Pro 45 Light"/>
                <a:cs typeface="Univers LT Pro 45 Light"/>
              </a:rPr>
              <a:t>our  </a:t>
            </a:r>
            <a:r>
              <a:rPr sz="1600" b="0" spc="-55" dirty="0">
                <a:solidFill>
                  <a:srgbClr val="00833E"/>
                </a:solidFill>
                <a:latin typeface="Univers LT Pro 45 Light"/>
                <a:cs typeface="Univers LT Pro 45 Light"/>
              </a:rPr>
              <a:t>clients</a:t>
            </a:r>
            <a:r>
              <a:rPr sz="1600" b="0" spc="-150" dirty="0">
                <a:solidFill>
                  <a:srgbClr val="00833E"/>
                </a:solidFill>
                <a:latin typeface="Univers LT Pro 45 Light"/>
                <a:cs typeface="Univers LT Pro 45 Light"/>
              </a:rPr>
              <a:t> </a:t>
            </a:r>
            <a:r>
              <a:rPr sz="1600" b="0" spc="-60" dirty="0">
                <a:solidFill>
                  <a:srgbClr val="00833E"/>
                </a:solidFill>
                <a:latin typeface="Univers LT Pro 45 Light"/>
                <a:cs typeface="Univers LT Pro 45 Light"/>
              </a:rPr>
              <a:t>further</a:t>
            </a:r>
            <a:endParaRPr sz="1600" dirty="0">
              <a:latin typeface="Univers LT Pro 45 Light"/>
              <a:cs typeface="Univers LT Pro 45 Light"/>
            </a:endParaRPr>
          </a:p>
        </p:txBody>
      </p:sp>
      <p:sp>
        <p:nvSpPr>
          <p:cNvPr id="20" name="object 1556">
            <a:extLst>
              <a:ext uri="{FF2B5EF4-FFF2-40B4-BE49-F238E27FC236}">
                <a16:creationId xmlns:a16="http://schemas.microsoft.com/office/drawing/2014/main" id="{FD84EE3A-0FA6-4CE0-9D7B-6ED57FD80B55}"/>
              </a:ext>
            </a:extLst>
          </p:cNvPr>
          <p:cNvSpPr/>
          <p:nvPr userDrawn="1"/>
        </p:nvSpPr>
        <p:spPr>
          <a:xfrm>
            <a:off x="732173" y="4574849"/>
            <a:ext cx="287023" cy="225754"/>
          </a:xfrm>
          <a:custGeom>
            <a:avLst/>
            <a:gdLst/>
            <a:ahLst/>
            <a:cxnLst/>
            <a:rect l="l" t="t" r="r" b="b"/>
            <a:pathLst>
              <a:path w="386715" h="304165">
                <a:moveTo>
                  <a:pt x="124371" y="0"/>
                </a:moveTo>
                <a:lnTo>
                  <a:pt x="83418" y="18981"/>
                </a:lnTo>
                <a:lnTo>
                  <a:pt x="50457" y="43954"/>
                </a:lnTo>
                <a:lnTo>
                  <a:pt x="26038" y="73740"/>
                </a:lnTo>
                <a:lnTo>
                  <a:pt x="6043" y="126356"/>
                </a:lnTo>
                <a:lnTo>
                  <a:pt x="671" y="174433"/>
                </a:lnTo>
                <a:lnTo>
                  <a:pt x="0" y="203288"/>
                </a:lnTo>
                <a:lnTo>
                  <a:pt x="0" y="303695"/>
                </a:lnTo>
                <a:lnTo>
                  <a:pt x="140360" y="303695"/>
                </a:lnTo>
                <a:lnTo>
                  <a:pt x="140360" y="163334"/>
                </a:lnTo>
                <a:lnTo>
                  <a:pt x="72428" y="163334"/>
                </a:lnTo>
                <a:lnTo>
                  <a:pt x="74001" y="143637"/>
                </a:lnTo>
                <a:lnTo>
                  <a:pt x="91655" y="96900"/>
                </a:lnTo>
                <a:lnTo>
                  <a:pt x="132353" y="65622"/>
                </a:lnTo>
                <a:lnTo>
                  <a:pt x="151853" y="57937"/>
                </a:lnTo>
                <a:lnTo>
                  <a:pt x="124371" y="0"/>
                </a:lnTo>
                <a:close/>
              </a:path>
              <a:path w="386715" h="304165">
                <a:moveTo>
                  <a:pt x="358635" y="0"/>
                </a:moveTo>
                <a:lnTo>
                  <a:pt x="317988" y="18981"/>
                </a:lnTo>
                <a:lnTo>
                  <a:pt x="284962" y="43954"/>
                </a:lnTo>
                <a:lnTo>
                  <a:pt x="260361" y="73682"/>
                </a:lnTo>
                <a:lnTo>
                  <a:pt x="240307" y="126029"/>
                </a:lnTo>
                <a:lnTo>
                  <a:pt x="234935" y="174225"/>
                </a:lnTo>
                <a:lnTo>
                  <a:pt x="234264" y="203288"/>
                </a:lnTo>
                <a:lnTo>
                  <a:pt x="234264" y="303695"/>
                </a:lnTo>
                <a:lnTo>
                  <a:pt x="374624" y="303695"/>
                </a:lnTo>
                <a:lnTo>
                  <a:pt x="374624" y="163334"/>
                </a:lnTo>
                <a:lnTo>
                  <a:pt x="306692" y="163334"/>
                </a:lnTo>
                <a:lnTo>
                  <a:pt x="308266" y="143637"/>
                </a:lnTo>
                <a:lnTo>
                  <a:pt x="325920" y="96900"/>
                </a:lnTo>
                <a:lnTo>
                  <a:pt x="366618" y="65622"/>
                </a:lnTo>
                <a:lnTo>
                  <a:pt x="386118" y="57937"/>
                </a:lnTo>
                <a:lnTo>
                  <a:pt x="358635" y="0"/>
                </a:lnTo>
                <a:close/>
              </a:path>
            </a:pathLst>
          </a:custGeom>
          <a:solidFill>
            <a:srgbClr val="00833E"/>
          </a:solidFill>
        </p:spPr>
        <p:txBody>
          <a:bodyPr wrap="square" lIns="0" tIns="0" rIns="0" bIns="0" rtlCol="0"/>
          <a:lstStyle/>
          <a:p>
            <a:endParaRPr/>
          </a:p>
        </p:txBody>
      </p:sp>
      <p:pic>
        <p:nvPicPr>
          <p:cNvPr id="5" name="Picture 4" descr="A close up of a scaffolding&#10;&#10;Description automatically generated">
            <a:extLst>
              <a:ext uri="{FF2B5EF4-FFF2-40B4-BE49-F238E27FC236}">
                <a16:creationId xmlns:a16="http://schemas.microsoft.com/office/drawing/2014/main" id="{B3D10AF9-A028-4917-9BFE-3B820FA615E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96794" y="944563"/>
            <a:ext cx="3082728" cy="2475787"/>
          </a:xfrm>
          <a:prstGeom prst="rect">
            <a:avLst/>
          </a:prstGeom>
        </p:spPr>
      </p:pic>
      <p:pic>
        <p:nvPicPr>
          <p:cNvPr id="23" name="Picture 22" descr="A picture containing person, person, indoor, table&#10;&#10;Description automatically generated">
            <a:extLst>
              <a:ext uri="{FF2B5EF4-FFF2-40B4-BE49-F238E27FC236}">
                <a16:creationId xmlns:a16="http://schemas.microsoft.com/office/drawing/2014/main" id="{FF7E60C6-A926-45DF-B342-46C8301B905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2874752" y="3108606"/>
            <a:ext cx="2371015" cy="2274498"/>
          </a:xfrm>
          <a:prstGeom prst="rect">
            <a:avLst/>
          </a:prstGeom>
        </p:spPr>
      </p:pic>
      <p:sp>
        <p:nvSpPr>
          <p:cNvPr id="16" name="Footer Placeholder 4">
            <a:extLst>
              <a:ext uri="{FF2B5EF4-FFF2-40B4-BE49-F238E27FC236}">
                <a16:creationId xmlns:a16="http://schemas.microsoft.com/office/drawing/2014/main" id="{486EA1C2-2101-4C73-A171-2ECDF1D81272}"/>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8" name="Slide Number Placeholder 5">
            <a:extLst>
              <a:ext uri="{FF2B5EF4-FFF2-40B4-BE49-F238E27FC236}">
                <a16:creationId xmlns:a16="http://schemas.microsoft.com/office/drawing/2014/main" id="{BC9F3926-78E0-49DE-82D0-80A2326DE393}"/>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332078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Bullets Slide 2 Column">
    <p:spTree>
      <p:nvGrpSpPr>
        <p:cNvPr id="1" name=""/>
        <p:cNvGrpSpPr/>
        <p:nvPr/>
      </p:nvGrpSpPr>
      <p:grpSpPr>
        <a:xfrm>
          <a:off x="0" y="0"/>
          <a:ext cx="0" cy="0"/>
          <a:chOff x="0" y="0"/>
          <a:chExt cx="0" cy="0"/>
        </a:xfrm>
      </p:grpSpPr>
      <p:pic>
        <p:nvPicPr>
          <p:cNvPr id="19" name="Picture 18" descr="A star in the background&#10;&#10;Description automatically generated">
            <a:extLst>
              <a:ext uri="{FF2B5EF4-FFF2-40B4-BE49-F238E27FC236}">
                <a16:creationId xmlns:a16="http://schemas.microsoft.com/office/drawing/2014/main" id="{9D788022-918B-47B0-83EF-36430C9963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 t="14561" r="2971"/>
          <a:stretch/>
        </p:blipFill>
        <p:spPr>
          <a:xfrm rot="16200000">
            <a:off x="6552847" y="1270558"/>
            <a:ext cx="5220066" cy="5859464"/>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17F5407A-EA2A-404D-AAD4-111C5E77F6F4}"/>
              </a:ext>
            </a:extLst>
          </p:cNvPr>
          <p:cNvSpPr/>
          <p:nvPr/>
        </p:nvSpPr>
        <p:spPr>
          <a:xfrm>
            <a:off x="0" y="1196975"/>
            <a:ext cx="11604625"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p:nvPr>
        </p:nvSpPr>
        <p:spPr>
          <a:xfrm>
            <a:off x="587375" y="1493503"/>
            <a:ext cx="5157787" cy="299202"/>
          </a:xfrm>
        </p:spPr>
        <p:txBody>
          <a:bodyPr t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A4799D66-0CE1-4079-94C3-53F5C3D1FF0B}"/>
              </a:ext>
            </a:extLst>
          </p:cNvPr>
          <p:cNvSpPr>
            <a:spLocks noGrp="1"/>
          </p:cNvSpPr>
          <p:nvPr>
            <p:ph sz="half" idx="2"/>
          </p:nvPr>
        </p:nvSpPr>
        <p:spPr>
          <a:xfrm>
            <a:off x="604398" y="1792704"/>
            <a:ext cx="5168587" cy="42286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5">
            <a:extLst>
              <a:ext uri="{FF2B5EF4-FFF2-40B4-BE49-F238E27FC236}">
                <a16:creationId xmlns:a16="http://schemas.microsoft.com/office/drawing/2014/main" id="{F4FC2643-8C74-492D-B5E3-E3FAD8913764}"/>
              </a:ext>
            </a:extLst>
          </p:cNvPr>
          <p:cNvSpPr>
            <a:spLocks noGrp="1"/>
          </p:cNvSpPr>
          <p:nvPr>
            <p:ph sz="quarter" idx="11"/>
          </p:nvPr>
        </p:nvSpPr>
        <p:spPr>
          <a:xfrm>
            <a:off x="6209381" y="1792703"/>
            <a:ext cx="5129964" cy="4228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2">
            <a:extLst>
              <a:ext uri="{FF2B5EF4-FFF2-40B4-BE49-F238E27FC236}">
                <a16:creationId xmlns:a16="http://schemas.microsoft.com/office/drawing/2014/main" id="{B70D5D8A-B206-4E0E-9999-CFEEF5B4946A}"/>
              </a:ext>
            </a:extLst>
          </p:cNvPr>
          <p:cNvSpPr>
            <a:spLocks noGrp="1"/>
          </p:cNvSpPr>
          <p:nvPr>
            <p:ph type="body" idx="12"/>
          </p:nvPr>
        </p:nvSpPr>
        <p:spPr>
          <a:xfrm>
            <a:off x="6209381" y="1479047"/>
            <a:ext cx="5157787" cy="299202"/>
          </a:xfrm>
        </p:spPr>
        <p:txBody>
          <a:bodyPr t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Footer Placeholder 4">
            <a:extLst>
              <a:ext uri="{FF2B5EF4-FFF2-40B4-BE49-F238E27FC236}">
                <a16:creationId xmlns:a16="http://schemas.microsoft.com/office/drawing/2014/main" id="{FC6476C7-4BBF-4EBE-8B4E-3AC74FB96406}"/>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64F0057E-24C0-4009-9B12-916A851631B5}"/>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357601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ullets Slide 1 Column">
    <p:spTree>
      <p:nvGrpSpPr>
        <p:cNvPr id="1" name=""/>
        <p:cNvGrpSpPr/>
        <p:nvPr/>
      </p:nvGrpSpPr>
      <p:grpSpPr>
        <a:xfrm>
          <a:off x="0" y="0"/>
          <a:ext cx="0" cy="0"/>
          <a:chOff x="0" y="0"/>
          <a:chExt cx="0" cy="0"/>
        </a:xfrm>
      </p:grpSpPr>
      <p:pic>
        <p:nvPicPr>
          <p:cNvPr id="19" name="Picture 18" descr="A star in the background&#10;&#10;Description automatically generated">
            <a:extLst>
              <a:ext uri="{FF2B5EF4-FFF2-40B4-BE49-F238E27FC236}">
                <a16:creationId xmlns:a16="http://schemas.microsoft.com/office/drawing/2014/main" id="{9D788022-918B-47B0-83EF-36430C9963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 t="14561" r="2971"/>
          <a:stretch/>
        </p:blipFill>
        <p:spPr>
          <a:xfrm rot="16200000">
            <a:off x="6552847" y="1270558"/>
            <a:ext cx="5220066" cy="5859464"/>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17F5407A-EA2A-404D-AAD4-111C5E77F6F4}"/>
              </a:ext>
            </a:extLst>
          </p:cNvPr>
          <p:cNvSpPr/>
          <p:nvPr/>
        </p:nvSpPr>
        <p:spPr>
          <a:xfrm>
            <a:off x="0" y="1196975"/>
            <a:ext cx="11604625"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p:nvPr>
        </p:nvSpPr>
        <p:spPr>
          <a:xfrm>
            <a:off x="587375" y="1493503"/>
            <a:ext cx="5157787" cy="299202"/>
          </a:xfrm>
        </p:spPr>
        <p:txBody>
          <a:bodyPr t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A4799D66-0CE1-4079-94C3-53F5C3D1FF0B}"/>
              </a:ext>
            </a:extLst>
          </p:cNvPr>
          <p:cNvSpPr>
            <a:spLocks noGrp="1"/>
          </p:cNvSpPr>
          <p:nvPr>
            <p:ph sz="half" idx="2"/>
          </p:nvPr>
        </p:nvSpPr>
        <p:spPr>
          <a:xfrm>
            <a:off x="604398" y="1792704"/>
            <a:ext cx="10584302" cy="42286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4">
            <a:extLst>
              <a:ext uri="{FF2B5EF4-FFF2-40B4-BE49-F238E27FC236}">
                <a16:creationId xmlns:a16="http://schemas.microsoft.com/office/drawing/2014/main" id="{FC6476C7-4BBF-4EBE-8B4E-3AC74FB96406}"/>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64F0057E-24C0-4009-9B12-916A851631B5}"/>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75163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ullets Slide 1 Column 2 images">
    <p:spTree>
      <p:nvGrpSpPr>
        <p:cNvPr id="1" name=""/>
        <p:cNvGrpSpPr/>
        <p:nvPr/>
      </p:nvGrpSpPr>
      <p:grpSpPr>
        <a:xfrm>
          <a:off x="0" y="0"/>
          <a:ext cx="0" cy="0"/>
          <a:chOff x="0" y="0"/>
          <a:chExt cx="0" cy="0"/>
        </a:xfrm>
      </p:grpSpPr>
      <p:pic>
        <p:nvPicPr>
          <p:cNvPr id="11" name="Picture 10" descr="A star in the background&#10;&#10;Description automatically generated">
            <a:extLst>
              <a:ext uri="{FF2B5EF4-FFF2-40B4-BE49-F238E27FC236}">
                <a16:creationId xmlns:a16="http://schemas.microsoft.com/office/drawing/2014/main" id="{71A43042-8F39-4FFA-B272-E4D1689A71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39" t="50109" r="3099" b="6080"/>
          <a:stretch/>
        </p:blipFill>
        <p:spPr>
          <a:xfrm rot="16200000">
            <a:off x="7274438" y="2529962"/>
            <a:ext cx="4229102" cy="3004572"/>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17F5407A-EA2A-404D-AAD4-111C5E77F6F4}"/>
              </a:ext>
            </a:extLst>
          </p:cNvPr>
          <p:cNvSpPr/>
          <p:nvPr/>
        </p:nvSpPr>
        <p:spPr>
          <a:xfrm>
            <a:off x="0" y="1196975"/>
            <a:ext cx="7859713" cy="511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p:nvPr>
        </p:nvSpPr>
        <p:spPr>
          <a:xfrm>
            <a:off x="587375" y="1493503"/>
            <a:ext cx="5157787" cy="299202"/>
          </a:xfrm>
        </p:spPr>
        <p:txBody>
          <a:bodyPr t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A4799D66-0CE1-4079-94C3-53F5C3D1FF0B}"/>
              </a:ext>
            </a:extLst>
          </p:cNvPr>
          <p:cNvSpPr>
            <a:spLocks noGrp="1"/>
          </p:cNvSpPr>
          <p:nvPr>
            <p:ph sz="half" idx="2"/>
          </p:nvPr>
        </p:nvSpPr>
        <p:spPr>
          <a:xfrm>
            <a:off x="604398" y="1792704"/>
            <a:ext cx="6698102" cy="42286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4">
            <a:extLst>
              <a:ext uri="{FF2B5EF4-FFF2-40B4-BE49-F238E27FC236}">
                <a16:creationId xmlns:a16="http://schemas.microsoft.com/office/drawing/2014/main" id="{FC6476C7-4BBF-4EBE-8B4E-3AC74FB96406}"/>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64F0057E-24C0-4009-9B12-916A851631B5}"/>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
        <p:nvSpPr>
          <p:cNvPr id="14" name="Picture Placeholder 3">
            <a:extLst>
              <a:ext uri="{FF2B5EF4-FFF2-40B4-BE49-F238E27FC236}">
                <a16:creationId xmlns:a16="http://schemas.microsoft.com/office/drawing/2014/main" id="{985F3E2F-F942-413E-B0B7-4417A0A818AD}"/>
              </a:ext>
            </a:extLst>
          </p:cNvPr>
          <p:cNvSpPr>
            <a:spLocks noGrp="1"/>
          </p:cNvSpPr>
          <p:nvPr>
            <p:ph type="pic" sz="quarter" idx="10"/>
          </p:nvPr>
        </p:nvSpPr>
        <p:spPr>
          <a:xfrm>
            <a:off x="8142289" y="2209214"/>
            <a:ext cx="2209800" cy="1517650"/>
          </a:xfrm>
        </p:spPr>
        <p:txBody>
          <a:bodyPr/>
          <a:lstStyle/>
          <a:p>
            <a:endParaRPr lang="en-GB"/>
          </a:p>
        </p:txBody>
      </p:sp>
      <p:sp>
        <p:nvSpPr>
          <p:cNvPr id="15" name="Picture Placeholder 3">
            <a:extLst>
              <a:ext uri="{FF2B5EF4-FFF2-40B4-BE49-F238E27FC236}">
                <a16:creationId xmlns:a16="http://schemas.microsoft.com/office/drawing/2014/main" id="{CB0F9C58-DB3D-44DC-8F59-E4C401246A47}"/>
              </a:ext>
            </a:extLst>
          </p:cNvPr>
          <p:cNvSpPr>
            <a:spLocks noGrp="1"/>
          </p:cNvSpPr>
          <p:nvPr>
            <p:ph type="pic" sz="quarter" idx="11"/>
          </p:nvPr>
        </p:nvSpPr>
        <p:spPr>
          <a:xfrm>
            <a:off x="9394825" y="3975141"/>
            <a:ext cx="2209800" cy="1517650"/>
          </a:xfrm>
        </p:spPr>
        <p:txBody>
          <a:bodyPr/>
          <a:lstStyle/>
          <a:p>
            <a:endParaRPr lang="en-GB"/>
          </a:p>
        </p:txBody>
      </p:sp>
    </p:spTree>
    <p:extLst>
      <p:ext uri="{BB962C8B-B14F-4D97-AF65-F5344CB8AC3E}">
        <p14:creationId xmlns:p14="http://schemas.microsoft.com/office/powerpoint/2010/main" val="367483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Bullets Slide1 Column">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F979C0-C9D9-453C-8034-79CA59723647}"/>
              </a:ext>
            </a:extLst>
          </p:cNvPr>
          <p:cNvSpPr/>
          <p:nvPr userDrawn="1"/>
        </p:nvSpPr>
        <p:spPr>
          <a:xfrm>
            <a:off x="587375" y="1445113"/>
            <a:ext cx="11604625" cy="432068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star in the background&#10;&#10;Description automatically generated">
            <a:extLst>
              <a:ext uri="{FF2B5EF4-FFF2-40B4-BE49-F238E27FC236}">
                <a16:creationId xmlns:a16="http://schemas.microsoft.com/office/drawing/2014/main" id="{9D788022-918B-47B0-83EF-36430C9963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473" t="43213" r="2971"/>
          <a:stretch/>
        </p:blipFill>
        <p:spPr>
          <a:xfrm rot="16200000">
            <a:off x="6866841" y="2305327"/>
            <a:ext cx="4683543" cy="3894504"/>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dirty="0"/>
              <a:t>Click to edit Master title style</a:t>
            </a:r>
            <a:endParaRPr lang="en-GB" dirty="0"/>
          </a:p>
        </p:txBody>
      </p:sp>
      <p:sp>
        <p:nvSpPr>
          <p:cNvPr id="9" name="Footer Placeholder 4">
            <a:extLst>
              <a:ext uri="{FF2B5EF4-FFF2-40B4-BE49-F238E27FC236}">
                <a16:creationId xmlns:a16="http://schemas.microsoft.com/office/drawing/2014/main" id="{FC6476C7-4BBF-4EBE-8B4E-3AC74FB96406}"/>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64F0057E-24C0-4009-9B12-916A851631B5}"/>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
        <p:nvSpPr>
          <p:cNvPr id="18" name="Rectangle 17">
            <a:extLst>
              <a:ext uri="{FF2B5EF4-FFF2-40B4-BE49-F238E27FC236}">
                <a16:creationId xmlns:a16="http://schemas.microsoft.com/office/drawing/2014/main" id="{B61694A1-0F1C-491A-8DBE-63ED9E2858F2}"/>
              </a:ext>
            </a:extLst>
          </p:cNvPr>
          <p:cNvSpPr/>
          <p:nvPr userDrawn="1"/>
        </p:nvSpPr>
        <p:spPr>
          <a:xfrm>
            <a:off x="1010653" y="1192701"/>
            <a:ext cx="9109075" cy="48286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p:nvPr>
        </p:nvSpPr>
        <p:spPr>
          <a:xfrm>
            <a:off x="1473616" y="1493503"/>
            <a:ext cx="5797204" cy="299202"/>
          </a:xfrm>
        </p:spPr>
        <p:txBody>
          <a:bodyPr tIns="0" bIns="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A4799D66-0CE1-4079-94C3-53F5C3D1FF0B}"/>
              </a:ext>
            </a:extLst>
          </p:cNvPr>
          <p:cNvSpPr>
            <a:spLocks noGrp="1"/>
          </p:cNvSpPr>
          <p:nvPr>
            <p:ph sz="half" idx="2"/>
          </p:nvPr>
        </p:nvSpPr>
        <p:spPr>
          <a:xfrm>
            <a:off x="1453127" y="1792704"/>
            <a:ext cx="8128000" cy="386832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630890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Bullets Slide 1 Column 2 Image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F979C0-C9D9-453C-8034-79CA59723647}"/>
              </a:ext>
            </a:extLst>
          </p:cNvPr>
          <p:cNvSpPr/>
          <p:nvPr userDrawn="1"/>
        </p:nvSpPr>
        <p:spPr>
          <a:xfrm>
            <a:off x="587375" y="1445113"/>
            <a:ext cx="11604625" cy="432068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star in the background&#10;&#10;Description automatically generated">
            <a:extLst>
              <a:ext uri="{FF2B5EF4-FFF2-40B4-BE49-F238E27FC236}">
                <a16:creationId xmlns:a16="http://schemas.microsoft.com/office/drawing/2014/main" id="{9D788022-918B-47B0-83EF-36430C9963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39" t="50109" r="3099" b="6080"/>
          <a:stretch/>
        </p:blipFill>
        <p:spPr>
          <a:xfrm rot="16200000">
            <a:off x="7122038" y="2529962"/>
            <a:ext cx="4229102" cy="3004572"/>
          </a:xfrm>
          <a:prstGeom prst="rect">
            <a:avLst/>
          </a:prstGeom>
        </p:spPr>
      </p:pic>
      <p:sp>
        <p:nvSpPr>
          <p:cNvPr id="2" name="Title 1">
            <a:extLst>
              <a:ext uri="{FF2B5EF4-FFF2-40B4-BE49-F238E27FC236}">
                <a16:creationId xmlns:a16="http://schemas.microsoft.com/office/drawing/2014/main" id="{176E2EF6-99E5-4792-AECF-3181EDBB61E9}"/>
              </a:ext>
            </a:extLst>
          </p:cNvPr>
          <p:cNvSpPr>
            <a:spLocks noGrp="1"/>
          </p:cNvSpPr>
          <p:nvPr>
            <p:ph type="title"/>
          </p:nvPr>
        </p:nvSpPr>
        <p:spPr/>
        <p:txBody>
          <a:bodyPr/>
          <a:lstStyle/>
          <a:p>
            <a:r>
              <a:rPr lang="en-US" dirty="0"/>
              <a:t>Click to edit Master title style</a:t>
            </a:r>
            <a:endParaRPr lang="en-GB" dirty="0"/>
          </a:p>
        </p:txBody>
      </p:sp>
      <p:sp>
        <p:nvSpPr>
          <p:cNvPr id="9" name="Footer Placeholder 4">
            <a:extLst>
              <a:ext uri="{FF2B5EF4-FFF2-40B4-BE49-F238E27FC236}">
                <a16:creationId xmlns:a16="http://schemas.microsoft.com/office/drawing/2014/main" id="{FC6476C7-4BBF-4EBE-8B4E-3AC74FB96406}"/>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10" name="Slide Number Placeholder 5">
            <a:extLst>
              <a:ext uri="{FF2B5EF4-FFF2-40B4-BE49-F238E27FC236}">
                <a16:creationId xmlns:a16="http://schemas.microsoft.com/office/drawing/2014/main" id="{64F0057E-24C0-4009-9B12-916A851631B5}"/>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
        <p:nvSpPr>
          <p:cNvPr id="18" name="Rectangle 17">
            <a:extLst>
              <a:ext uri="{FF2B5EF4-FFF2-40B4-BE49-F238E27FC236}">
                <a16:creationId xmlns:a16="http://schemas.microsoft.com/office/drawing/2014/main" id="{B61694A1-0F1C-491A-8DBE-63ED9E2858F2}"/>
              </a:ext>
            </a:extLst>
          </p:cNvPr>
          <p:cNvSpPr/>
          <p:nvPr userDrawn="1"/>
        </p:nvSpPr>
        <p:spPr>
          <a:xfrm>
            <a:off x="1010654" y="1192701"/>
            <a:ext cx="6849060" cy="5081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 Placeholder 2">
            <a:extLst>
              <a:ext uri="{FF2B5EF4-FFF2-40B4-BE49-F238E27FC236}">
                <a16:creationId xmlns:a16="http://schemas.microsoft.com/office/drawing/2014/main" id="{12172080-536C-4D8C-92B0-7CD4574135EF}"/>
              </a:ext>
            </a:extLst>
          </p:cNvPr>
          <p:cNvSpPr>
            <a:spLocks noGrp="1"/>
          </p:cNvSpPr>
          <p:nvPr>
            <p:ph type="body" idx="1"/>
          </p:nvPr>
        </p:nvSpPr>
        <p:spPr>
          <a:xfrm>
            <a:off x="1410116" y="1493503"/>
            <a:ext cx="5797204" cy="299202"/>
          </a:xfrm>
        </p:spPr>
        <p:txBody>
          <a:bodyPr tIns="0" bIns="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A4799D66-0CE1-4079-94C3-53F5C3D1FF0B}"/>
              </a:ext>
            </a:extLst>
          </p:cNvPr>
          <p:cNvSpPr>
            <a:spLocks noGrp="1"/>
          </p:cNvSpPr>
          <p:nvPr>
            <p:ph sz="half" idx="2"/>
          </p:nvPr>
        </p:nvSpPr>
        <p:spPr>
          <a:xfrm>
            <a:off x="1389627" y="1792704"/>
            <a:ext cx="6090673" cy="41127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A421C0E0-86F3-4960-A1AB-A9E61F788CCE}"/>
              </a:ext>
            </a:extLst>
          </p:cNvPr>
          <p:cNvSpPr>
            <a:spLocks noGrp="1"/>
          </p:cNvSpPr>
          <p:nvPr>
            <p:ph type="pic" sz="quarter" idx="10"/>
          </p:nvPr>
        </p:nvSpPr>
        <p:spPr>
          <a:xfrm>
            <a:off x="8142289" y="2209214"/>
            <a:ext cx="2209800" cy="1517650"/>
          </a:xfrm>
        </p:spPr>
        <p:txBody>
          <a:bodyPr/>
          <a:lstStyle/>
          <a:p>
            <a:endParaRPr lang="en-GB"/>
          </a:p>
        </p:txBody>
      </p:sp>
      <p:sp>
        <p:nvSpPr>
          <p:cNvPr id="14" name="Picture Placeholder 3">
            <a:extLst>
              <a:ext uri="{FF2B5EF4-FFF2-40B4-BE49-F238E27FC236}">
                <a16:creationId xmlns:a16="http://schemas.microsoft.com/office/drawing/2014/main" id="{9C1AF507-3604-4EE1-9386-FA2C3A2E377D}"/>
              </a:ext>
            </a:extLst>
          </p:cNvPr>
          <p:cNvSpPr>
            <a:spLocks noGrp="1"/>
          </p:cNvSpPr>
          <p:nvPr>
            <p:ph type="pic" sz="quarter" idx="11"/>
          </p:nvPr>
        </p:nvSpPr>
        <p:spPr>
          <a:xfrm>
            <a:off x="9394825" y="3975141"/>
            <a:ext cx="2209800" cy="1517650"/>
          </a:xfrm>
        </p:spPr>
        <p:txBody>
          <a:bodyPr/>
          <a:lstStyle/>
          <a:p>
            <a:endParaRPr lang="en-GB"/>
          </a:p>
        </p:txBody>
      </p:sp>
    </p:spTree>
    <p:extLst>
      <p:ext uri="{BB962C8B-B14F-4D97-AF65-F5344CB8AC3E}">
        <p14:creationId xmlns:p14="http://schemas.microsoft.com/office/powerpoint/2010/main" val="32966660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1EEDB-BC33-466A-AD22-8532336F8836}"/>
              </a:ext>
            </a:extLst>
          </p:cNvPr>
          <p:cNvSpPr>
            <a:spLocks noGrp="1"/>
          </p:cNvSpPr>
          <p:nvPr>
            <p:ph type="title"/>
          </p:nvPr>
        </p:nvSpPr>
        <p:spPr>
          <a:xfrm>
            <a:off x="587375" y="489073"/>
            <a:ext cx="9109075" cy="455490"/>
          </a:xfrm>
          <a:prstGeom prst="rect">
            <a:avLst/>
          </a:prstGeom>
        </p:spPr>
        <p:txBody>
          <a:bodyPr vert="horz" lIns="0" tIns="0" rIns="0" bIns="0" rtlCol="0" anchor="b"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47A6CFE-8DD6-4A8C-9851-BD3B99BC3E70}"/>
              </a:ext>
            </a:extLst>
          </p:cNvPr>
          <p:cNvSpPr>
            <a:spLocks noGrp="1"/>
          </p:cNvSpPr>
          <p:nvPr>
            <p:ph type="body" idx="1"/>
          </p:nvPr>
        </p:nvSpPr>
        <p:spPr>
          <a:xfrm>
            <a:off x="594946" y="1341438"/>
            <a:ext cx="7264767" cy="4932362"/>
          </a:xfrm>
          <a:prstGeom prst="rect">
            <a:avLst/>
          </a:prstGeom>
        </p:spPr>
        <p:txBody>
          <a:bodyPr vert="horz" lIns="0" tIns="180000" rIns="0" bIns="180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A42C059D-73AA-4CC2-9CCF-3098E67CE426}"/>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tx2"/>
                </a:solidFill>
              </a:defRPr>
            </a:lvl1pPr>
          </a:lstStyle>
          <a:p>
            <a:pPr algn="l"/>
            <a:r>
              <a:rPr lang="en-GB" dirty="0"/>
              <a:t>Ridge and Partners LLP</a:t>
            </a:r>
          </a:p>
        </p:txBody>
      </p:sp>
      <p:sp>
        <p:nvSpPr>
          <p:cNvPr id="6" name="Slide Number Placeholder 5">
            <a:extLst>
              <a:ext uri="{FF2B5EF4-FFF2-40B4-BE49-F238E27FC236}">
                <a16:creationId xmlns:a16="http://schemas.microsoft.com/office/drawing/2014/main" id="{878ABA95-979D-48F1-93B1-56F9686C807E}"/>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tx2"/>
                </a:solidFill>
                <a:latin typeface="+mn-lt"/>
              </a:defRPr>
            </a:lvl1pPr>
          </a:lstStyle>
          <a:p>
            <a:fld id="{B8C3AA2F-D875-4B09-B8D6-A5EB19ACC7C5}" type="slidenum">
              <a:rPr lang="en-GB" smtClean="0"/>
              <a:t>‹#›</a:t>
            </a:fld>
            <a:endParaRPr lang="en-GB" dirty="0"/>
          </a:p>
        </p:txBody>
      </p:sp>
    </p:spTree>
    <p:extLst>
      <p:ext uri="{BB962C8B-B14F-4D97-AF65-F5344CB8AC3E}">
        <p14:creationId xmlns:p14="http://schemas.microsoft.com/office/powerpoint/2010/main" val="233290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7" r:id="rId6"/>
    <p:sldLayoutId id="2147483700" r:id="rId7"/>
    <p:sldLayoutId id="2147483698" r:id="rId8"/>
    <p:sldLayoutId id="2147483699" r:id="rId9"/>
    <p:sldLayoutId id="2147483694" r:id="rId10"/>
    <p:sldLayoutId id="2147483666" r:id="rId11"/>
    <p:sldLayoutId id="2147483691" r:id="rId12"/>
    <p:sldLayoutId id="2147483668" r:id="rId13"/>
    <p:sldLayoutId id="2147483669" r:id="rId14"/>
    <p:sldLayoutId id="2147483670" r:id="rId15"/>
    <p:sldLayoutId id="2147483671" r:id="rId16"/>
    <p:sldLayoutId id="2147483695" r:id="rId17"/>
    <p:sldLayoutId id="2147483696" r:id="rId18"/>
    <p:sldLayoutId id="2147483692" r:id="rId19"/>
    <p:sldLayoutId id="2147483705" r:id="rId20"/>
    <p:sldLayoutId id="2147483706" r:id="rId21"/>
    <p:sldLayoutId id="2147483713" r:id="rId22"/>
    <p:sldLayoutId id="2147483712" r:id="rId23"/>
    <p:sldLayoutId id="2147483711" r:id="rId24"/>
    <p:sldLayoutId id="2147483693" r:id="rId25"/>
    <p:sldLayoutId id="2147483672" r:id="rId26"/>
    <p:sldLayoutId id="2147483708" r:id="rId27"/>
  </p:sldLayoutIdLst>
  <p:hf hdr="0" dt="0"/>
  <p:txStyles>
    <p:titleStyle>
      <a:lvl1pPr algn="l" defTabSz="914400" rtl="0" eaLnBrk="1" latinLnBrk="0" hangingPunct="1">
        <a:lnSpc>
          <a:spcPct val="90000"/>
        </a:lnSpc>
        <a:spcBef>
          <a:spcPct val="0"/>
        </a:spcBef>
        <a:buNone/>
        <a:defRPr lang="en-GB" sz="2800" kern="1200" dirty="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595" userDrawn="1">
          <p15:clr>
            <a:srgbClr val="C35EA4"/>
          </p15:clr>
        </p15:guide>
        <p15:guide id="3" pos="7310" userDrawn="1">
          <p15:clr>
            <a:srgbClr val="F26B43"/>
          </p15:clr>
        </p15:guide>
        <p15:guide id="4" pos="1549" userDrawn="1">
          <p15:clr>
            <a:srgbClr val="F26B43"/>
          </p15:clr>
        </p15:guide>
        <p15:guide id="5" pos="1413" userDrawn="1">
          <p15:clr>
            <a:srgbClr val="F26B43"/>
          </p15:clr>
        </p15:guide>
        <p15:guide id="6" pos="2593" userDrawn="1">
          <p15:clr>
            <a:srgbClr val="F26B43"/>
          </p15:clr>
        </p15:guide>
        <p15:guide id="7" pos="2729" userDrawn="1">
          <p15:clr>
            <a:srgbClr val="F26B43"/>
          </p15:clr>
        </p15:guide>
        <p15:guide id="8" pos="3772" userDrawn="1">
          <p15:clr>
            <a:srgbClr val="F26B43"/>
          </p15:clr>
        </p15:guide>
        <p15:guide id="9" pos="3908" userDrawn="1">
          <p15:clr>
            <a:srgbClr val="F26B43"/>
          </p15:clr>
        </p15:guide>
        <p15:guide id="10" pos="5087" userDrawn="1">
          <p15:clr>
            <a:srgbClr val="F26B43"/>
          </p15:clr>
        </p15:guide>
        <p15:guide id="11" pos="4951" userDrawn="1">
          <p15:clr>
            <a:srgbClr val="F26B43"/>
          </p15:clr>
        </p15:guide>
        <p15:guide id="12" pos="6131" userDrawn="1">
          <p15:clr>
            <a:srgbClr val="F26B43"/>
          </p15:clr>
        </p15:guide>
        <p15:guide id="13" pos="6267" userDrawn="1">
          <p15:clr>
            <a:srgbClr val="F26B43"/>
          </p15:clr>
        </p15:guide>
        <p15:guide id="14" orient="horz" pos="845" userDrawn="1">
          <p15:clr>
            <a:srgbClr val="C35EA4"/>
          </p15:clr>
        </p15:guide>
        <p15:guide id="15" orient="horz" pos="3952" userDrawn="1">
          <p15:clr>
            <a:srgbClr val="C35EA4"/>
          </p15:clr>
        </p15:guide>
        <p15:guide id="16" pos="3840" userDrawn="1">
          <p15:clr>
            <a:srgbClr val="F26B43"/>
          </p15:clr>
        </p15:guide>
        <p15:guide id="17" orient="horz" pos="754" userDrawn="1">
          <p15:clr>
            <a:srgbClr val="FDE53C"/>
          </p15:clr>
        </p15:guide>
        <p15:guide id="18" orient="horz" pos="210" userDrawn="1">
          <p15:clr>
            <a:srgbClr val="FDE53C"/>
          </p15:clr>
        </p15:guide>
        <p15:guide id="19" orient="horz" pos="935"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1EEDB-BC33-466A-AD22-8532336F8836}"/>
              </a:ext>
            </a:extLst>
          </p:cNvPr>
          <p:cNvSpPr>
            <a:spLocks noGrp="1"/>
          </p:cNvSpPr>
          <p:nvPr>
            <p:ph type="title"/>
          </p:nvPr>
        </p:nvSpPr>
        <p:spPr>
          <a:xfrm>
            <a:off x="587375" y="452560"/>
            <a:ext cx="9109075" cy="455490"/>
          </a:xfrm>
          <a:prstGeom prst="rect">
            <a:avLst/>
          </a:prstGeom>
        </p:spPr>
        <p:txBody>
          <a:bodyPr vert="horz" lIns="0" tIns="0" rIns="0" bIns="0" rtlCol="0" anchor="b"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47A6CFE-8DD6-4A8C-9851-BD3B99BC3E70}"/>
              </a:ext>
            </a:extLst>
          </p:cNvPr>
          <p:cNvSpPr>
            <a:spLocks noGrp="1"/>
          </p:cNvSpPr>
          <p:nvPr>
            <p:ph type="body" idx="1"/>
          </p:nvPr>
        </p:nvSpPr>
        <p:spPr>
          <a:xfrm>
            <a:off x="587375" y="1520825"/>
            <a:ext cx="5364163" cy="4500563"/>
          </a:xfrm>
          <a:prstGeom prst="rect">
            <a:avLst/>
          </a:prstGeom>
        </p:spPr>
        <p:txBody>
          <a:bodyPr vert="horz" lIns="0" tIns="180000" rIns="0" bIns="180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AAF037E0-67D2-42CD-BB40-655D398904AF}"/>
              </a:ext>
            </a:extLst>
          </p:cNvPr>
          <p:cNvSpPr>
            <a:spLocks noGrp="1"/>
          </p:cNvSpPr>
          <p:nvPr>
            <p:ph type="ftr" sz="quarter" idx="3"/>
          </p:nvPr>
        </p:nvSpPr>
        <p:spPr>
          <a:xfrm>
            <a:off x="1010653" y="6521938"/>
            <a:ext cx="2911963" cy="144827"/>
          </a:xfrm>
          <a:prstGeom prst="rect">
            <a:avLst/>
          </a:prstGeom>
        </p:spPr>
        <p:txBody>
          <a:bodyPr vert="horz" lIns="0" tIns="45720" rIns="0" bIns="45720" rtlCol="0" anchor="ctr"/>
          <a:lstStyle>
            <a:lvl1pPr algn="ctr">
              <a:defRPr sz="1000">
                <a:solidFill>
                  <a:schemeClr val="bg1"/>
                </a:solidFill>
              </a:defRPr>
            </a:lvl1pPr>
          </a:lstStyle>
          <a:p>
            <a:pPr algn="l"/>
            <a:r>
              <a:rPr lang="en-GB" dirty="0"/>
              <a:t>Ridge and Partners LLP</a:t>
            </a:r>
          </a:p>
        </p:txBody>
      </p:sp>
      <p:sp>
        <p:nvSpPr>
          <p:cNvPr id="8" name="Slide Number Placeholder 5">
            <a:extLst>
              <a:ext uri="{FF2B5EF4-FFF2-40B4-BE49-F238E27FC236}">
                <a16:creationId xmlns:a16="http://schemas.microsoft.com/office/drawing/2014/main" id="{13406532-AD86-4100-91EA-2A44D4454BF6}"/>
              </a:ext>
            </a:extLst>
          </p:cNvPr>
          <p:cNvSpPr>
            <a:spLocks noGrp="1"/>
          </p:cNvSpPr>
          <p:nvPr>
            <p:ph type="sldNum" sz="quarter" idx="4"/>
          </p:nvPr>
        </p:nvSpPr>
        <p:spPr>
          <a:xfrm>
            <a:off x="594946" y="6521938"/>
            <a:ext cx="415707" cy="144827"/>
          </a:xfrm>
          <a:prstGeom prst="rect">
            <a:avLst/>
          </a:prstGeom>
        </p:spPr>
        <p:txBody>
          <a:bodyPr vert="horz" lIns="0" tIns="45720" rIns="0" bIns="45720" rtlCol="0" anchor="ctr"/>
          <a:lstStyle>
            <a:lvl1pPr algn="l">
              <a:defRPr sz="1000" b="1">
                <a:solidFill>
                  <a:schemeClr val="bg1"/>
                </a:solidFill>
                <a:latin typeface="+mn-lt"/>
              </a:defRPr>
            </a:lvl1pPr>
          </a:lstStyle>
          <a:p>
            <a:fld id="{92949019-961D-4A5E-A728-6C7FE65B3D1E}" type="slidenum">
              <a:rPr lang="en-GB" smtClean="0"/>
              <a:pPr/>
              <a:t>‹#›</a:t>
            </a:fld>
            <a:endParaRPr lang="en-GB" dirty="0"/>
          </a:p>
        </p:txBody>
      </p:sp>
    </p:spTree>
    <p:extLst>
      <p:ext uri="{BB962C8B-B14F-4D97-AF65-F5344CB8AC3E}">
        <p14:creationId xmlns:p14="http://schemas.microsoft.com/office/powerpoint/2010/main" val="14862533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701" r:id="rId7"/>
    <p:sldLayoutId id="2147483702" r:id="rId8"/>
    <p:sldLayoutId id="2147483683" r:id="rId9"/>
    <p:sldLayoutId id="2147483684" r:id="rId10"/>
    <p:sldLayoutId id="2147483685" r:id="rId11"/>
    <p:sldLayoutId id="2147483703" r:id="rId12"/>
    <p:sldLayoutId id="2147483704" r:id="rId13"/>
    <p:sldLayoutId id="2147483714" r:id="rId14"/>
  </p:sldLayoutIdLst>
  <p:hf hdr="0" dt="0"/>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bg1"/>
          </a:solidFill>
          <a:latin typeface="+mn-lt"/>
          <a:ea typeface="+mn-ea"/>
          <a:cs typeface="+mn-cs"/>
        </a:defRPr>
      </a:lvl1pPr>
      <a:lvl2pPr marL="540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bg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bg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bg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3" orient="horz" pos="572">
          <p15:clr>
            <a:srgbClr val="F26B43"/>
          </p15:clr>
        </p15:guide>
        <p15:guide id="4" orient="horz" pos="3974">
          <p15:clr>
            <a:srgbClr val="F26B43"/>
          </p15:clr>
        </p15:guide>
        <p15:guide id="5" pos="370">
          <p15:clr>
            <a:srgbClr val="F26B43"/>
          </p15:clr>
        </p15:guide>
        <p15:guide id="6" pos="7310">
          <p15:clr>
            <a:srgbClr val="F26B43"/>
          </p15:clr>
        </p15:guide>
        <p15:guide id="7" orient="horz" pos="754">
          <p15:clr>
            <a:srgbClr val="F26B43"/>
          </p15:clr>
        </p15:guide>
        <p15:guide id="8" orient="horz" pos="3793">
          <p15:clr>
            <a:srgbClr val="F26B43"/>
          </p15:clr>
        </p15:guide>
        <p15:guide id="9" pos="1459">
          <p15:clr>
            <a:srgbClr val="F26B43"/>
          </p15:clr>
        </p15:guide>
        <p15:guide id="10" pos="3840">
          <p15:clr>
            <a:srgbClr val="F26B43"/>
          </p15:clr>
        </p15:guide>
        <p15:guide id="11" pos="1595">
          <p15:clr>
            <a:srgbClr val="F26B43"/>
          </p15:clr>
        </p15:guide>
        <p15:guide id="12" pos="2638">
          <p15:clr>
            <a:srgbClr val="F26B43"/>
          </p15:clr>
        </p15:guide>
        <p15:guide id="13" pos="2774">
          <p15:clr>
            <a:srgbClr val="F26B43"/>
          </p15:clr>
        </p15:guide>
        <p15:guide id="14" pos="3772">
          <p15:clr>
            <a:srgbClr val="F26B43"/>
          </p15:clr>
        </p15:guide>
        <p15:guide id="15" pos="3908">
          <p15:clr>
            <a:srgbClr val="F26B43"/>
          </p15:clr>
        </p15:guide>
        <p15:guide id="18" pos="4951">
          <p15:clr>
            <a:srgbClr val="F26B43"/>
          </p15:clr>
        </p15:guide>
        <p15:guide id="19" pos="5087">
          <p15:clr>
            <a:srgbClr val="F26B43"/>
          </p15:clr>
        </p15:guide>
        <p15:guide id="21" pos="6244">
          <p15:clr>
            <a:srgbClr val="F26B43"/>
          </p15:clr>
        </p15:guide>
        <p15:guide id="22" pos="6108">
          <p15:clr>
            <a:srgbClr val="F26B43"/>
          </p15:clr>
        </p15:guide>
        <p15:guide id="23" orient="horz" pos="2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A050D51-3D9E-74A3-168E-578265ACF1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34" t="8163" b="6969"/>
          <a:stretch/>
        </p:blipFill>
        <p:spPr bwMode="auto">
          <a:xfrm>
            <a:off x="0" y="0"/>
            <a:ext cx="12192000" cy="73689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5E3EFDF-D398-540E-FEF9-CC0A3615CD5D}"/>
              </a:ext>
            </a:extLst>
          </p:cNvPr>
          <p:cNvPicPr>
            <a:picLocks noChangeAspect="1"/>
          </p:cNvPicPr>
          <p:nvPr/>
        </p:nvPicPr>
        <p:blipFill rotWithShape="1">
          <a:blip r:embed="rId3">
            <a:extLst>
              <a:ext uri="{28A0092B-C50C-407E-A947-70E740481C1C}">
                <a14:useLocalDpi xmlns:a14="http://schemas.microsoft.com/office/drawing/2010/main" val="0"/>
              </a:ext>
            </a:extLst>
          </a:blip>
          <a:srcRect l="-6037" t="-1" r="17122" b="-41540"/>
          <a:stretch/>
        </p:blipFill>
        <p:spPr>
          <a:xfrm>
            <a:off x="8310282" y="421922"/>
            <a:ext cx="3881718" cy="736962"/>
          </a:xfrm>
          <a:prstGeom prst="rect">
            <a:avLst/>
          </a:prstGeom>
        </p:spPr>
      </p:pic>
      <p:sp>
        <p:nvSpPr>
          <p:cNvPr id="10" name="Rectangle 9">
            <a:extLst>
              <a:ext uri="{FF2B5EF4-FFF2-40B4-BE49-F238E27FC236}">
                <a16:creationId xmlns:a16="http://schemas.microsoft.com/office/drawing/2014/main" id="{50633859-5CF7-892F-3ADB-FA937B5AD345}"/>
              </a:ext>
            </a:extLst>
          </p:cNvPr>
          <p:cNvSpPr/>
          <p:nvPr/>
        </p:nvSpPr>
        <p:spPr>
          <a:xfrm>
            <a:off x="-1" y="4462708"/>
            <a:ext cx="8901953" cy="1971126"/>
          </a:xfrm>
          <a:prstGeom prst="rect">
            <a:avLst/>
          </a:prstGeom>
          <a:solidFill>
            <a:schemeClr val="accent2">
              <a:lumMod val="10000"/>
              <a:alpha val="802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98899C4-B1F2-50FC-94F1-DC7A48D65537}"/>
              </a:ext>
            </a:extLst>
          </p:cNvPr>
          <p:cNvSpPr txBox="1">
            <a:spLocks/>
          </p:cNvSpPr>
          <p:nvPr/>
        </p:nvSpPr>
        <p:spPr>
          <a:xfrm>
            <a:off x="601230" y="4462708"/>
            <a:ext cx="8515876" cy="1195038"/>
          </a:xfrm>
          <a:prstGeom prst="rect">
            <a:avLst/>
          </a:prstGeom>
        </p:spPr>
        <p:txBody>
          <a:bodyPr vert="horz" lIns="0" tIns="0" rIns="0" bIns="324000" rtlCol="0" anchor="b" anchorCtr="0">
            <a:noAutofit/>
          </a:bodyPr>
          <a:lstStyle>
            <a:lvl1pPr marL="0" algn="l" defTabSz="914400" rtl="0" eaLnBrk="1" latinLnBrk="0" hangingPunct="1">
              <a:lnSpc>
                <a:spcPct val="100000"/>
              </a:lnSpc>
              <a:spcBef>
                <a:spcPts val="0"/>
              </a:spcBef>
              <a:buNone/>
              <a:tabLst>
                <a:tab pos="5189855" algn="l"/>
                <a:tab pos="6050280" algn="l"/>
              </a:tabLst>
              <a:defRPr lang="en-GB" sz="4400" kern="1200" spc="-150" dirty="0">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US" sz="4000" kern="1200" dirty="0">
                <a:latin typeface="+mj-lt"/>
                <a:ea typeface="+mj-ea"/>
                <a:cs typeface="+mj-cs"/>
              </a:rPr>
              <a:t>Tower Block Refurbishment Session</a:t>
            </a:r>
            <a:endParaRPr lang="en-US" sz="4000" spc="-300" dirty="0"/>
          </a:p>
        </p:txBody>
      </p:sp>
      <p:sp>
        <p:nvSpPr>
          <p:cNvPr id="12" name="Subtitle 2">
            <a:extLst>
              <a:ext uri="{FF2B5EF4-FFF2-40B4-BE49-F238E27FC236}">
                <a16:creationId xmlns:a16="http://schemas.microsoft.com/office/drawing/2014/main" id="{13E6D28A-C4F7-FB80-A9D2-4D543CAAB760}"/>
              </a:ext>
            </a:extLst>
          </p:cNvPr>
          <p:cNvSpPr txBox="1">
            <a:spLocks/>
          </p:cNvSpPr>
          <p:nvPr/>
        </p:nvSpPr>
        <p:spPr>
          <a:xfrm>
            <a:off x="589756" y="6030417"/>
            <a:ext cx="3526632" cy="339656"/>
          </a:xfrm>
          <a:prstGeom prst="rect">
            <a:avLst/>
          </a:prstGeom>
        </p:spPr>
        <p:txBody>
          <a:bodyPr lIns="0"/>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9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9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kern="1200" dirty="0">
                <a:solidFill>
                  <a:schemeClr val="bg1"/>
                </a:solidFill>
                <a:latin typeface="+mj-lt"/>
                <a:ea typeface="+mj-ea"/>
                <a:cs typeface="+mj-cs"/>
              </a:rPr>
              <a:t>13 January 2023 </a:t>
            </a:r>
            <a:endParaRPr lang="en-GB" sz="1400" dirty="0">
              <a:solidFill>
                <a:schemeClr val="bg1"/>
              </a:solidFill>
            </a:endParaRPr>
          </a:p>
        </p:txBody>
      </p:sp>
      <p:sp>
        <p:nvSpPr>
          <p:cNvPr id="13" name="object 6">
            <a:extLst>
              <a:ext uri="{FF2B5EF4-FFF2-40B4-BE49-F238E27FC236}">
                <a16:creationId xmlns:a16="http://schemas.microsoft.com/office/drawing/2014/main" id="{FA3762D3-4F82-577D-6675-E01EA6F7499D}"/>
              </a:ext>
            </a:extLst>
          </p:cNvPr>
          <p:cNvSpPr/>
          <p:nvPr/>
        </p:nvSpPr>
        <p:spPr>
          <a:xfrm>
            <a:off x="601230" y="5655294"/>
            <a:ext cx="1122045" cy="0"/>
          </a:xfrm>
          <a:custGeom>
            <a:avLst/>
            <a:gdLst/>
            <a:ahLst/>
            <a:cxnLst/>
            <a:rect l="l" t="t" r="r" b="b"/>
            <a:pathLst>
              <a:path w="1122045">
                <a:moveTo>
                  <a:pt x="0" y="0"/>
                </a:moveTo>
                <a:lnTo>
                  <a:pt x="1121829" y="0"/>
                </a:lnTo>
              </a:path>
            </a:pathLst>
          </a:custGeom>
          <a:ln w="63500">
            <a:solidFill>
              <a:srgbClr val="00833E"/>
            </a:solidFill>
          </a:ln>
        </p:spPr>
        <p:txBody>
          <a:bodyPr wrap="square" lIns="0" tIns="0" rIns="0" bIns="0" rtlCol="0"/>
          <a:lstStyle/>
          <a:p>
            <a:endParaRPr/>
          </a:p>
        </p:txBody>
      </p:sp>
      <p:pic>
        <p:nvPicPr>
          <p:cNvPr id="14" name="Picture 13" descr="Logo&#10;&#10;Description automatically generated">
            <a:extLst>
              <a:ext uri="{FF2B5EF4-FFF2-40B4-BE49-F238E27FC236}">
                <a16:creationId xmlns:a16="http://schemas.microsoft.com/office/drawing/2014/main" id="{667F6BA2-FD01-8BCE-277B-0449CE191D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6947"/>
            <a:ext cx="2316163" cy="842241"/>
          </a:xfrm>
          <a:prstGeom prst="rect">
            <a:avLst/>
          </a:prstGeom>
        </p:spPr>
      </p:pic>
      <p:pic>
        <p:nvPicPr>
          <p:cNvPr id="4" name="Picture 3">
            <a:extLst>
              <a:ext uri="{FF2B5EF4-FFF2-40B4-BE49-F238E27FC236}">
                <a16:creationId xmlns:a16="http://schemas.microsoft.com/office/drawing/2014/main" id="{B74ECC41-9C04-861B-AAD6-799A0357F6B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637654" y="5164459"/>
            <a:ext cx="2469637" cy="2071571"/>
          </a:xfrm>
          <a:prstGeom prst="rect">
            <a:avLst/>
          </a:prstGeom>
        </p:spPr>
      </p:pic>
    </p:spTree>
    <p:extLst>
      <p:ext uri="{BB962C8B-B14F-4D97-AF65-F5344CB8AC3E}">
        <p14:creationId xmlns:p14="http://schemas.microsoft.com/office/powerpoint/2010/main" val="17244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6D3F95B-4CFD-F367-B1C2-3049A096C8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79" t="1996" r="13207" b="168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8D8F5CB-2C1B-38D4-0C6A-0A7FC2025A85}"/>
              </a:ext>
            </a:extLst>
          </p:cNvPr>
          <p:cNvSpPr/>
          <p:nvPr/>
        </p:nvSpPr>
        <p:spPr>
          <a:xfrm>
            <a:off x="0" y="1322616"/>
            <a:ext cx="7571874" cy="4311322"/>
          </a:xfrm>
          <a:prstGeom prst="rect">
            <a:avLst/>
          </a:prstGeom>
          <a:solidFill>
            <a:schemeClr val="bg1">
              <a:alpha val="858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itle 17">
            <a:extLst>
              <a:ext uri="{FF2B5EF4-FFF2-40B4-BE49-F238E27FC236}">
                <a16:creationId xmlns:a16="http://schemas.microsoft.com/office/drawing/2014/main" id="{370A3D54-6505-ACE9-AC56-29B1938DA245}"/>
              </a:ext>
            </a:extLst>
          </p:cNvPr>
          <p:cNvSpPr>
            <a:spLocks noGrp="1"/>
          </p:cNvSpPr>
          <p:nvPr>
            <p:ph type="title"/>
          </p:nvPr>
        </p:nvSpPr>
        <p:spPr>
          <a:xfrm>
            <a:off x="414529" y="659760"/>
            <a:ext cx="6583679" cy="455490"/>
          </a:xfrm>
        </p:spPr>
        <p:txBody>
          <a:bodyPr>
            <a:noAutofit/>
          </a:bodyPr>
          <a:lstStyle/>
          <a:p>
            <a:r>
              <a:rPr lang="en-GB" dirty="0">
                <a:solidFill>
                  <a:schemeClr val="bg1"/>
                </a:solidFill>
              </a:rPr>
              <a:t>Summary of Common Block Findings</a:t>
            </a:r>
            <a:endParaRPr lang="en-US" dirty="0">
              <a:solidFill>
                <a:schemeClr val="bg1"/>
              </a:solidFill>
            </a:endParaRPr>
          </a:p>
        </p:txBody>
      </p:sp>
      <p:sp>
        <p:nvSpPr>
          <p:cNvPr id="9" name="Footer Placeholder 8">
            <a:extLst>
              <a:ext uri="{FF2B5EF4-FFF2-40B4-BE49-F238E27FC236}">
                <a16:creationId xmlns:a16="http://schemas.microsoft.com/office/drawing/2014/main" id="{F09652EA-3F02-0933-6BBA-E0B76E4AF257}"/>
              </a:ext>
            </a:extLst>
          </p:cNvPr>
          <p:cNvSpPr>
            <a:spLocks noGrp="1"/>
          </p:cNvSpPr>
          <p:nvPr>
            <p:ph type="ftr" sz="quarter" idx="3"/>
          </p:nvPr>
        </p:nvSpPr>
        <p:spPr/>
        <p:txBody>
          <a:bodyPr/>
          <a:lstStyle/>
          <a:p>
            <a:pPr algn="l"/>
            <a:r>
              <a:rPr lang="en-GB" dirty="0">
                <a:solidFill>
                  <a:schemeClr val="bg1"/>
                </a:solidFill>
              </a:rPr>
              <a:t>Ridge and Partners LLP</a:t>
            </a:r>
          </a:p>
        </p:txBody>
      </p:sp>
      <p:sp>
        <p:nvSpPr>
          <p:cNvPr id="10" name="Slide Number Placeholder 9">
            <a:extLst>
              <a:ext uri="{FF2B5EF4-FFF2-40B4-BE49-F238E27FC236}">
                <a16:creationId xmlns:a16="http://schemas.microsoft.com/office/drawing/2014/main" id="{9FC9DA3A-1149-8070-152C-536B155EE295}"/>
              </a:ext>
            </a:extLst>
          </p:cNvPr>
          <p:cNvSpPr>
            <a:spLocks noGrp="1"/>
          </p:cNvSpPr>
          <p:nvPr>
            <p:ph type="sldNum" sz="quarter" idx="4"/>
          </p:nvPr>
        </p:nvSpPr>
        <p:spPr/>
        <p:txBody>
          <a:bodyPr/>
          <a:lstStyle/>
          <a:p>
            <a:fld id="{B8C3AA2F-D875-4B09-B8D6-A5EB19ACC7C5}" type="slidenum">
              <a:rPr lang="en-GB" smtClean="0">
                <a:solidFill>
                  <a:schemeClr val="bg1"/>
                </a:solidFill>
              </a:rPr>
              <a:t>10</a:t>
            </a:fld>
            <a:endParaRPr lang="en-GB" dirty="0">
              <a:solidFill>
                <a:schemeClr val="bg1"/>
              </a:solidFill>
            </a:endParaRPr>
          </a:p>
        </p:txBody>
      </p:sp>
      <p:sp>
        <p:nvSpPr>
          <p:cNvPr id="3" name="TextBox 2">
            <a:extLst>
              <a:ext uri="{FF2B5EF4-FFF2-40B4-BE49-F238E27FC236}">
                <a16:creationId xmlns:a16="http://schemas.microsoft.com/office/drawing/2014/main" id="{00F9E830-0493-F83E-18E9-2947C6DEEEFA}"/>
              </a:ext>
            </a:extLst>
          </p:cNvPr>
          <p:cNvSpPr txBox="1"/>
          <p:nvPr/>
        </p:nvSpPr>
        <p:spPr>
          <a:xfrm>
            <a:off x="414529" y="1590438"/>
            <a:ext cx="7157345" cy="3734869"/>
          </a:xfrm>
          <a:prstGeom prst="rect">
            <a:avLst/>
          </a:prstGeom>
          <a:noFill/>
        </p:spPr>
        <p:txBody>
          <a:bodyPr wrap="square">
            <a:spAutoFit/>
          </a:bodyPr>
          <a:lstStyle/>
          <a:p>
            <a:pPr marL="342900" lvl="0" indent="-342900">
              <a:lnSpc>
                <a:spcPct val="120000"/>
              </a:lnSpc>
              <a:buClr>
                <a:schemeClr val="accent1"/>
              </a:buClr>
              <a:buFont typeface="Wingdings" pitchFamily="2" charset="2"/>
              <a:buChar char="§"/>
            </a:pPr>
            <a:r>
              <a:rPr lang="en-GB" sz="1800" b="1" dirty="0">
                <a:effectLst/>
                <a:latin typeface="Univers LT Pro 45 Light" panose="020B0403020202020204" pitchFamily="34" charset="0"/>
                <a:ea typeface="Times New Roman" panose="02020603050405020304" pitchFamily="18" charset="0"/>
                <a:cs typeface="Arial" panose="020B0604020202020204" pitchFamily="34" charset="0"/>
              </a:rPr>
              <a:t>Investigations - </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Structural investigations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CCTV Above RWP and Below Ground Drainage Survey and renew SVP risers.</a:t>
            </a:r>
          </a:p>
          <a:p>
            <a:pPr marL="342900" lvl="0" indent="-342900">
              <a:lnSpc>
                <a:spcPct val="120000"/>
              </a:lnSpc>
              <a:buClr>
                <a:schemeClr val="accent1"/>
              </a:buClr>
              <a:buFont typeface="Wingdings" pitchFamily="2" charset="2"/>
              <a:buChar char="§"/>
            </a:pPr>
            <a:endParaRPr lang="en-GB" sz="1800" dirty="0">
              <a:latin typeface="Univers LT Pro 45 Light" panose="020B0403020202020204" pitchFamily="34" charset="0"/>
              <a:ea typeface="Times New Roman" panose="02020603050405020304" pitchFamily="18" charset="0"/>
              <a:cs typeface="Times New Roman" panose="02020603050405020304" pitchFamily="18" charset="0"/>
            </a:endParaRPr>
          </a:p>
          <a:p>
            <a:pPr lvl="0">
              <a:lnSpc>
                <a:spcPct val="120000"/>
              </a:lnSpc>
              <a:buClr>
                <a:schemeClr val="accent1"/>
              </a:buClr>
            </a:pPr>
            <a:r>
              <a:rPr lang="en-GB" sz="1800" dirty="0">
                <a:effectLst/>
                <a:latin typeface="Univers LT Pro 45 Light" panose="020B0403020202020204" pitchFamily="34" charset="0"/>
                <a:ea typeface="Arial" panose="020B0604020202020204" pitchFamily="34" charset="0"/>
                <a:cs typeface="Times New Roman" panose="02020603050405020304" pitchFamily="18" charset="0"/>
              </a:rPr>
              <a:t>The following points will be included below the line as cost options:</a:t>
            </a: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Arial" panose="020B0604020202020204" pitchFamily="34" charset="0"/>
                <a:cs typeface="Times New Roman" panose="02020603050405020304" pitchFamily="18" charset="0"/>
              </a:rPr>
              <a:t>Aluminium double-glazed windows replacement</a:t>
            </a: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Arial" panose="020B0604020202020204" pitchFamily="34" charset="0"/>
                <a:cs typeface="Times New Roman" panose="02020603050405020304" pitchFamily="18" charset="0"/>
              </a:rPr>
              <a:t>Aluminium triple glazed window replacement</a:t>
            </a: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Arial" panose="020B0604020202020204" pitchFamily="34" charset="0"/>
                <a:cs typeface="Times New Roman" panose="02020603050405020304" pitchFamily="18" charset="0"/>
              </a:rPr>
              <a:t>Cladding replacement with brick slips</a:t>
            </a: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Arial" panose="020B0604020202020204" pitchFamily="34" charset="0"/>
                <a:cs typeface="Times New Roman" panose="02020603050405020304" pitchFamily="18" charset="0"/>
              </a:rPr>
              <a:t>Heat pump heating system</a:t>
            </a: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Arial" panose="020B0604020202020204" pitchFamily="34" charset="0"/>
                <a:cs typeface="Times New Roman" panose="02020603050405020304" pitchFamily="18" charset="0"/>
              </a:rPr>
              <a:t>Lightning protection</a:t>
            </a: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Arial" panose="020B0604020202020204" pitchFamily="34" charset="0"/>
                <a:cs typeface="Times New Roman" panose="02020603050405020304" pitchFamily="18" charset="0"/>
              </a:rPr>
              <a:t>Open up the lifts shafts to service each floor </a:t>
            </a:r>
          </a:p>
        </p:txBody>
      </p:sp>
    </p:spTree>
    <p:extLst>
      <p:ext uri="{BB962C8B-B14F-4D97-AF65-F5344CB8AC3E}">
        <p14:creationId xmlns:p14="http://schemas.microsoft.com/office/powerpoint/2010/main" val="82933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68EEBE-1CB6-B25B-5A8C-22E1F900559D}"/>
              </a:ext>
            </a:extLst>
          </p:cNvPr>
          <p:cNvSpPr/>
          <p:nvPr/>
        </p:nvSpPr>
        <p:spPr>
          <a:xfrm>
            <a:off x="0" y="0"/>
            <a:ext cx="35844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6A6F442-C8D5-FE7F-A9B3-9B94037F8C29}"/>
              </a:ext>
            </a:extLst>
          </p:cNvPr>
          <p:cNvSpPr>
            <a:spLocks noGrp="1"/>
          </p:cNvSpPr>
          <p:nvPr>
            <p:ph type="title"/>
          </p:nvPr>
        </p:nvSpPr>
        <p:spPr>
          <a:xfrm>
            <a:off x="464969" y="475488"/>
            <a:ext cx="2880828" cy="1304544"/>
          </a:xfrm>
        </p:spPr>
        <p:txBody>
          <a:bodyPr vert="horz" lIns="91440" tIns="45720" rIns="91440" bIns="45720" rtlCol="0" anchor="t">
            <a:normAutofit/>
          </a:bodyPr>
          <a:lstStyle/>
          <a:p>
            <a:r>
              <a:rPr lang="en-US" sz="3600" kern="1200" dirty="0">
                <a:latin typeface="+mj-lt"/>
                <a:ea typeface="+mj-ea"/>
                <a:cs typeface="+mj-cs"/>
              </a:rPr>
              <a:t>Structural Engineering</a:t>
            </a:r>
          </a:p>
        </p:txBody>
      </p:sp>
      <p:sp>
        <p:nvSpPr>
          <p:cNvPr id="8" name="Text Placeholder 4">
            <a:extLst>
              <a:ext uri="{FF2B5EF4-FFF2-40B4-BE49-F238E27FC236}">
                <a16:creationId xmlns:a16="http://schemas.microsoft.com/office/drawing/2014/main" id="{CCDED2AA-0258-8F89-27D6-8A4FCA103781}"/>
              </a:ext>
            </a:extLst>
          </p:cNvPr>
          <p:cNvSpPr txBox="1">
            <a:spLocks/>
          </p:cNvSpPr>
          <p:nvPr/>
        </p:nvSpPr>
        <p:spPr>
          <a:xfrm>
            <a:off x="464968" y="4876800"/>
            <a:ext cx="2660197" cy="1670304"/>
          </a:xfrm>
          <a:prstGeom prst="rect">
            <a:avLst/>
          </a:prstGeom>
        </p:spPr>
        <p:txBody>
          <a:bodyPr vert="horz" lIns="91440" tIns="45720" rIns="91440" bIns="45720" rtlCol="0" anchor="b">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1800" dirty="0"/>
              <a:t>Large Panel System (LPS) Buildings</a:t>
            </a:r>
          </a:p>
          <a:p>
            <a:pPr marL="0" indent="0">
              <a:lnSpc>
                <a:spcPct val="90000"/>
              </a:lnSpc>
              <a:buNone/>
            </a:pPr>
            <a:endParaRPr lang="en-US" sz="1800" dirty="0"/>
          </a:p>
          <a:p>
            <a:pPr marL="0" indent="0">
              <a:lnSpc>
                <a:spcPct val="90000"/>
              </a:lnSpc>
              <a:buNone/>
            </a:pPr>
            <a:r>
              <a:rPr lang="en-US" sz="1800" dirty="0"/>
              <a:t>What are they?</a:t>
            </a:r>
          </a:p>
        </p:txBody>
      </p:sp>
      <p:sp>
        <p:nvSpPr>
          <p:cNvPr id="13" name="TextBox 12">
            <a:extLst>
              <a:ext uri="{FF2B5EF4-FFF2-40B4-BE49-F238E27FC236}">
                <a16:creationId xmlns:a16="http://schemas.microsoft.com/office/drawing/2014/main" id="{B794844F-649B-B2FF-A7C7-E30BDE51BAE8}"/>
              </a:ext>
            </a:extLst>
          </p:cNvPr>
          <p:cNvSpPr txBox="1"/>
          <p:nvPr/>
        </p:nvSpPr>
        <p:spPr>
          <a:xfrm>
            <a:off x="4049417" y="3523488"/>
            <a:ext cx="7677616" cy="3139321"/>
          </a:xfrm>
          <a:prstGeom prst="rect">
            <a:avLst/>
          </a:prstGeom>
          <a:noFill/>
        </p:spPr>
        <p:txBody>
          <a:bodyPr wrap="square">
            <a:spAutoFit/>
          </a:bodyPr>
          <a:lstStyle/>
          <a:p>
            <a:pPr marL="342900" lvl="0" indent="-342900">
              <a:buClr>
                <a:schemeClr val="accent1"/>
              </a:buClr>
              <a:buFont typeface="Wingdings" pitchFamily="2" charset="2"/>
              <a:buChar char="§"/>
            </a:pPr>
            <a:r>
              <a:rPr lang="en-GB" dirty="0"/>
              <a:t>LPS Buildings are those constructed typically in the </a:t>
            </a:r>
            <a:r>
              <a:rPr lang="en-GB" b="0" i="0" dirty="0"/>
              <a:t>1960’s and 70’s </a:t>
            </a:r>
            <a:r>
              <a:rPr lang="en-GB" dirty="0"/>
              <a:t>using large precast concrete panels for roofs, walls and floors.</a:t>
            </a:r>
          </a:p>
          <a:p>
            <a:pPr marL="342900" lvl="0" indent="-342900">
              <a:buClr>
                <a:schemeClr val="accent1"/>
              </a:buClr>
              <a:buFont typeface="Wingdings" pitchFamily="2" charset="2"/>
              <a:buChar char="§"/>
            </a:pPr>
            <a:endParaRPr lang="en-GB" dirty="0"/>
          </a:p>
          <a:p>
            <a:pPr marL="342900" indent="-342900">
              <a:buClr>
                <a:schemeClr val="accent1"/>
              </a:buClr>
              <a:buFont typeface="Wingdings" pitchFamily="2" charset="2"/>
              <a:buChar char="§"/>
            </a:pPr>
            <a:r>
              <a:rPr lang="en-GB" dirty="0"/>
              <a:t>The panels are joined together on site with additional steel reinforcement and </a:t>
            </a:r>
            <a:r>
              <a:rPr lang="en-GB" dirty="0" err="1"/>
              <a:t>insitu</a:t>
            </a:r>
            <a:r>
              <a:rPr lang="en-GB" dirty="0"/>
              <a:t> concrete.</a:t>
            </a:r>
            <a:endParaRPr lang="en-US" dirty="0"/>
          </a:p>
          <a:p>
            <a:pPr marL="342900" lvl="0" indent="-342900">
              <a:buClr>
                <a:schemeClr val="accent1"/>
              </a:buClr>
              <a:buFont typeface="Wingdings" pitchFamily="2" charset="2"/>
              <a:buChar char="§"/>
            </a:pPr>
            <a:endParaRPr lang="en-US" dirty="0"/>
          </a:p>
          <a:p>
            <a:pPr marL="342900" indent="-342900">
              <a:buClr>
                <a:schemeClr val="accent1"/>
              </a:buClr>
              <a:buFont typeface="Wingdings" pitchFamily="2" charset="2"/>
              <a:buChar char="§"/>
            </a:pPr>
            <a:r>
              <a:rPr lang="en-GB" dirty="0"/>
              <a:t>Records indicate circa 160,000 dwellings were constructed using LPS in the UK. </a:t>
            </a:r>
            <a:endParaRPr lang="en-US" dirty="0"/>
          </a:p>
          <a:p>
            <a:pPr marL="342900" lvl="0" indent="-342900">
              <a:buClr>
                <a:schemeClr val="accent1"/>
              </a:buClr>
              <a:buFont typeface="Wingdings" pitchFamily="2" charset="2"/>
              <a:buChar char="§"/>
            </a:pPr>
            <a:endParaRPr lang="en-US" dirty="0"/>
          </a:p>
          <a:p>
            <a:pPr marL="342900" indent="-342900">
              <a:buClr>
                <a:schemeClr val="accent1"/>
              </a:buClr>
              <a:buFont typeface="Wingdings" pitchFamily="2" charset="2"/>
              <a:buChar char="§"/>
            </a:pPr>
            <a:r>
              <a:rPr lang="en-GB" dirty="0"/>
              <a:t>The Croydon blocks are recorded as LPS blocks constructed using the Wates LPS system.</a:t>
            </a:r>
            <a:endParaRPr lang="en-US" dirty="0"/>
          </a:p>
        </p:txBody>
      </p:sp>
      <p:pic>
        <p:nvPicPr>
          <p:cNvPr id="14" name="Picture 4">
            <a:extLst>
              <a:ext uri="{FF2B5EF4-FFF2-40B4-BE49-F238E27FC236}">
                <a16:creationId xmlns:a16="http://schemas.microsoft.com/office/drawing/2014/main" id="{95A5E2D8-8CDF-9741-C05F-53D3ADC9B9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571" b="14188"/>
          <a:stretch/>
        </p:blipFill>
        <p:spPr bwMode="auto">
          <a:xfrm>
            <a:off x="3584448" y="0"/>
            <a:ext cx="8698802" cy="320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5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68EEBE-1CB6-B25B-5A8C-22E1F900559D}"/>
              </a:ext>
            </a:extLst>
          </p:cNvPr>
          <p:cNvSpPr/>
          <p:nvPr/>
        </p:nvSpPr>
        <p:spPr>
          <a:xfrm>
            <a:off x="0" y="0"/>
            <a:ext cx="35844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6A6F442-C8D5-FE7F-A9B3-9B94037F8C29}"/>
              </a:ext>
            </a:extLst>
          </p:cNvPr>
          <p:cNvSpPr>
            <a:spLocks noGrp="1"/>
          </p:cNvSpPr>
          <p:nvPr>
            <p:ph type="title"/>
          </p:nvPr>
        </p:nvSpPr>
        <p:spPr>
          <a:xfrm>
            <a:off x="464969" y="475488"/>
            <a:ext cx="2880828" cy="1304544"/>
          </a:xfrm>
        </p:spPr>
        <p:txBody>
          <a:bodyPr vert="horz" lIns="91440" tIns="45720" rIns="91440" bIns="45720" rtlCol="0" anchor="t">
            <a:normAutofit/>
          </a:bodyPr>
          <a:lstStyle/>
          <a:p>
            <a:r>
              <a:rPr lang="en-US" sz="3600" kern="1200" dirty="0">
                <a:latin typeface="+mj-lt"/>
                <a:ea typeface="+mj-ea"/>
                <a:cs typeface="+mj-cs"/>
              </a:rPr>
              <a:t>Structural Engineering</a:t>
            </a:r>
          </a:p>
        </p:txBody>
      </p:sp>
      <p:sp>
        <p:nvSpPr>
          <p:cNvPr id="8" name="Text Placeholder 4">
            <a:extLst>
              <a:ext uri="{FF2B5EF4-FFF2-40B4-BE49-F238E27FC236}">
                <a16:creationId xmlns:a16="http://schemas.microsoft.com/office/drawing/2014/main" id="{CCDED2AA-0258-8F89-27D6-8A4FCA103781}"/>
              </a:ext>
            </a:extLst>
          </p:cNvPr>
          <p:cNvSpPr txBox="1">
            <a:spLocks/>
          </p:cNvSpPr>
          <p:nvPr/>
        </p:nvSpPr>
        <p:spPr>
          <a:xfrm>
            <a:off x="464968" y="4876800"/>
            <a:ext cx="2694921" cy="1670304"/>
          </a:xfrm>
          <a:prstGeom prst="rect">
            <a:avLst/>
          </a:prstGeom>
        </p:spPr>
        <p:txBody>
          <a:bodyPr vert="horz" lIns="91440" tIns="45720" rIns="91440" bIns="45720" rtlCol="0" anchor="b">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1800" kern="1200" dirty="0">
                <a:latin typeface="+mn-lt"/>
                <a:ea typeface="+mn-ea"/>
                <a:cs typeface="+mn-cs"/>
              </a:rPr>
              <a:t>Large Panel System (LPS) Buildings</a:t>
            </a:r>
          </a:p>
          <a:p>
            <a:pPr marL="0" indent="0">
              <a:lnSpc>
                <a:spcPct val="90000"/>
              </a:lnSpc>
              <a:buNone/>
            </a:pPr>
            <a:endParaRPr lang="en-US" sz="1800" kern="1200" dirty="0">
              <a:latin typeface="+mn-lt"/>
              <a:ea typeface="+mn-ea"/>
              <a:cs typeface="+mn-cs"/>
            </a:endParaRPr>
          </a:p>
          <a:p>
            <a:pPr marL="0" indent="0">
              <a:lnSpc>
                <a:spcPct val="90000"/>
              </a:lnSpc>
              <a:buNone/>
            </a:pPr>
            <a:r>
              <a:rPr lang="en-US" sz="1800" dirty="0"/>
              <a:t>Typical construction</a:t>
            </a:r>
            <a:endParaRPr lang="en-US" sz="1800" kern="1200" dirty="0">
              <a:latin typeface="+mn-lt"/>
              <a:ea typeface="+mn-ea"/>
              <a:cs typeface="+mn-cs"/>
            </a:endParaRPr>
          </a:p>
        </p:txBody>
      </p:sp>
      <p:pic>
        <p:nvPicPr>
          <p:cNvPr id="2" name="Content Placeholder 7">
            <a:extLst>
              <a:ext uri="{FF2B5EF4-FFF2-40B4-BE49-F238E27FC236}">
                <a16:creationId xmlns:a16="http://schemas.microsoft.com/office/drawing/2014/main" id="{27B4AAB4-6F85-8B96-6076-8DCDCDBAA7B8}"/>
              </a:ext>
            </a:extLst>
          </p:cNvPr>
          <p:cNvPicPr>
            <a:picLocks noChangeAspect="1"/>
          </p:cNvPicPr>
          <p:nvPr/>
        </p:nvPicPr>
        <p:blipFill rotWithShape="1">
          <a:blip r:embed="rId2"/>
          <a:srcRect b="8015"/>
          <a:stretch/>
        </p:blipFill>
        <p:spPr>
          <a:xfrm>
            <a:off x="4582160" y="121861"/>
            <a:ext cx="5561584" cy="6687371"/>
          </a:xfrm>
          <a:prstGeom prst="rect">
            <a:avLst/>
          </a:prstGeom>
        </p:spPr>
      </p:pic>
      <p:pic>
        <p:nvPicPr>
          <p:cNvPr id="4" name="Picture 3" descr="Background pattern&#10;&#10;Description automatically generated">
            <a:extLst>
              <a:ext uri="{FF2B5EF4-FFF2-40B4-BE49-F238E27FC236}">
                <a16:creationId xmlns:a16="http://schemas.microsoft.com/office/drawing/2014/main" id="{73B07444-8173-6B28-8501-1FC66B6B6FC9}"/>
              </a:ext>
            </a:extLst>
          </p:cNvPr>
          <p:cNvPicPr>
            <a:picLocks noChangeAspect="1"/>
          </p:cNvPicPr>
          <p:nvPr/>
        </p:nvPicPr>
        <p:blipFill rotWithShape="1">
          <a:blip r:embed="rId3">
            <a:extLst>
              <a:ext uri="{28A0092B-C50C-407E-A947-70E740481C1C}">
                <a14:useLocalDpi xmlns:a14="http://schemas.microsoft.com/office/drawing/2010/main" val="0"/>
              </a:ext>
            </a:extLst>
          </a:blip>
          <a:srcRect l="73008" t="2489" b="2399"/>
          <a:stretch/>
        </p:blipFill>
        <p:spPr>
          <a:xfrm>
            <a:off x="10607040" y="36516"/>
            <a:ext cx="1505626" cy="6798019"/>
          </a:xfrm>
          <a:prstGeom prst="rect">
            <a:avLst/>
          </a:prstGeom>
        </p:spPr>
      </p:pic>
    </p:spTree>
    <p:extLst>
      <p:ext uri="{BB962C8B-B14F-4D97-AF65-F5344CB8AC3E}">
        <p14:creationId xmlns:p14="http://schemas.microsoft.com/office/powerpoint/2010/main" val="349083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68EEBE-1CB6-B25B-5A8C-22E1F900559D}"/>
              </a:ext>
            </a:extLst>
          </p:cNvPr>
          <p:cNvSpPr/>
          <p:nvPr/>
        </p:nvSpPr>
        <p:spPr>
          <a:xfrm>
            <a:off x="0" y="0"/>
            <a:ext cx="35844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6A6F442-C8D5-FE7F-A9B3-9B94037F8C29}"/>
              </a:ext>
            </a:extLst>
          </p:cNvPr>
          <p:cNvSpPr>
            <a:spLocks noGrp="1"/>
          </p:cNvSpPr>
          <p:nvPr>
            <p:ph type="title"/>
          </p:nvPr>
        </p:nvSpPr>
        <p:spPr>
          <a:xfrm>
            <a:off x="464969" y="475488"/>
            <a:ext cx="2880828" cy="1304544"/>
          </a:xfrm>
        </p:spPr>
        <p:txBody>
          <a:bodyPr vert="horz" lIns="91440" tIns="45720" rIns="91440" bIns="45720" rtlCol="0" anchor="t">
            <a:normAutofit/>
          </a:bodyPr>
          <a:lstStyle/>
          <a:p>
            <a:r>
              <a:rPr lang="en-US" sz="3600" kern="1200" dirty="0">
                <a:latin typeface="+mj-lt"/>
                <a:ea typeface="+mj-ea"/>
                <a:cs typeface="+mj-cs"/>
              </a:rPr>
              <a:t>Structural Engineering</a:t>
            </a:r>
          </a:p>
        </p:txBody>
      </p:sp>
      <p:sp>
        <p:nvSpPr>
          <p:cNvPr id="8" name="Text Placeholder 4">
            <a:extLst>
              <a:ext uri="{FF2B5EF4-FFF2-40B4-BE49-F238E27FC236}">
                <a16:creationId xmlns:a16="http://schemas.microsoft.com/office/drawing/2014/main" id="{CCDED2AA-0258-8F89-27D6-8A4FCA103781}"/>
              </a:ext>
            </a:extLst>
          </p:cNvPr>
          <p:cNvSpPr txBox="1">
            <a:spLocks/>
          </p:cNvSpPr>
          <p:nvPr/>
        </p:nvSpPr>
        <p:spPr>
          <a:xfrm>
            <a:off x="464968" y="4876800"/>
            <a:ext cx="2694921" cy="1670304"/>
          </a:xfrm>
          <a:prstGeom prst="rect">
            <a:avLst/>
          </a:prstGeom>
        </p:spPr>
        <p:txBody>
          <a:bodyPr vert="horz" lIns="91440" tIns="45720" rIns="91440" bIns="45720" rtlCol="0" anchor="b">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1800" kern="1200" dirty="0">
                <a:latin typeface="+mn-lt"/>
                <a:ea typeface="+mn-ea"/>
                <a:cs typeface="+mn-cs"/>
              </a:rPr>
              <a:t>Large Panel System (LPS) Buildings</a:t>
            </a:r>
          </a:p>
          <a:p>
            <a:pPr marL="0" indent="0">
              <a:lnSpc>
                <a:spcPct val="90000"/>
              </a:lnSpc>
              <a:buNone/>
            </a:pPr>
            <a:endParaRPr lang="en-US" sz="1800" kern="1200" dirty="0">
              <a:latin typeface="+mn-lt"/>
              <a:ea typeface="+mn-ea"/>
              <a:cs typeface="+mn-cs"/>
            </a:endParaRPr>
          </a:p>
          <a:p>
            <a:pPr marL="0" indent="0">
              <a:lnSpc>
                <a:spcPct val="90000"/>
              </a:lnSpc>
              <a:buNone/>
            </a:pPr>
            <a:r>
              <a:rPr lang="en-US" sz="1800" kern="1200" dirty="0">
                <a:latin typeface="+mn-lt"/>
                <a:ea typeface="+mn-ea"/>
                <a:cs typeface="+mn-cs"/>
              </a:rPr>
              <a:t>Inherent design issues</a:t>
            </a:r>
          </a:p>
        </p:txBody>
      </p:sp>
      <p:sp>
        <p:nvSpPr>
          <p:cNvPr id="13" name="TextBox 12">
            <a:extLst>
              <a:ext uri="{FF2B5EF4-FFF2-40B4-BE49-F238E27FC236}">
                <a16:creationId xmlns:a16="http://schemas.microsoft.com/office/drawing/2014/main" id="{B794844F-649B-B2FF-A7C7-E30BDE51BAE8}"/>
              </a:ext>
            </a:extLst>
          </p:cNvPr>
          <p:cNvSpPr txBox="1"/>
          <p:nvPr/>
        </p:nvSpPr>
        <p:spPr>
          <a:xfrm>
            <a:off x="4049417" y="3523488"/>
            <a:ext cx="7677616" cy="2862322"/>
          </a:xfrm>
          <a:prstGeom prst="rect">
            <a:avLst/>
          </a:prstGeom>
          <a:noFill/>
        </p:spPr>
        <p:txBody>
          <a:bodyPr wrap="square">
            <a:spAutoFit/>
          </a:bodyPr>
          <a:lstStyle/>
          <a:p>
            <a:pPr marL="285750" lvl="0" indent="-285750">
              <a:buClr>
                <a:schemeClr val="accent1"/>
              </a:buClr>
              <a:buFont typeface="Wingdings" pitchFamily="2" charset="2"/>
              <a:buChar char="§"/>
            </a:pPr>
            <a:r>
              <a:rPr lang="en-GB" dirty="0"/>
              <a:t>LPS buildings have inherent structural weaknesses in the </a:t>
            </a:r>
            <a:r>
              <a:rPr lang="en-US" dirty="0"/>
              <a:t>panels and connections with failure to resist accidental forces such as explosion, impact, fire.</a:t>
            </a:r>
          </a:p>
          <a:p>
            <a:pPr marL="285750" lvl="0" indent="-285750">
              <a:buClr>
                <a:schemeClr val="accent1"/>
              </a:buClr>
              <a:buFont typeface="Wingdings" pitchFamily="2" charset="2"/>
              <a:buChar char="§"/>
            </a:pPr>
            <a:endParaRPr lang="en-US" dirty="0"/>
          </a:p>
          <a:p>
            <a:pPr marL="285750" indent="-285750">
              <a:buClr>
                <a:schemeClr val="accent1"/>
              </a:buClr>
              <a:buFont typeface="Wingdings" pitchFamily="2" charset="2"/>
              <a:buChar char="§"/>
            </a:pPr>
            <a:r>
              <a:rPr lang="en-US" dirty="0"/>
              <a:t>Many LPS structures have been demolished or strengthened dependent on the findings of individual structural engineering assessments (and associated costs).</a:t>
            </a:r>
          </a:p>
          <a:p>
            <a:pPr marL="285750" lvl="0" indent="-285750">
              <a:buClr>
                <a:schemeClr val="accent1"/>
              </a:buClr>
              <a:buFont typeface="Wingdings" pitchFamily="2" charset="2"/>
              <a:buChar char="§"/>
            </a:pPr>
            <a:endParaRPr lang="en-GB" dirty="0"/>
          </a:p>
          <a:p>
            <a:pPr marL="285750" indent="-285750">
              <a:buClr>
                <a:schemeClr val="accent1"/>
              </a:buClr>
              <a:buFont typeface="Wingdings" pitchFamily="2" charset="2"/>
              <a:buChar char="§"/>
            </a:pPr>
            <a:r>
              <a:rPr lang="en-GB" dirty="0"/>
              <a:t>In essence, the building structure needs to be assessed to see if it can resist accidental loads in accordance with latest BRE guidance.</a:t>
            </a:r>
          </a:p>
        </p:txBody>
      </p:sp>
      <p:pic>
        <p:nvPicPr>
          <p:cNvPr id="14" name="Picture 4">
            <a:extLst>
              <a:ext uri="{FF2B5EF4-FFF2-40B4-BE49-F238E27FC236}">
                <a16:creationId xmlns:a16="http://schemas.microsoft.com/office/drawing/2014/main" id="{95A5E2D8-8CDF-9741-C05F-53D3ADC9B9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571" b="14188"/>
          <a:stretch/>
        </p:blipFill>
        <p:spPr bwMode="auto">
          <a:xfrm>
            <a:off x="3584448" y="0"/>
            <a:ext cx="8698802" cy="320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7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68EEBE-1CB6-B25B-5A8C-22E1F900559D}"/>
              </a:ext>
            </a:extLst>
          </p:cNvPr>
          <p:cNvSpPr/>
          <p:nvPr/>
        </p:nvSpPr>
        <p:spPr>
          <a:xfrm>
            <a:off x="0" y="0"/>
            <a:ext cx="35844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6A6F442-C8D5-FE7F-A9B3-9B94037F8C29}"/>
              </a:ext>
            </a:extLst>
          </p:cNvPr>
          <p:cNvSpPr>
            <a:spLocks noGrp="1"/>
          </p:cNvSpPr>
          <p:nvPr>
            <p:ph type="title"/>
          </p:nvPr>
        </p:nvSpPr>
        <p:spPr>
          <a:xfrm>
            <a:off x="464969" y="475488"/>
            <a:ext cx="2880828" cy="1304544"/>
          </a:xfrm>
        </p:spPr>
        <p:txBody>
          <a:bodyPr vert="horz" lIns="91440" tIns="45720" rIns="91440" bIns="45720" rtlCol="0" anchor="t">
            <a:normAutofit/>
          </a:bodyPr>
          <a:lstStyle/>
          <a:p>
            <a:r>
              <a:rPr lang="en-US" sz="3600" kern="1200" dirty="0">
                <a:latin typeface="+mj-lt"/>
                <a:ea typeface="+mj-ea"/>
                <a:cs typeface="+mj-cs"/>
              </a:rPr>
              <a:t>Structural Engineering</a:t>
            </a:r>
          </a:p>
        </p:txBody>
      </p:sp>
      <p:sp>
        <p:nvSpPr>
          <p:cNvPr id="8" name="Text Placeholder 4">
            <a:extLst>
              <a:ext uri="{FF2B5EF4-FFF2-40B4-BE49-F238E27FC236}">
                <a16:creationId xmlns:a16="http://schemas.microsoft.com/office/drawing/2014/main" id="{CCDED2AA-0258-8F89-27D6-8A4FCA103781}"/>
              </a:ext>
            </a:extLst>
          </p:cNvPr>
          <p:cNvSpPr txBox="1">
            <a:spLocks/>
          </p:cNvSpPr>
          <p:nvPr/>
        </p:nvSpPr>
        <p:spPr>
          <a:xfrm>
            <a:off x="464969" y="4876800"/>
            <a:ext cx="2648622" cy="1670304"/>
          </a:xfrm>
          <a:prstGeom prst="rect">
            <a:avLst/>
          </a:prstGeom>
        </p:spPr>
        <p:txBody>
          <a:bodyPr vert="horz" lIns="91440" tIns="45720" rIns="91440" bIns="45720" rtlCol="0" anchor="b">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1800" kern="1200" dirty="0">
                <a:latin typeface="+mn-lt"/>
                <a:ea typeface="+mn-ea"/>
                <a:cs typeface="+mn-cs"/>
              </a:rPr>
              <a:t>Large Panel System (LPS) Buildings</a:t>
            </a:r>
          </a:p>
          <a:p>
            <a:pPr marL="0" indent="0">
              <a:lnSpc>
                <a:spcPct val="90000"/>
              </a:lnSpc>
              <a:buNone/>
            </a:pPr>
            <a:endParaRPr lang="en-US" sz="1800" kern="1200" dirty="0">
              <a:latin typeface="+mn-lt"/>
              <a:ea typeface="+mn-ea"/>
              <a:cs typeface="+mn-cs"/>
            </a:endParaRPr>
          </a:p>
          <a:p>
            <a:pPr marL="0" indent="0">
              <a:lnSpc>
                <a:spcPct val="90000"/>
              </a:lnSpc>
              <a:buNone/>
            </a:pPr>
            <a:r>
              <a:rPr lang="en-US" sz="1800" dirty="0"/>
              <a:t>Structural assessment process</a:t>
            </a:r>
            <a:endParaRPr lang="en-US" sz="1800" kern="1200" dirty="0">
              <a:latin typeface="+mn-lt"/>
              <a:ea typeface="+mn-ea"/>
              <a:cs typeface="+mn-cs"/>
            </a:endParaRPr>
          </a:p>
        </p:txBody>
      </p:sp>
      <p:sp>
        <p:nvSpPr>
          <p:cNvPr id="13" name="TextBox 12">
            <a:extLst>
              <a:ext uri="{FF2B5EF4-FFF2-40B4-BE49-F238E27FC236}">
                <a16:creationId xmlns:a16="http://schemas.microsoft.com/office/drawing/2014/main" id="{B794844F-649B-B2FF-A7C7-E30BDE51BAE8}"/>
              </a:ext>
            </a:extLst>
          </p:cNvPr>
          <p:cNvSpPr txBox="1"/>
          <p:nvPr/>
        </p:nvSpPr>
        <p:spPr>
          <a:xfrm>
            <a:off x="4049417" y="1644399"/>
            <a:ext cx="7941956" cy="5078313"/>
          </a:xfrm>
          <a:prstGeom prst="rect">
            <a:avLst/>
          </a:prstGeom>
          <a:noFill/>
        </p:spPr>
        <p:txBody>
          <a:bodyPr wrap="square">
            <a:spAutoFit/>
          </a:bodyPr>
          <a:lstStyle/>
          <a:p>
            <a:pPr marL="285750" lvl="0" indent="-285750">
              <a:buClr>
                <a:schemeClr val="accent1"/>
              </a:buClr>
              <a:buFont typeface="Wingdings" pitchFamily="2" charset="2"/>
              <a:buChar char="§"/>
            </a:pPr>
            <a:r>
              <a:rPr lang="en-GB" dirty="0"/>
              <a:t>This means that we need to investigate how the building was originally constructed and what loads the structural panels and connections can resist. </a:t>
            </a:r>
          </a:p>
          <a:p>
            <a:pPr marL="285750" lvl="0" indent="-285750">
              <a:buClr>
                <a:schemeClr val="accent1"/>
              </a:buClr>
              <a:buFont typeface="Wingdings" pitchFamily="2" charset="2"/>
              <a:buChar char="§"/>
            </a:pPr>
            <a:endParaRPr lang="en-GB" dirty="0"/>
          </a:p>
          <a:p>
            <a:pPr marL="285750" indent="-285750">
              <a:buClr>
                <a:schemeClr val="accent1"/>
              </a:buClr>
              <a:buFont typeface="Wingdings" pitchFamily="2" charset="2"/>
              <a:buChar char="§"/>
            </a:pPr>
            <a:r>
              <a:rPr lang="en-GB" dirty="0"/>
              <a:t>In the absence of original building records, we will need to undertake intrusive investigation to find reinforcement content throughout the building. Unfortunately, this work is noisy and disruptive.</a:t>
            </a:r>
          </a:p>
          <a:p>
            <a:pPr marL="285750" indent="-285750">
              <a:buClr>
                <a:schemeClr val="accent1"/>
              </a:buClr>
              <a:buFont typeface="Wingdings" pitchFamily="2" charset="2"/>
              <a:buChar char="§"/>
            </a:pPr>
            <a:endParaRPr lang="en-GB" dirty="0"/>
          </a:p>
          <a:p>
            <a:pPr marL="285750" indent="-285750">
              <a:buClr>
                <a:schemeClr val="accent1"/>
              </a:buClr>
              <a:buFont typeface="Wingdings" pitchFamily="2" charset="2"/>
              <a:buChar char="§"/>
            </a:pPr>
            <a:r>
              <a:rPr lang="en-US" dirty="0"/>
              <a:t>Once we have this information, we can undertake a detailed assessment and determine what scale of strengthening is required (if any).</a:t>
            </a:r>
          </a:p>
          <a:p>
            <a:pPr marL="285750" indent="-285750">
              <a:buClr>
                <a:schemeClr val="accent1"/>
              </a:buClr>
              <a:buFont typeface="Wingdings" pitchFamily="2" charset="2"/>
              <a:buChar char="§"/>
            </a:pPr>
            <a:endParaRPr lang="en-GB" dirty="0"/>
          </a:p>
          <a:p>
            <a:pPr marL="285750" indent="-285750">
              <a:buClr>
                <a:schemeClr val="accent1"/>
              </a:buClr>
              <a:buFont typeface="Wingdings" pitchFamily="2" charset="2"/>
              <a:buChar char="§"/>
            </a:pPr>
            <a:r>
              <a:rPr lang="en-US" dirty="0"/>
              <a:t>This strengthening will most likely involve erecting a steel frame to brace the structure and local strengthening of the panel joints. Again, this work will be noisy, disruptive, lengthy and expensive. A full decant will be required for this work to be undertaken safely.</a:t>
            </a:r>
          </a:p>
          <a:p>
            <a:pPr marL="285750" indent="-285750">
              <a:buClr>
                <a:schemeClr val="accent1"/>
              </a:buClr>
              <a:buFont typeface="Wingdings" pitchFamily="2" charset="2"/>
              <a:buChar char="§"/>
            </a:pPr>
            <a:endParaRPr lang="en-GB" dirty="0"/>
          </a:p>
          <a:p>
            <a:pPr marL="285750" indent="-285750">
              <a:buClr>
                <a:schemeClr val="accent1"/>
              </a:buClr>
              <a:buFont typeface="Wingdings" pitchFamily="2" charset="2"/>
              <a:buChar char="§"/>
            </a:pPr>
            <a:r>
              <a:rPr lang="en-GB" dirty="0"/>
              <a:t>Maintenance will be required for the structure throughout its design life to maintain its functionality, durability.</a:t>
            </a:r>
          </a:p>
        </p:txBody>
      </p:sp>
      <p:pic>
        <p:nvPicPr>
          <p:cNvPr id="2" name="Picture 4">
            <a:extLst>
              <a:ext uri="{FF2B5EF4-FFF2-40B4-BE49-F238E27FC236}">
                <a16:creationId xmlns:a16="http://schemas.microsoft.com/office/drawing/2014/main" id="{8DDD376D-9678-5126-8A73-09475437C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926" b="36599"/>
          <a:stretch/>
        </p:blipFill>
        <p:spPr bwMode="auto">
          <a:xfrm>
            <a:off x="3584448" y="0"/>
            <a:ext cx="8698802" cy="130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5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68EEBE-1CB6-B25B-5A8C-22E1F900559D}"/>
              </a:ext>
            </a:extLst>
          </p:cNvPr>
          <p:cNvSpPr/>
          <p:nvPr/>
        </p:nvSpPr>
        <p:spPr>
          <a:xfrm>
            <a:off x="0" y="0"/>
            <a:ext cx="35844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6A6F442-C8D5-FE7F-A9B3-9B94037F8C29}"/>
              </a:ext>
            </a:extLst>
          </p:cNvPr>
          <p:cNvSpPr>
            <a:spLocks noGrp="1"/>
          </p:cNvSpPr>
          <p:nvPr>
            <p:ph type="title"/>
          </p:nvPr>
        </p:nvSpPr>
        <p:spPr>
          <a:xfrm>
            <a:off x="464969" y="475488"/>
            <a:ext cx="2880828" cy="1304544"/>
          </a:xfrm>
        </p:spPr>
        <p:txBody>
          <a:bodyPr vert="horz" lIns="91440" tIns="45720" rIns="91440" bIns="45720" rtlCol="0" anchor="t">
            <a:normAutofit/>
          </a:bodyPr>
          <a:lstStyle/>
          <a:p>
            <a:r>
              <a:rPr lang="en-US" sz="3600" kern="1200" dirty="0">
                <a:latin typeface="+mj-lt"/>
                <a:ea typeface="+mj-ea"/>
                <a:cs typeface="+mj-cs"/>
              </a:rPr>
              <a:t>Structural Engineering</a:t>
            </a:r>
          </a:p>
        </p:txBody>
      </p:sp>
      <p:sp>
        <p:nvSpPr>
          <p:cNvPr id="8" name="Text Placeholder 4">
            <a:extLst>
              <a:ext uri="{FF2B5EF4-FFF2-40B4-BE49-F238E27FC236}">
                <a16:creationId xmlns:a16="http://schemas.microsoft.com/office/drawing/2014/main" id="{CCDED2AA-0258-8F89-27D6-8A4FCA103781}"/>
              </a:ext>
            </a:extLst>
          </p:cNvPr>
          <p:cNvSpPr txBox="1">
            <a:spLocks/>
          </p:cNvSpPr>
          <p:nvPr/>
        </p:nvSpPr>
        <p:spPr>
          <a:xfrm>
            <a:off x="464969" y="4876800"/>
            <a:ext cx="2752794" cy="1670304"/>
          </a:xfrm>
          <a:prstGeom prst="rect">
            <a:avLst/>
          </a:prstGeom>
        </p:spPr>
        <p:txBody>
          <a:bodyPr vert="horz" lIns="91440" tIns="45720" rIns="91440" bIns="45720" rtlCol="0" anchor="b">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1800" kern="1200" dirty="0">
                <a:latin typeface="+mn-lt"/>
                <a:ea typeface="+mn-ea"/>
                <a:cs typeface="+mn-cs"/>
              </a:rPr>
              <a:t>Large Panel System (LPS) Buildings</a:t>
            </a:r>
          </a:p>
          <a:p>
            <a:pPr marL="0" indent="0">
              <a:lnSpc>
                <a:spcPct val="90000"/>
              </a:lnSpc>
              <a:buNone/>
            </a:pPr>
            <a:endParaRPr lang="en-US" sz="1800" kern="1200" dirty="0">
              <a:latin typeface="+mn-lt"/>
              <a:ea typeface="+mn-ea"/>
              <a:cs typeface="+mn-cs"/>
            </a:endParaRPr>
          </a:p>
          <a:p>
            <a:pPr marL="0" indent="0">
              <a:lnSpc>
                <a:spcPct val="90000"/>
              </a:lnSpc>
              <a:buNone/>
            </a:pPr>
            <a:r>
              <a:rPr lang="en-US" sz="1800" dirty="0"/>
              <a:t>Building Safety Act 2022</a:t>
            </a:r>
            <a:endParaRPr lang="en-US" sz="1800" kern="1200" dirty="0">
              <a:latin typeface="+mn-lt"/>
              <a:ea typeface="+mn-ea"/>
              <a:cs typeface="+mn-cs"/>
            </a:endParaRPr>
          </a:p>
        </p:txBody>
      </p:sp>
      <p:sp>
        <p:nvSpPr>
          <p:cNvPr id="13" name="TextBox 12">
            <a:extLst>
              <a:ext uri="{FF2B5EF4-FFF2-40B4-BE49-F238E27FC236}">
                <a16:creationId xmlns:a16="http://schemas.microsoft.com/office/drawing/2014/main" id="{B794844F-649B-B2FF-A7C7-E30BDE51BAE8}"/>
              </a:ext>
            </a:extLst>
          </p:cNvPr>
          <p:cNvSpPr txBox="1"/>
          <p:nvPr/>
        </p:nvSpPr>
        <p:spPr>
          <a:xfrm>
            <a:off x="4049416" y="2023872"/>
            <a:ext cx="8045048" cy="4524315"/>
          </a:xfrm>
          <a:prstGeom prst="rect">
            <a:avLst/>
          </a:prstGeom>
          <a:noFill/>
        </p:spPr>
        <p:txBody>
          <a:bodyPr wrap="square">
            <a:spAutoFit/>
          </a:bodyPr>
          <a:lstStyle/>
          <a:p>
            <a:pPr marL="285750" lvl="0" indent="-285750">
              <a:buClr>
                <a:schemeClr val="accent1"/>
              </a:buClr>
              <a:buFont typeface="Wingdings" pitchFamily="2" charset="2"/>
              <a:buChar char="§"/>
            </a:pPr>
            <a:r>
              <a:rPr lang="en-GB" dirty="0"/>
              <a:t>New legislation, The Building Safety Act 2022 dictates that </a:t>
            </a:r>
            <a:r>
              <a:rPr lang="en-GB" b="0" i="0" dirty="0"/>
              <a:t>the principal accountable person for any occupied higher-risk building will need to register the building and apply to the regulator for a building assessment certificate </a:t>
            </a:r>
            <a:r>
              <a:rPr lang="en-GB" dirty="0"/>
              <a:t>(Higher Risk Buildings are those greater than 18m or seven storeys).</a:t>
            </a:r>
          </a:p>
          <a:p>
            <a:pPr marL="285750" lvl="0" indent="-285750">
              <a:buClr>
                <a:schemeClr val="accent1"/>
              </a:buClr>
              <a:buFont typeface="Wingdings" pitchFamily="2" charset="2"/>
              <a:buChar char="§"/>
            </a:pPr>
            <a:endParaRPr lang="en-GB" dirty="0"/>
          </a:p>
          <a:p>
            <a:pPr marL="285750" lvl="0" indent="-285750">
              <a:buClr>
                <a:schemeClr val="accent1"/>
              </a:buClr>
              <a:buFont typeface="Wingdings" pitchFamily="2" charset="2"/>
              <a:buChar char="§"/>
            </a:pPr>
            <a:r>
              <a:rPr lang="en-GB" dirty="0"/>
              <a:t>In respect to structure, this will need to:</a:t>
            </a:r>
          </a:p>
          <a:p>
            <a:pPr lvl="1">
              <a:buClr>
                <a:schemeClr val="accent1"/>
              </a:buClr>
            </a:pPr>
            <a:r>
              <a:rPr lang="en-GB" b="1" dirty="0">
                <a:solidFill>
                  <a:schemeClr val="accent1"/>
                </a:solidFill>
              </a:rPr>
              <a:t>1. </a:t>
            </a:r>
            <a:r>
              <a:rPr lang="en-GB" dirty="0"/>
              <a:t>Show that the building complied with applicable Building Regulations when constructed.</a:t>
            </a:r>
          </a:p>
          <a:p>
            <a:pPr lvl="1">
              <a:buClr>
                <a:schemeClr val="accent1"/>
              </a:buClr>
            </a:pPr>
            <a:r>
              <a:rPr lang="en-GB" b="1" dirty="0">
                <a:solidFill>
                  <a:schemeClr val="accent1"/>
                </a:solidFill>
              </a:rPr>
              <a:t>2. </a:t>
            </a:r>
            <a:r>
              <a:rPr lang="en-GB" dirty="0"/>
              <a:t>Identify and manage building safety risks going forward and how the buildings structural integrity is being provided and maintained.</a:t>
            </a:r>
          </a:p>
          <a:p>
            <a:pPr marL="285750" lvl="0" indent="-285750">
              <a:buClr>
                <a:schemeClr val="accent1"/>
              </a:buClr>
              <a:buFont typeface="Wingdings" pitchFamily="2" charset="2"/>
              <a:buChar char="§"/>
            </a:pPr>
            <a:endParaRPr lang="en-GB" dirty="0"/>
          </a:p>
          <a:p>
            <a:pPr marL="285750" indent="-285750">
              <a:buClr>
                <a:schemeClr val="accent1"/>
              </a:buClr>
              <a:buFont typeface="Wingdings" pitchFamily="2" charset="2"/>
              <a:buChar char="§"/>
            </a:pPr>
            <a:r>
              <a:rPr lang="en-GB" dirty="0"/>
              <a:t>Once this has been successfully completed (along with other safety aspects such as Fire), a </a:t>
            </a:r>
            <a:r>
              <a:rPr lang="en-GB" b="0" i="0" dirty="0"/>
              <a:t>“building assessment certificate” will be granted.</a:t>
            </a:r>
            <a:endParaRPr lang="en-GB" dirty="0"/>
          </a:p>
          <a:p>
            <a:pPr marL="285750" lvl="0" indent="-285750">
              <a:buClr>
                <a:schemeClr val="accent1"/>
              </a:buClr>
              <a:buFont typeface="Wingdings" pitchFamily="2" charset="2"/>
              <a:buChar char="§"/>
            </a:pPr>
            <a:endParaRPr lang="en-GB" dirty="0"/>
          </a:p>
          <a:p>
            <a:pPr marL="285750" indent="-285750">
              <a:buClr>
                <a:schemeClr val="accent1"/>
              </a:buClr>
              <a:buFont typeface="Wingdings" pitchFamily="2" charset="2"/>
              <a:buChar char="§"/>
            </a:pPr>
            <a:r>
              <a:rPr lang="en-GB" dirty="0"/>
              <a:t>Once this certificate is granted, the building can be occupied.</a:t>
            </a:r>
          </a:p>
        </p:txBody>
      </p:sp>
      <p:pic>
        <p:nvPicPr>
          <p:cNvPr id="14" name="Picture 4">
            <a:extLst>
              <a:ext uri="{FF2B5EF4-FFF2-40B4-BE49-F238E27FC236}">
                <a16:creationId xmlns:a16="http://schemas.microsoft.com/office/drawing/2014/main" id="{95A5E2D8-8CDF-9741-C05F-53D3ADC9B9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927" b="30298"/>
          <a:stretch/>
        </p:blipFill>
        <p:spPr bwMode="auto">
          <a:xfrm>
            <a:off x="3584448" y="0"/>
            <a:ext cx="8698802" cy="167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87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5F24-8E58-0D9E-41B1-2753941CFEB3}"/>
              </a:ext>
            </a:extLst>
          </p:cNvPr>
          <p:cNvSpPr>
            <a:spLocks noGrp="1"/>
          </p:cNvSpPr>
          <p:nvPr>
            <p:ph type="title"/>
          </p:nvPr>
        </p:nvSpPr>
        <p:spPr/>
        <p:txBody>
          <a:bodyPr/>
          <a:lstStyle/>
          <a:p>
            <a:r>
              <a:rPr lang="en-GB" dirty="0"/>
              <a:t>Budget Costs</a:t>
            </a:r>
          </a:p>
        </p:txBody>
      </p:sp>
      <p:sp>
        <p:nvSpPr>
          <p:cNvPr id="7" name="Footer Placeholder 6">
            <a:extLst>
              <a:ext uri="{FF2B5EF4-FFF2-40B4-BE49-F238E27FC236}">
                <a16:creationId xmlns:a16="http://schemas.microsoft.com/office/drawing/2014/main" id="{7592B9B1-6AB6-CC5C-C394-A36F57DA1EB4}"/>
              </a:ext>
            </a:extLst>
          </p:cNvPr>
          <p:cNvSpPr>
            <a:spLocks noGrp="1"/>
          </p:cNvSpPr>
          <p:nvPr>
            <p:ph type="ftr" sz="quarter" idx="3"/>
          </p:nvPr>
        </p:nvSpPr>
        <p:spPr/>
        <p:txBody>
          <a:bodyPr/>
          <a:lstStyle/>
          <a:p>
            <a:pPr algn="l"/>
            <a:r>
              <a:rPr lang="en-GB"/>
              <a:t>Ridge and Partners LLP</a:t>
            </a:r>
            <a:endParaRPr lang="en-GB" dirty="0"/>
          </a:p>
        </p:txBody>
      </p:sp>
      <p:sp>
        <p:nvSpPr>
          <p:cNvPr id="8" name="Slide Number Placeholder 7">
            <a:extLst>
              <a:ext uri="{FF2B5EF4-FFF2-40B4-BE49-F238E27FC236}">
                <a16:creationId xmlns:a16="http://schemas.microsoft.com/office/drawing/2014/main" id="{D72B016F-BB53-16B0-A222-D9EFFADDFE1F}"/>
              </a:ext>
            </a:extLst>
          </p:cNvPr>
          <p:cNvSpPr>
            <a:spLocks noGrp="1"/>
          </p:cNvSpPr>
          <p:nvPr>
            <p:ph type="sldNum" sz="quarter" idx="4"/>
          </p:nvPr>
        </p:nvSpPr>
        <p:spPr/>
        <p:txBody>
          <a:bodyPr/>
          <a:lstStyle/>
          <a:p>
            <a:fld id="{92949019-961D-4A5E-A728-6C7FE65B3D1E}" type="slidenum">
              <a:rPr lang="en-GB" smtClean="0"/>
              <a:pPr/>
              <a:t>16</a:t>
            </a:fld>
            <a:endParaRPr lang="en-GB" dirty="0"/>
          </a:p>
        </p:txBody>
      </p:sp>
      <p:graphicFrame>
        <p:nvGraphicFramePr>
          <p:cNvPr id="3" name="Table 2">
            <a:extLst>
              <a:ext uri="{FF2B5EF4-FFF2-40B4-BE49-F238E27FC236}">
                <a16:creationId xmlns:a16="http://schemas.microsoft.com/office/drawing/2014/main" id="{DBC73362-FAB6-6A24-D74E-74F80A48B9A3}"/>
              </a:ext>
            </a:extLst>
          </p:cNvPr>
          <p:cNvGraphicFramePr>
            <a:graphicFrameLocks noGrp="1"/>
          </p:cNvGraphicFramePr>
          <p:nvPr>
            <p:extLst>
              <p:ext uri="{D42A27DB-BD31-4B8C-83A1-F6EECF244321}">
                <p14:modId xmlns:p14="http://schemas.microsoft.com/office/powerpoint/2010/main" val="2795078925"/>
              </p:ext>
            </p:extLst>
          </p:nvPr>
        </p:nvGraphicFramePr>
        <p:xfrm>
          <a:off x="710597" y="1411478"/>
          <a:ext cx="10749883" cy="4709929"/>
        </p:xfrm>
        <a:graphic>
          <a:graphicData uri="http://schemas.openxmlformats.org/drawingml/2006/table">
            <a:tbl>
              <a:tblPr firstRow="1" firstCol="1" bandRow="1">
                <a:tableStyleId>{5C22544A-7EE6-4342-B048-85BDC9FD1C3A}</a:tableStyleId>
              </a:tblPr>
              <a:tblGrid>
                <a:gridCol w="2325211">
                  <a:extLst>
                    <a:ext uri="{9D8B030D-6E8A-4147-A177-3AD203B41FA5}">
                      <a16:colId xmlns:a16="http://schemas.microsoft.com/office/drawing/2014/main" val="465757703"/>
                    </a:ext>
                  </a:extLst>
                </a:gridCol>
                <a:gridCol w="2523744">
                  <a:extLst>
                    <a:ext uri="{9D8B030D-6E8A-4147-A177-3AD203B41FA5}">
                      <a16:colId xmlns:a16="http://schemas.microsoft.com/office/drawing/2014/main" val="2122203394"/>
                    </a:ext>
                  </a:extLst>
                </a:gridCol>
                <a:gridCol w="2499360">
                  <a:extLst>
                    <a:ext uri="{9D8B030D-6E8A-4147-A177-3AD203B41FA5}">
                      <a16:colId xmlns:a16="http://schemas.microsoft.com/office/drawing/2014/main" val="3158296878"/>
                    </a:ext>
                  </a:extLst>
                </a:gridCol>
                <a:gridCol w="1796873">
                  <a:extLst>
                    <a:ext uri="{9D8B030D-6E8A-4147-A177-3AD203B41FA5}">
                      <a16:colId xmlns:a16="http://schemas.microsoft.com/office/drawing/2014/main" val="1547271762"/>
                    </a:ext>
                  </a:extLst>
                </a:gridCol>
                <a:gridCol w="1604695">
                  <a:extLst>
                    <a:ext uri="{9D8B030D-6E8A-4147-A177-3AD203B41FA5}">
                      <a16:colId xmlns:a16="http://schemas.microsoft.com/office/drawing/2014/main" val="1858241409"/>
                    </a:ext>
                  </a:extLst>
                </a:gridCol>
              </a:tblGrid>
              <a:tr h="996499">
                <a:tc>
                  <a:txBody>
                    <a:bodyPr/>
                    <a:lstStyle/>
                    <a:p>
                      <a:pPr>
                        <a:lnSpc>
                          <a:spcPct val="107000"/>
                        </a:lnSpc>
                        <a:spcAft>
                          <a:spcPts val="800"/>
                        </a:spcAft>
                      </a:pPr>
                      <a:r>
                        <a:rPr lang="en-GB" sz="1800" dirty="0">
                          <a:solidFill>
                            <a:schemeClr val="bg1"/>
                          </a:solidFill>
                          <a:effectLst/>
                        </a:rPr>
                        <a:t>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Refurbish</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Per unit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Rebuild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Per unit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782499"/>
                  </a:ext>
                </a:extLst>
              </a:tr>
              <a:tr h="806525">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Ridge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£8,733,000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£198,500*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£14,105,000**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£320,500**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3256634"/>
                  </a:ext>
                </a:extLst>
              </a:tr>
              <a:tr h="1619645">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Extra structural works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£3,600,000 – £13,912,000 (average £8,756,000)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£82,000 - £316,000 (average £199,000)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4497486"/>
                  </a:ext>
                </a:extLst>
              </a:tr>
              <a:tr h="1213085">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Total (with structural average)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£17,489,000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£397,500*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£14,105,000**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GB" sz="1800" dirty="0">
                        <a:effectLst/>
                      </a:endParaRPr>
                    </a:p>
                    <a:p>
                      <a:pPr>
                        <a:lnSpc>
                          <a:spcPct val="107000"/>
                        </a:lnSpc>
                        <a:spcAft>
                          <a:spcPts val="800"/>
                        </a:spcAft>
                      </a:pPr>
                      <a:r>
                        <a:rPr lang="en-GB" sz="1800" dirty="0">
                          <a:effectLst/>
                        </a:rPr>
                        <a:t>£320,500**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9434608"/>
                  </a:ext>
                </a:extLst>
              </a:tr>
            </a:tbl>
          </a:graphicData>
        </a:graphic>
      </p:graphicFrame>
    </p:spTree>
    <p:extLst>
      <p:ext uri="{BB962C8B-B14F-4D97-AF65-F5344CB8AC3E}">
        <p14:creationId xmlns:p14="http://schemas.microsoft.com/office/powerpoint/2010/main" val="380613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4DDE7467-B930-839D-BAB3-6FE7DE682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8C193D9-09BE-4E15-64F6-376787BE5E61}"/>
              </a:ext>
            </a:extLst>
          </p:cNvPr>
          <p:cNvSpPr/>
          <p:nvPr/>
        </p:nvSpPr>
        <p:spPr>
          <a:xfrm>
            <a:off x="0" y="0"/>
            <a:ext cx="5742432" cy="6858000"/>
          </a:xfrm>
          <a:prstGeom prst="rect">
            <a:avLst/>
          </a:prstGeom>
          <a:solidFill>
            <a:schemeClr val="tx1">
              <a:alpha val="9024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6B078C2-C08E-0D01-F405-ADBC3B0DC38C}"/>
              </a:ext>
            </a:extLst>
          </p:cNvPr>
          <p:cNvSpPr>
            <a:spLocks noGrp="1"/>
          </p:cNvSpPr>
          <p:nvPr>
            <p:ph type="ftr" sz="quarter" idx="3"/>
          </p:nvPr>
        </p:nvSpPr>
        <p:spPr/>
        <p:txBody>
          <a:bodyPr/>
          <a:lstStyle/>
          <a:p>
            <a:pPr algn="l"/>
            <a:r>
              <a:rPr lang="en-GB" dirty="0">
                <a:solidFill>
                  <a:schemeClr val="bg1"/>
                </a:solidFill>
              </a:rPr>
              <a:t>Ridge and Partners LLP</a:t>
            </a:r>
          </a:p>
        </p:txBody>
      </p:sp>
      <p:sp>
        <p:nvSpPr>
          <p:cNvPr id="5" name="Slide Number Placeholder 4">
            <a:extLst>
              <a:ext uri="{FF2B5EF4-FFF2-40B4-BE49-F238E27FC236}">
                <a16:creationId xmlns:a16="http://schemas.microsoft.com/office/drawing/2014/main" id="{EFC1EF6D-9B25-FB49-9E38-D84FE13B3DE1}"/>
              </a:ext>
            </a:extLst>
          </p:cNvPr>
          <p:cNvSpPr>
            <a:spLocks noGrp="1"/>
          </p:cNvSpPr>
          <p:nvPr>
            <p:ph type="sldNum" sz="quarter" idx="4"/>
          </p:nvPr>
        </p:nvSpPr>
        <p:spPr/>
        <p:txBody>
          <a:bodyPr/>
          <a:lstStyle/>
          <a:p>
            <a:fld id="{92949019-961D-4A5E-A728-6C7FE65B3D1E}" type="slidenum">
              <a:rPr lang="en-GB" smtClean="0">
                <a:solidFill>
                  <a:schemeClr val="bg1"/>
                </a:solidFill>
              </a:rPr>
              <a:pPr/>
              <a:t>17</a:t>
            </a:fld>
            <a:endParaRPr lang="en-GB" dirty="0">
              <a:solidFill>
                <a:schemeClr val="bg1"/>
              </a:solidFill>
            </a:endParaRPr>
          </a:p>
        </p:txBody>
      </p:sp>
      <p:sp>
        <p:nvSpPr>
          <p:cNvPr id="6" name="Title 5">
            <a:extLst>
              <a:ext uri="{FF2B5EF4-FFF2-40B4-BE49-F238E27FC236}">
                <a16:creationId xmlns:a16="http://schemas.microsoft.com/office/drawing/2014/main" id="{6218EC96-F09B-7B5A-9D18-9680366BAAD1}"/>
              </a:ext>
            </a:extLst>
          </p:cNvPr>
          <p:cNvSpPr>
            <a:spLocks noGrp="1"/>
          </p:cNvSpPr>
          <p:nvPr>
            <p:ph type="title"/>
          </p:nvPr>
        </p:nvSpPr>
        <p:spPr/>
        <p:txBody>
          <a:bodyPr/>
          <a:lstStyle/>
          <a:p>
            <a:r>
              <a:rPr lang="en-GB" dirty="0">
                <a:solidFill>
                  <a:schemeClr val="bg1"/>
                </a:solidFill>
              </a:rPr>
              <a:t>Conclusion</a:t>
            </a:r>
            <a:endParaRPr lang="en-US" dirty="0">
              <a:solidFill>
                <a:schemeClr val="bg1"/>
              </a:solidFill>
            </a:endParaRPr>
          </a:p>
        </p:txBody>
      </p:sp>
      <p:sp>
        <p:nvSpPr>
          <p:cNvPr id="11" name="TextBox 10">
            <a:extLst>
              <a:ext uri="{FF2B5EF4-FFF2-40B4-BE49-F238E27FC236}">
                <a16:creationId xmlns:a16="http://schemas.microsoft.com/office/drawing/2014/main" id="{3E2412B7-4F8D-1D71-D094-F8F3DD9A1CD4}"/>
              </a:ext>
            </a:extLst>
          </p:cNvPr>
          <p:cNvSpPr txBox="1"/>
          <p:nvPr/>
        </p:nvSpPr>
        <p:spPr>
          <a:xfrm>
            <a:off x="489353" y="1194094"/>
            <a:ext cx="4997048" cy="5416868"/>
          </a:xfrm>
          <a:prstGeom prst="rect">
            <a:avLst/>
          </a:prstGeom>
          <a:noFill/>
        </p:spPr>
        <p:txBody>
          <a:bodyPr wrap="square">
            <a:spAutoFit/>
          </a:bodyPr>
          <a:lstStyle/>
          <a:p>
            <a:r>
              <a:rPr lang="en-GB" sz="1200" dirty="0">
                <a:solidFill>
                  <a:schemeClr val="bg2"/>
                </a:solidFill>
                <a:effectLst/>
                <a:ea typeface="Arial" panose="020B0604020202020204" pitchFamily="34" charset="0"/>
                <a:cs typeface="Arial" panose="020B0604020202020204" pitchFamily="34" charset="0"/>
              </a:rPr>
              <a:t>We have undertaken an assessment of the visible structure and the available record information. We believe that the building integrity subject to detailed investigations at present is not a cause for concern.</a:t>
            </a:r>
          </a:p>
          <a:p>
            <a:endParaRPr lang="en-GB" sz="1200" dirty="0">
              <a:solidFill>
                <a:schemeClr val="bg2"/>
              </a:solidFill>
              <a:effectLst/>
              <a:ea typeface="Arial" panose="020B0604020202020204" pitchFamily="34" charset="0"/>
              <a:cs typeface="Arial" panose="020B0604020202020204" pitchFamily="34" charset="0"/>
            </a:endParaRPr>
          </a:p>
          <a:p>
            <a:r>
              <a:rPr lang="en-GB" sz="1200" dirty="0">
                <a:solidFill>
                  <a:schemeClr val="bg2"/>
                </a:solidFill>
                <a:effectLst/>
                <a:ea typeface="Arial" panose="020B0604020202020204" pitchFamily="34" charset="0"/>
                <a:cs typeface="Arial" panose="020B0604020202020204" pitchFamily="34" charset="0"/>
              </a:rPr>
              <a:t>We have assessed the key components Roof, External Walls, Windows, and Doors etc, all of these key components require major works, subject to further investigations and would fail the majority of the criterion under Decent Homes.</a:t>
            </a:r>
          </a:p>
          <a:p>
            <a:endParaRPr lang="en-GB" sz="1200" dirty="0">
              <a:solidFill>
                <a:schemeClr val="bg2"/>
              </a:solidFill>
              <a:effectLst/>
              <a:ea typeface="Arial" panose="020B0604020202020204" pitchFamily="34" charset="0"/>
              <a:cs typeface="Arial" panose="020B0604020202020204" pitchFamily="34" charset="0"/>
            </a:endParaRPr>
          </a:p>
          <a:p>
            <a:r>
              <a:rPr lang="en-GB" sz="1200" dirty="0">
                <a:solidFill>
                  <a:schemeClr val="bg2"/>
                </a:solidFill>
                <a:effectLst/>
                <a:ea typeface="Arial" panose="020B0604020202020204" pitchFamily="34" charset="0"/>
                <a:cs typeface="Arial" panose="020B0604020202020204" pitchFamily="34" charset="0"/>
              </a:rPr>
              <a:t>As noted within the report we have been unable to undertake a full HHSRS assessment and would recommend that the foregoing is undertaken, in order to understand the rating per dwelling including interaction with the residents. The discovery of mould within 90A which is classed as a Severe (Class I) hazard means that this property would be classified as failing to meet the minimum standards for housing. </a:t>
            </a:r>
            <a:r>
              <a:rPr lang="en-GB" sz="1200" dirty="0">
                <a:solidFill>
                  <a:schemeClr val="bg1"/>
                </a:solidFill>
                <a:effectLst/>
                <a:ea typeface="Arial" panose="020B0604020202020204" pitchFamily="34" charset="0"/>
                <a:cs typeface="Arial" panose="020B0604020202020204" pitchFamily="34" charset="0"/>
              </a:rPr>
              <a:t>We believe that building would fail Decent Homes Standards, as noted above due to the four criteria not being met.</a:t>
            </a:r>
          </a:p>
          <a:p>
            <a:endParaRPr lang="en-GB" sz="1200" dirty="0">
              <a:solidFill>
                <a:srgbClr val="FF0000"/>
              </a:solidFill>
              <a:effectLst/>
              <a:ea typeface="Arial" panose="020B0604020202020204" pitchFamily="34" charset="0"/>
              <a:cs typeface="Arial" panose="020B0604020202020204" pitchFamily="34" charset="0"/>
            </a:endParaRPr>
          </a:p>
          <a:p>
            <a:r>
              <a:rPr lang="en-GB" sz="1200" dirty="0">
                <a:solidFill>
                  <a:schemeClr val="bg2"/>
                </a:solidFill>
                <a:effectLst/>
                <a:ea typeface="Arial" panose="020B0604020202020204" pitchFamily="34" charset="0"/>
                <a:cs typeface="Arial" panose="020B0604020202020204" pitchFamily="34" charset="0"/>
              </a:rPr>
              <a:t>The Fire Safety works have been identified within Section 7 and all works should be implemented. We have acknowledged that a number of items have been addressed, however, a significant number appear outstanding, Croydon council have confirmed the works which have been completed (Appendix 5) </a:t>
            </a:r>
            <a:r>
              <a:rPr lang="en-GB" sz="1200" dirty="0">
                <a:solidFill>
                  <a:schemeClr val="bg2"/>
                </a:solidFill>
                <a:effectLst/>
                <a:ea typeface="Calibri" panose="020F0502020204030204" pitchFamily="34" charset="0"/>
              </a:rPr>
              <a:t>Croydon have advised that the Fire Safety Engineer issuing EWS1 Forms has stated that the towers are tolerably safe in the interim.  Croydon say that this is while the future of the towers is resolved. For the future, however, the works must be addressed satisfactorily if the towers are to remain.</a:t>
            </a:r>
          </a:p>
          <a:p>
            <a:endParaRPr lang="en-GB" sz="1200" dirty="0"/>
          </a:p>
        </p:txBody>
      </p:sp>
    </p:spTree>
    <p:extLst>
      <p:ext uri="{BB962C8B-B14F-4D97-AF65-F5344CB8AC3E}">
        <p14:creationId xmlns:p14="http://schemas.microsoft.com/office/powerpoint/2010/main" val="144958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B5E9CA4-F45F-8662-196F-2FB50E862A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43" t="17118" b="80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8C193D9-09BE-4E15-64F6-376787BE5E61}"/>
              </a:ext>
            </a:extLst>
          </p:cNvPr>
          <p:cNvSpPr/>
          <p:nvPr/>
        </p:nvSpPr>
        <p:spPr>
          <a:xfrm>
            <a:off x="6481006" y="0"/>
            <a:ext cx="5742432" cy="6858000"/>
          </a:xfrm>
          <a:prstGeom prst="rect">
            <a:avLst/>
          </a:prstGeom>
          <a:solidFill>
            <a:schemeClr val="tx1">
              <a:alpha val="9024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6B078C2-C08E-0D01-F405-ADBC3B0DC38C}"/>
              </a:ext>
            </a:extLst>
          </p:cNvPr>
          <p:cNvSpPr>
            <a:spLocks noGrp="1"/>
          </p:cNvSpPr>
          <p:nvPr>
            <p:ph type="ftr" sz="quarter" idx="3"/>
          </p:nvPr>
        </p:nvSpPr>
        <p:spPr/>
        <p:txBody>
          <a:bodyPr/>
          <a:lstStyle/>
          <a:p>
            <a:pPr algn="l"/>
            <a:r>
              <a:rPr lang="en-GB" dirty="0">
                <a:solidFill>
                  <a:schemeClr val="bg1"/>
                </a:solidFill>
              </a:rPr>
              <a:t>Ridge and Partners LLP</a:t>
            </a:r>
          </a:p>
        </p:txBody>
      </p:sp>
      <p:sp>
        <p:nvSpPr>
          <p:cNvPr id="5" name="Slide Number Placeholder 4">
            <a:extLst>
              <a:ext uri="{FF2B5EF4-FFF2-40B4-BE49-F238E27FC236}">
                <a16:creationId xmlns:a16="http://schemas.microsoft.com/office/drawing/2014/main" id="{EFC1EF6D-9B25-FB49-9E38-D84FE13B3DE1}"/>
              </a:ext>
            </a:extLst>
          </p:cNvPr>
          <p:cNvSpPr>
            <a:spLocks noGrp="1"/>
          </p:cNvSpPr>
          <p:nvPr>
            <p:ph type="sldNum" sz="quarter" idx="4"/>
          </p:nvPr>
        </p:nvSpPr>
        <p:spPr/>
        <p:txBody>
          <a:bodyPr/>
          <a:lstStyle/>
          <a:p>
            <a:fld id="{92949019-961D-4A5E-A728-6C7FE65B3D1E}" type="slidenum">
              <a:rPr lang="en-GB" smtClean="0">
                <a:solidFill>
                  <a:schemeClr val="bg1"/>
                </a:solidFill>
              </a:rPr>
              <a:pPr/>
              <a:t>18</a:t>
            </a:fld>
            <a:endParaRPr lang="en-GB" dirty="0">
              <a:solidFill>
                <a:schemeClr val="bg1"/>
              </a:solidFill>
            </a:endParaRPr>
          </a:p>
        </p:txBody>
      </p:sp>
      <p:sp>
        <p:nvSpPr>
          <p:cNvPr id="6" name="Title 5">
            <a:extLst>
              <a:ext uri="{FF2B5EF4-FFF2-40B4-BE49-F238E27FC236}">
                <a16:creationId xmlns:a16="http://schemas.microsoft.com/office/drawing/2014/main" id="{6218EC96-F09B-7B5A-9D18-9680366BAAD1}"/>
              </a:ext>
            </a:extLst>
          </p:cNvPr>
          <p:cNvSpPr>
            <a:spLocks noGrp="1"/>
          </p:cNvSpPr>
          <p:nvPr>
            <p:ph type="title"/>
          </p:nvPr>
        </p:nvSpPr>
        <p:spPr>
          <a:xfrm>
            <a:off x="6891919" y="489073"/>
            <a:ext cx="4754649" cy="455490"/>
          </a:xfrm>
        </p:spPr>
        <p:txBody>
          <a:bodyPr/>
          <a:lstStyle/>
          <a:p>
            <a:r>
              <a:rPr lang="en-GB" dirty="0">
                <a:solidFill>
                  <a:schemeClr val="bg1"/>
                </a:solidFill>
              </a:rPr>
              <a:t>Conclusion</a:t>
            </a:r>
            <a:endParaRPr lang="en-US" dirty="0">
              <a:solidFill>
                <a:schemeClr val="bg1"/>
              </a:solidFill>
            </a:endParaRPr>
          </a:p>
        </p:txBody>
      </p:sp>
      <p:sp>
        <p:nvSpPr>
          <p:cNvPr id="11" name="TextBox 10">
            <a:extLst>
              <a:ext uri="{FF2B5EF4-FFF2-40B4-BE49-F238E27FC236}">
                <a16:creationId xmlns:a16="http://schemas.microsoft.com/office/drawing/2014/main" id="{3E2412B7-4F8D-1D71-D094-F8F3DD9A1CD4}"/>
              </a:ext>
            </a:extLst>
          </p:cNvPr>
          <p:cNvSpPr txBox="1"/>
          <p:nvPr/>
        </p:nvSpPr>
        <p:spPr>
          <a:xfrm>
            <a:off x="6793897" y="1194094"/>
            <a:ext cx="4852671" cy="4539704"/>
          </a:xfrm>
          <a:prstGeom prst="rect">
            <a:avLst/>
          </a:prstGeom>
          <a:noFill/>
        </p:spPr>
        <p:txBody>
          <a:bodyPr wrap="square">
            <a:spAutoFit/>
          </a:bodyPr>
          <a:lstStyle/>
          <a:p>
            <a:pPr marL="540385" indent="-540385">
              <a:buClr>
                <a:schemeClr val="accent1"/>
              </a:buClr>
              <a:buFont typeface="Wingdings" pitchFamily="2" charset="2"/>
              <a:buChar char="§"/>
            </a:pPr>
            <a:r>
              <a:rPr lang="en-GB" sz="1700" dirty="0">
                <a:solidFill>
                  <a:schemeClr val="bg1"/>
                </a:solidFill>
                <a:effectLst/>
                <a:ea typeface="Arial" panose="020B0604020202020204" pitchFamily="34" charset="0"/>
                <a:cs typeface="Arial" panose="020B0604020202020204" pitchFamily="34" charset="0"/>
              </a:rPr>
              <a:t>The Type 4 FRA’s have also previously recommended a significant amount of investigation, which should be undertaken in order to inform the scope of works going forward.</a:t>
            </a:r>
          </a:p>
          <a:p>
            <a:pPr marL="285750" indent="-285750">
              <a:buClr>
                <a:schemeClr val="accent1"/>
              </a:buClr>
              <a:buFont typeface="Wingdings" pitchFamily="2" charset="2"/>
              <a:buChar char="§"/>
            </a:pPr>
            <a:endParaRPr lang="en-GB" sz="1700" dirty="0">
              <a:solidFill>
                <a:schemeClr val="bg1"/>
              </a:solidFill>
              <a:effectLst/>
              <a:ea typeface="Arial" panose="020B0604020202020204" pitchFamily="34" charset="0"/>
              <a:cs typeface="Arial" panose="020B0604020202020204" pitchFamily="34" charset="0"/>
            </a:endParaRPr>
          </a:p>
          <a:p>
            <a:pPr marL="540385" indent="-540385">
              <a:buClr>
                <a:schemeClr val="accent1"/>
              </a:buClr>
              <a:buFont typeface="Wingdings" pitchFamily="2" charset="2"/>
              <a:buChar char="§"/>
            </a:pPr>
            <a:r>
              <a:rPr lang="en-GB" sz="1700" dirty="0">
                <a:solidFill>
                  <a:schemeClr val="bg1"/>
                </a:solidFill>
                <a:effectLst/>
                <a:ea typeface="Arial" panose="020B0604020202020204" pitchFamily="34" charset="0"/>
                <a:cs typeface="Arial" panose="020B0604020202020204" pitchFamily="34" charset="0"/>
              </a:rPr>
              <a:t>Where available we have reviewed the relevant statutory documents made available to Ridge and Partners and commented on the adequacy or requirement for remedial works.</a:t>
            </a:r>
          </a:p>
          <a:p>
            <a:pPr marL="540385" indent="-540385">
              <a:buClr>
                <a:schemeClr val="accent1"/>
              </a:buClr>
              <a:buFont typeface="Wingdings" pitchFamily="2" charset="2"/>
              <a:buChar char="§"/>
            </a:pPr>
            <a:endParaRPr lang="en-GB" sz="1700" dirty="0">
              <a:solidFill>
                <a:schemeClr val="bg1"/>
              </a:solidFill>
              <a:effectLst/>
              <a:ea typeface="Arial" panose="020B0604020202020204" pitchFamily="34" charset="0"/>
              <a:cs typeface="Arial" panose="020B0604020202020204" pitchFamily="34" charset="0"/>
            </a:endParaRPr>
          </a:p>
          <a:p>
            <a:pPr marL="540385" indent="-540385">
              <a:spcAft>
                <a:spcPts val="600"/>
              </a:spcAft>
              <a:buClr>
                <a:schemeClr val="accent1"/>
              </a:buClr>
              <a:buFont typeface="Wingdings" pitchFamily="2" charset="2"/>
              <a:buChar char="§"/>
            </a:pPr>
            <a:r>
              <a:rPr lang="en-GB" sz="1700" dirty="0">
                <a:solidFill>
                  <a:schemeClr val="bg1"/>
                </a:solidFill>
                <a:effectLst/>
                <a:ea typeface="Arial" panose="020B0604020202020204" pitchFamily="34" charset="0"/>
                <a:cs typeface="Arial" panose="020B0604020202020204" pitchFamily="34" charset="0"/>
              </a:rPr>
              <a:t>Short term all FRA fire actions should be addresses and all investigation works should be undertaken to clarify the elements which require opening up, which will inform the scheme going forward. </a:t>
            </a:r>
          </a:p>
        </p:txBody>
      </p:sp>
    </p:spTree>
    <p:extLst>
      <p:ext uri="{BB962C8B-B14F-4D97-AF65-F5344CB8AC3E}">
        <p14:creationId xmlns:p14="http://schemas.microsoft.com/office/powerpoint/2010/main" val="64703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B48D8439-A5D6-6134-F3B8-C3A53E4B3F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47" t="10032" b="41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8D8F5CB-2C1B-38D4-0C6A-0A7FC2025A85}"/>
              </a:ext>
            </a:extLst>
          </p:cNvPr>
          <p:cNvSpPr/>
          <p:nvPr/>
        </p:nvSpPr>
        <p:spPr>
          <a:xfrm>
            <a:off x="5852160" y="0"/>
            <a:ext cx="6059424" cy="6858000"/>
          </a:xfrm>
          <a:prstGeom prst="rect">
            <a:avLst/>
          </a:prstGeom>
          <a:solidFill>
            <a:schemeClr val="bg1">
              <a:alpha val="858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7">
            <a:extLst>
              <a:ext uri="{FF2B5EF4-FFF2-40B4-BE49-F238E27FC236}">
                <a16:creationId xmlns:a16="http://schemas.microsoft.com/office/drawing/2014/main" id="{370A3D54-6505-ACE9-AC56-29B1938DA245}"/>
              </a:ext>
            </a:extLst>
          </p:cNvPr>
          <p:cNvSpPr>
            <a:spLocks noGrp="1"/>
          </p:cNvSpPr>
          <p:nvPr>
            <p:ph type="title"/>
          </p:nvPr>
        </p:nvSpPr>
        <p:spPr>
          <a:xfrm>
            <a:off x="6132577" y="659760"/>
            <a:ext cx="6583679" cy="455490"/>
          </a:xfrm>
        </p:spPr>
        <p:txBody>
          <a:bodyPr>
            <a:noAutofit/>
          </a:bodyPr>
          <a:lstStyle/>
          <a:p>
            <a:r>
              <a:rPr lang="en-GB" dirty="0"/>
              <a:t>LBC Response</a:t>
            </a:r>
            <a:endParaRPr lang="en-US" dirty="0"/>
          </a:p>
        </p:txBody>
      </p:sp>
      <p:sp>
        <p:nvSpPr>
          <p:cNvPr id="9" name="Footer Placeholder 8">
            <a:extLst>
              <a:ext uri="{FF2B5EF4-FFF2-40B4-BE49-F238E27FC236}">
                <a16:creationId xmlns:a16="http://schemas.microsoft.com/office/drawing/2014/main" id="{F09652EA-3F02-0933-6BBA-E0B76E4AF257}"/>
              </a:ext>
            </a:extLst>
          </p:cNvPr>
          <p:cNvSpPr>
            <a:spLocks noGrp="1"/>
          </p:cNvSpPr>
          <p:nvPr>
            <p:ph type="ftr" sz="quarter" idx="3"/>
          </p:nvPr>
        </p:nvSpPr>
        <p:spPr/>
        <p:txBody>
          <a:bodyPr/>
          <a:lstStyle/>
          <a:p>
            <a:pPr algn="l"/>
            <a:r>
              <a:rPr lang="en-GB" dirty="0">
                <a:solidFill>
                  <a:schemeClr val="tx1"/>
                </a:solidFill>
              </a:rPr>
              <a:t>Ridge and Partners LLP</a:t>
            </a:r>
          </a:p>
        </p:txBody>
      </p:sp>
      <p:sp>
        <p:nvSpPr>
          <p:cNvPr id="10" name="Slide Number Placeholder 9">
            <a:extLst>
              <a:ext uri="{FF2B5EF4-FFF2-40B4-BE49-F238E27FC236}">
                <a16:creationId xmlns:a16="http://schemas.microsoft.com/office/drawing/2014/main" id="{9FC9DA3A-1149-8070-152C-536B155EE295}"/>
              </a:ext>
            </a:extLst>
          </p:cNvPr>
          <p:cNvSpPr>
            <a:spLocks noGrp="1"/>
          </p:cNvSpPr>
          <p:nvPr>
            <p:ph type="sldNum" sz="quarter" idx="4"/>
          </p:nvPr>
        </p:nvSpPr>
        <p:spPr/>
        <p:txBody>
          <a:bodyPr/>
          <a:lstStyle/>
          <a:p>
            <a:fld id="{B8C3AA2F-D875-4B09-B8D6-A5EB19ACC7C5}" type="slidenum">
              <a:rPr lang="en-GB" smtClean="0">
                <a:solidFill>
                  <a:schemeClr val="tx1"/>
                </a:solidFill>
              </a:rPr>
              <a:t>19</a:t>
            </a:fld>
            <a:endParaRPr lang="en-GB" dirty="0">
              <a:solidFill>
                <a:schemeClr val="tx1"/>
              </a:solidFill>
            </a:endParaRPr>
          </a:p>
        </p:txBody>
      </p:sp>
      <p:sp>
        <p:nvSpPr>
          <p:cNvPr id="3" name="TextBox 2">
            <a:extLst>
              <a:ext uri="{FF2B5EF4-FFF2-40B4-BE49-F238E27FC236}">
                <a16:creationId xmlns:a16="http://schemas.microsoft.com/office/drawing/2014/main" id="{00F9E830-0493-F83E-18E9-2947C6DEEEFA}"/>
              </a:ext>
            </a:extLst>
          </p:cNvPr>
          <p:cNvSpPr txBox="1"/>
          <p:nvPr/>
        </p:nvSpPr>
        <p:spPr>
          <a:xfrm>
            <a:off x="6132577" y="1590438"/>
            <a:ext cx="5681471" cy="4093428"/>
          </a:xfrm>
          <a:prstGeom prst="rect">
            <a:avLst/>
          </a:prstGeom>
          <a:noFill/>
        </p:spPr>
        <p:txBody>
          <a:bodyPr wrap="square">
            <a:spAutoFit/>
          </a:bodyPr>
          <a:lstStyle/>
          <a:p>
            <a:pPr marL="285750" indent="-285750">
              <a:buClr>
                <a:schemeClr val="accent1"/>
              </a:buClr>
              <a:buFont typeface="Wingdings" pitchFamily="2" charset="2"/>
              <a:buChar char="§"/>
            </a:pPr>
            <a:r>
              <a:rPr lang="en-GB" sz="2000" dirty="0"/>
              <a:t>Desk top review of all available technical information, including relevant information from other Councils with LPS blocks</a:t>
            </a:r>
          </a:p>
          <a:p>
            <a:pPr marL="285750" indent="-285750">
              <a:buClr>
                <a:schemeClr val="accent1"/>
              </a:buClr>
              <a:buFont typeface="Wingdings" pitchFamily="2" charset="2"/>
              <a:buChar char="§"/>
            </a:pPr>
            <a:r>
              <a:rPr lang="en-GB" sz="2000" dirty="0"/>
              <a:t>Broadly equivalent to BRE Assessment Stage 1 for Through-Life Management of LPS Dwelling Blocks</a:t>
            </a:r>
          </a:p>
          <a:p>
            <a:pPr marL="285750" indent="-285750">
              <a:buClr>
                <a:schemeClr val="accent1"/>
              </a:buClr>
              <a:buFont typeface="Wingdings" pitchFamily="2" charset="2"/>
              <a:buChar char="§"/>
            </a:pPr>
            <a:r>
              <a:rPr lang="en-GB" sz="2000" b="1" dirty="0"/>
              <a:t>Resident Engagement – </a:t>
            </a:r>
            <a:r>
              <a:rPr lang="en-GB" sz="2000" dirty="0"/>
              <a:t>‘Pull these blocks down now’</a:t>
            </a:r>
          </a:p>
          <a:p>
            <a:pPr marL="285750" indent="-285750">
              <a:buClr>
                <a:schemeClr val="accent1"/>
              </a:buClr>
              <a:buFont typeface="Wingdings" pitchFamily="2" charset="2"/>
              <a:buChar char="§"/>
            </a:pPr>
            <a:r>
              <a:rPr lang="en-GB" sz="2000" dirty="0"/>
              <a:t>Comprehensive Damp and Mould Surveys imminent</a:t>
            </a:r>
          </a:p>
          <a:p>
            <a:pPr marL="285750" indent="-285750">
              <a:buClr>
                <a:schemeClr val="accent1"/>
              </a:buClr>
              <a:buFont typeface="Wingdings" pitchFamily="2" charset="2"/>
              <a:buChar char="§"/>
            </a:pPr>
            <a:r>
              <a:rPr lang="en-GB" sz="2000" dirty="0"/>
              <a:t>Council obliged to conduct the legal process of Statutory Consultation before any decision on whether to refurbish or demolish</a:t>
            </a:r>
          </a:p>
        </p:txBody>
      </p:sp>
    </p:spTree>
    <p:extLst>
      <p:ext uri="{BB962C8B-B14F-4D97-AF65-F5344CB8AC3E}">
        <p14:creationId xmlns:p14="http://schemas.microsoft.com/office/powerpoint/2010/main" val="418170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6F0F049-3ED4-B47C-C116-0C5825CBD6C5}"/>
              </a:ext>
            </a:extLst>
          </p:cNvPr>
          <p:cNvSpPr txBox="1">
            <a:spLocks/>
          </p:cNvSpPr>
          <p:nvPr/>
        </p:nvSpPr>
        <p:spPr>
          <a:xfrm>
            <a:off x="780545" y="1261167"/>
            <a:ext cx="4072056" cy="1744067"/>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None/>
              <a:defRPr/>
            </a:pPr>
            <a:r>
              <a:rPr lang="en-GB" sz="6000" dirty="0">
                <a:solidFill>
                  <a:srgbClr val="880088"/>
                </a:solidFill>
                <a:latin typeface="Arial" panose="020B0604020202020204" pitchFamily="34" charset="0"/>
                <a:ea typeface="ヒラギノ角ゴ Pro W3"/>
                <a:cs typeface="Arial" panose="020B0604020202020204" pitchFamily="34" charset="0"/>
              </a:rPr>
              <a:t>Welcome </a:t>
            </a:r>
            <a:endParaRPr lang="en-GB" sz="6000" dirty="0">
              <a:solidFill>
                <a:srgbClr val="880088"/>
              </a:solidFill>
              <a:latin typeface="Arial" panose="020B0604020202020204" pitchFamily="34" charset="0"/>
              <a:ea typeface="ヒラギノ角ゴ Pro W3" charset="-128"/>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C1122BD-340F-259A-B7FA-5E51AF102973}"/>
              </a:ext>
            </a:extLst>
          </p:cNvPr>
          <p:cNvPicPr>
            <a:picLocks noChangeAspect="1"/>
          </p:cNvPicPr>
          <p:nvPr/>
        </p:nvPicPr>
        <p:blipFill>
          <a:blip r:embed="rId2"/>
          <a:stretch>
            <a:fillRect/>
          </a:stretch>
        </p:blipFill>
        <p:spPr>
          <a:xfrm>
            <a:off x="8020555" y="166106"/>
            <a:ext cx="3390900" cy="2857500"/>
          </a:xfrm>
          <a:prstGeom prst="rect">
            <a:avLst/>
          </a:prstGeom>
        </p:spPr>
      </p:pic>
      <p:pic>
        <p:nvPicPr>
          <p:cNvPr id="8" name="Picture 7">
            <a:extLst>
              <a:ext uri="{FF2B5EF4-FFF2-40B4-BE49-F238E27FC236}">
                <a16:creationId xmlns:a16="http://schemas.microsoft.com/office/drawing/2014/main" id="{3ED250FD-B521-9841-D83D-7728167717E9}"/>
              </a:ext>
            </a:extLst>
          </p:cNvPr>
          <p:cNvPicPr>
            <a:picLocks noChangeAspect="1"/>
          </p:cNvPicPr>
          <p:nvPr/>
        </p:nvPicPr>
        <p:blipFill>
          <a:blip r:embed="rId3"/>
          <a:stretch>
            <a:fillRect/>
          </a:stretch>
        </p:blipFill>
        <p:spPr>
          <a:xfrm>
            <a:off x="372815" y="3302088"/>
            <a:ext cx="8256789" cy="2839177"/>
          </a:xfrm>
          <a:prstGeom prst="rect">
            <a:avLst/>
          </a:prstGeom>
        </p:spPr>
      </p:pic>
      <p:cxnSp>
        <p:nvCxnSpPr>
          <p:cNvPr id="9" name="Straight Connector 8">
            <a:extLst>
              <a:ext uri="{FF2B5EF4-FFF2-40B4-BE49-F238E27FC236}">
                <a16:creationId xmlns:a16="http://schemas.microsoft.com/office/drawing/2014/main" id="{54A83971-2526-FD36-BD2F-6AEF88AFD4EB}"/>
              </a:ext>
            </a:extLst>
          </p:cNvPr>
          <p:cNvCxnSpPr/>
          <p:nvPr/>
        </p:nvCxnSpPr>
        <p:spPr>
          <a:xfrm>
            <a:off x="0" y="6122894"/>
            <a:ext cx="12192000" cy="44824"/>
          </a:xfrm>
          <a:prstGeom prst="line">
            <a:avLst/>
          </a:prstGeom>
          <a:ln w="28575">
            <a:solidFill>
              <a:srgbClr val="880088"/>
            </a:solidFill>
          </a:ln>
        </p:spPr>
        <p:style>
          <a:lnRef idx="1">
            <a:schemeClr val="accent1"/>
          </a:lnRef>
          <a:fillRef idx="0">
            <a:schemeClr val="accent1"/>
          </a:fillRef>
          <a:effectRef idx="0">
            <a:schemeClr val="accent1"/>
          </a:effectRef>
          <a:fontRef idx="minor">
            <a:schemeClr val="tx1"/>
          </a:fontRef>
        </p:style>
      </p:cxnSp>
      <p:pic>
        <p:nvPicPr>
          <p:cNvPr id="10" name="Picture 2" descr="Croydon Council Logo - trans - Cornerstone Group">
            <a:extLst>
              <a:ext uri="{FF2B5EF4-FFF2-40B4-BE49-F238E27FC236}">
                <a16:creationId xmlns:a16="http://schemas.microsoft.com/office/drawing/2014/main" id="{179ABECE-07CC-445B-DC8D-B6ADE566D5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3516" y="5986562"/>
            <a:ext cx="1646331" cy="11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0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1550D0-3CDF-36D0-7394-8364172C3F9A}"/>
              </a:ext>
            </a:extLst>
          </p:cNvPr>
          <p:cNvSpPr>
            <a:spLocks noGrp="1"/>
          </p:cNvSpPr>
          <p:nvPr>
            <p:ph type="title"/>
          </p:nvPr>
        </p:nvSpPr>
        <p:spPr/>
        <p:txBody>
          <a:bodyPr/>
          <a:lstStyle/>
          <a:p>
            <a:r>
              <a:rPr lang="en-GB" dirty="0"/>
              <a:t>Questions</a:t>
            </a:r>
            <a:endParaRPr lang="en-US" dirty="0"/>
          </a:p>
        </p:txBody>
      </p:sp>
      <p:sp>
        <p:nvSpPr>
          <p:cNvPr id="4" name="Footer Placeholder 3">
            <a:extLst>
              <a:ext uri="{FF2B5EF4-FFF2-40B4-BE49-F238E27FC236}">
                <a16:creationId xmlns:a16="http://schemas.microsoft.com/office/drawing/2014/main" id="{070D3FCA-222A-682B-FC71-A8306262DBE6}"/>
              </a:ext>
            </a:extLst>
          </p:cNvPr>
          <p:cNvSpPr>
            <a:spLocks noGrp="1"/>
          </p:cNvSpPr>
          <p:nvPr>
            <p:ph type="ftr" sz="quarter" idx="3"/>
          </p:nvPr>
        </p:nvSpPr>
        <p:spPr/>
        <p:txBody>
          <a:bodyPr/>
          <a:lstStyle/>
          <a:p>
            <a:pPr algn="l"/>
            <a:r>
              <a:rPr lang="en-GB"/>
              <a:t>Ridge and Partners LLP</a:t>
            </a:r>
            <a:endParaRPr lang="en-GB" dirty="0"/>
          </a:p>
        </p:txBody>
      </p:sp>
      <p:sp>
        <p:nvSpPr>
          <p:cNvPr id="5" name="Slide Number Placeholder 4">
            <a:extLst>
              <a:ext uri="{FF2B5EF4-FFF2-40B4-BE49-F238E27FC236}">
                <a16:creationId xmlns:a16="http://schemas.microsoft.com/office/drawing/2014/main" id="{BB1FE019-7B82-563C-22F9-FBA30F47856B}"/>
              </a:ext>
            </a:extLst>
          </p:cNvPr>
          <p:cNvSpPr>
            <a:spLocks noGrp="1"/>
          </p:cNvSpPr>
          <p:nvPr>
            <p:ph type="sldNum" sz="quarter" idx="4"/>
          </p:nvPr>
        </p:nvSpPr>
        <p:spPr/>
        <p:txBody>
          <a:bodyPr/>
          <a:lstStyle/>
          <a:p>
            <a:fld id="{B8C3AA2F-D875-4B09-B8D6-A5EB19ACC7C5}" type="slidenum">
              <a:rPr lang="en-GB" smtClean="0"/>
              <a:t>20</a:t>
            </a:fld>
            <a:endParaRPr lang="en-GB" dirty="0"/>
          </a:p>
        </p:txBody>
      </p:sp>
      <p:sp>
        <p:nvSpPr>
          <p:cNvPr id="8" name="Content Placeholder 7">
            <a:extLst>
              <a:ext uri="{FF2B5EF4-FFF2-40B4-BE49-F238E27FC236}">
                <a16:creationId xmlns:a16="http://schemas.microsoft.com/office/drawing/2014/main" id="{56964773-587F-55AE-2AFE-8D9266D78674}"/>
              </a:ext>
            </a:extLst>
          </p:cNvPr>
          <p:cNvSpPr>
            <a:spLocks noGrp="1"/>
          </p:cNvSpPr>
          <p:nvPr>
            <p:ph sz="half" idx="2"/>
          </p:nvPr>
        </p:nvSpPr>
        <p:spPr>
          <a:xfrm>
            <a:off x="1389628" y="1659466"/>
            <a:ext cx="5993306" cy="4065414"/>
          </a:xfrm>
        </p:spPr>
        <p:txBody>
          <a:bodyPr>
            <a:noAutofit/>
          </a:bodyPr>
          <a:lstStyle/>
          <a:p>
            <a:r>
              <a:rPr lang="en-GB" dirty="0"/>
              <a:t>How strongly do you agree or disagree with the option of </a:t>
            </a:r>
            <a:r>
              <a:rPr lang="en-GB" b="1" dirty="0"/>
              <a:t>the Council continuing to refurbish homes within the consultation area?</a:t>
            </a:r>
            <a:br>
              <a:rPr lang="en-GB" b="1" dirty="0"/>
            </a:br>
            <a:endParaRPr lang="en-GB" b="1" dirty="0"/>
          </a:p>
          <a:p>
            <a:r>
              <a:rPr lang="en-GB" dirty="0"/>
              <a:t>How strongly do you agree or disagree with the option of </a:t>
            </a:r>
            <a:r>
              <a:rPr lang="en-GB" b="1" dirty="0"/>
              <a:t>the Council demolishing the three tower blocks so that modern replacement homes can be built?</a:t>
            </a:r>
          </a:p>
        </p:txBody>
      </p:sp>
      <p:pic>
        <p:nvPicPr>
          <p:cNvPr id="1026" name="Picture 2">
            <a:extLst>
              <a:ext uri="{FF2B5EF4-FFF2-40B4-BE49-F238E27FC236}">
                <a16:creationId xmlns:a16="http://schemas.microsoft.com/office/drawing/2014/main" id="{73C071BF-8F9E-AE25-C76D-EED370B69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834" y="1107722"/>
            <a:ext cx="3111500" cy="20743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2EDF8A-C64C-4E6B-792C-FA8605FF3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3304" y="3926460"/>
            <a:ext cx="2983377" cy="198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9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4E09BD5-9555-ED76-16DD-E3ABFA567983}"/>
              </a:ext>
            </a:extLst>
          </p:cNvPr>
          <p:cNvSpPr>
            <a:spLocks noGrp="1"/>
          </p:cNvSpPr>
          <p:nvPr>
            <p:ph type="title"/>
          </p:nvPr>
        </p:nvSpPr>
        <p:spPr/>
        <p:txBody>
          <a:bodyPr/>
          <a:lstStyle/>
          <a:p>
            <a:r>
              <a:rPr lang="en-GB" dirty="0"/>
              <a:t>AOB</a:t>
            </a:r>
            <a:endParaRPr lang="en-US" dirty="0"/>
          </a:p>
        </p:txBody>
      </p:sp>
      <p:sp>
        <p:nvSpPr>
          <p:cNvPr id="27" name="Text Placeholder 26">
            <a:extLst>
              <a:ext uri="{FF2B5EF4-FFF2-40B4-BE49-F238E27FC236}">
                <a16:creationId xmlns:a16="http://schemas.microsoft.com/office/drawing/2014/main" id="{46D79773-8707-F724-6911-D5EBAFA39FF0}"/>
              </a:ext>
            </a:extLst>
          </p:cNvPr>
          <p:cNvSpPr>
            <a:spLocks noGrp="1"/>
          </p:cNvSpPr>
          <p:nvPr>
            <p:ph sz="half" idx="2"/>
          </p:nvPr>
        </p:nvSpPr>
        <p:spPr>
          <a:xfrm>
            <a:off x="1524001" y="1883016"/>
            <a:ext cx="6208888" cy="4228683"/>
          </a:xfrm>
        </p:spPr>
        <p:txBody>
          <a:bodyPr/>
          <a:lstStyle/>
          <a:p>
            <a:pPr marL="0" indent="0">
              <a:buNone/>
            </a:pPr>
            <a:r>
              <a:rPr lang="en-GB" dirty="0"/>
              <a:t>Repeat session being held online on </a:t>
            </a:r>
            <a:r>
              <a:rPr lang="en-GB" b="1" dirty="0"/>
              <a:t>Monday, 16 January, 6pm to 8pm</a:t>
            </a:r>
            <a:r>
              <a:rPr lang="en-US" b="1" dirty="0"/>
              <a:t>.</a:t>
            </a:r>
            <a:endParaRPr lang="en-GB" b="1" dirty="0"/>
          </a:p>
          <a:p>
            <a:pPr marL="0" indent="0">
              <a:buNone/>
            </a:pPr>
            <a:endParaRPr lang="en-GB" b="1" dirty="0"/>
          </a:p>
          <a:p>
            <a:pPr marL="0" indent="0">
              <a:buNone/>
            </a:pPr>
            <a:endParaRPr lang="en-GB" b="1" dirty="0"/>
          </a:p>
          <a:p>
            <a:pPr marL="0" indent="0">
              <a:buNone/>
            </a:pPr>
            <a:r>
              <a:rPr lang="en-GB" dirty="0"/>
              <a:t>Please respond in writing to the statutory consultation by </a:t>
            </a:r>
            <a:r>
              <a:rPr lang="en-GB" b="1" dirty="0"/>
              <a:t>5pm on Thursday, 26 January. </a:t>
            </a:r>
            <a:r>
              <a:rPr lang="en-GB" dirty="0"/>
              <a:t>The Independent Tenant and Leaseholder Adviser can assist.</a:t>
            </a:r>
          </a:p>
        </p:txBody>
      </p:sp>
      <p:sp>
        <p:nvSpPr>
          <p:cNvPr id="3" name="Footer Placeholder 2">
            <a:extLst>
              <a:ext uri="{FF2B5EF4-FFF2-40B4-BE49-F238E27FC236}">
                <a16:creationId xmlns:a16="http://schemas.microsoft.com/office/drawing/2014/main" id="{725640D8-C235-81CB-AC49-674C841B658C}"/>
              </a:ext>
            </a:extLst>
          </p:cNvPr>
          <p:cNvSpPr>
            <a:spLocks noGrp="1"/>
          </p:cNvSpPr>
          <p:nvPr>
            <p:ph type="ftr" sz="quarter" idx="3"/>
          </p:nvPr>
        </p:nvSpPr>
        <p:spPr/>
        <p:txBody>
          <a:bodyPr/>
          <a:lstStyle/>
          <a:p>
            <a:pPr algn="l"/>
            <a:r>
              <a:rPr lang="en-GB"/>
              <a:t>Ridge and Partners LLP</a:t>
            </a:r>
            <a:endParaRPr lang="en-GB" dirty="0"/>
          </a:p>
        </p:txBody>
      </p:sp>
      <p:sp>
        <p:nvSpPr>
          <p:cNvPr id="4" name="Slide Number Placeholder 3">
            <a:extLst>
              <a:ext uri="{FF2B5EF4-FFF2-40B4-BE49-F238E27FC236}">
                <a16:creationId xmlns:a16="http://schemas.microsoft.com/office/drawing/2014/main" id="{0DA79399-D687-BE4F-5142-49A7F4C10420}"/>
              </a:ext>
            </a:extLst>
          </p:cNvPr>
          <p:cNvSpPr>
            <a:spLocks noGrp="1"/>
          </p:cNvSpPr>
          <p:nvPr>
            <p:ph type="sldNum" sz="quarter" idx="4"/>
          </p:nvPr>
        </p:nvSpPr>
        <p:spPr/>
        <p:txBody>
          <a:bodyPr/>
          <a:lstStyle/>
          <a:p>
            <a:fld id="{B8C3AA2F-D875-4B09-B8D6-A5EB19ACC7C5}" type="slidenum">
              <a:rPr lang="en-GB" smtClean="0"/>
              <a:t>21</a:t>
            </a:fld>
            <a:endParaRPr lang="en-GB" dirty="0"/>
          </a:p>
        </p:txBody>
      </p:sp>
      <p:pic>
        <p:nvPicPr>
          <p:cNvPr id="37" name="Picture 36">
            <a:extLst>
              <a:ext uri="{FF2B5EF4-FFF2-40B4-BE49-F238E27FC236}">
                <a16:creationId xmlns:a16="http://schemas.microsoft.com/office/drawing/2014/main" id="{9BF244DE-39E4-F395-712C-8A1C3ED32B23}"/>
              </a:ext>
            </a:extLst>
          </p:cNvPr>
          <p:cNvPicPr>
            <a:picLocks noChangeAspect="1"/>
          </p:cNvPicPr>
          <p:nvPr/>
        </p:nvPicPr>
        <p:blipFill>
          <a:blip r:embed="rId2"/>
          <a:stretch>
            <a:fillRect/>
          </a:stretch>
        </p:blipFill>
        <p:spPr>
          <a:xfrm>
            <a:off x="378090" y="1982357"/>
            <a:ext cx="728223" cy="748736"/>
          </a:xfrm>
          <a:prstGeom prst="rect">
            <a:avLst/>
          </a:prstGeom>
        </p:spPr>
      </p:pic>
      <p:pic>
        <p:nvPicPr>
          <p:cNvPr id="38" name="Picture 37">
            <a:extLst>
              <a:ext uri="{FF2B5EF4-FFF2-40B4-BE49-F238E27FC236}">
                <a16:creationId xmlns:a16="http://schemas.microsoft.com/office/drawing/2014/main" id="{94C49712-66E8-2BEB-05A4-4D9F7255EC26}"/>
              </a:ext>
            </a:extLst>
          </p:cNvPr>
          <p:cNvPicPr>
            <a:picLocks noChangeAspect="1"/>
          </p:cNvPicPr>
          <p:nvPr/>
        </p:nvPicPr>
        <p:blipFill>
          <a:blip r:embed="rId3"/>
          <a:stretch>
            <a:fillRect/>
          </a:stretch>
        </p:blipFill>
        <p:spPr>
          <a:xfrm>
            <a:off x="505001" y="3907488"/>
            <a:ext cx="609600" cy="622300"/>
          </a:xfrm>
          <a:prstGeom prst="rect">
            <a:avLst/>
          </a:prstGeom>
        </p:spPr>
      </p:pic>
      <p:pic>
        <p:nvPicPr>
          <p:cNvPr id="2050" name="Picture 2">
            <a:extLst>
              <a:ext uri="{FF2B5EF4-FFF2-40B4-BE49-F238E27FC236}">
                <a16:creationId xmlns:a16="http://schemas.microsoft.com/office/drawing/2014/main" id="{381BA269-758F-7ABD-E094-74B54BE44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4011" y="854251"/>
            <a:ext cx="3088922" cy="20592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2E66D42-D29E-1B21-7E05-0930598AC3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2289" y="3413934"/>
            <a:ext cx="3396566" cy="226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99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2CA2C6-100F-4EDC-98D1-F7C8331D3088}"/>
              </a:ext>
            </a:extLst>
          </p:cNvPr>
          <p:cNvSpPr>
            <a:spLocks noGrp="1"/>
          </p:cNvSpPr>
          <p:nvPr>
            <p:ph type="ftr" sz="quarter" idx="10"/>
          </p:nvPr>
        </p:nvSpPr>
        <p:spPr/>
        <p:txBody>
          <a:bodyPr/>
          <a:lstStyle/>
          <a:p>
            <a:pPr algn="l"/>
            <a:r>
              <a:rPr lang="en-GB"/>
              <a:t>Ridge and Partners LLP</a:t>
            </a:r>
            <a:endParaRPr lang="en-GB" dirty="0"/>
          </a:p>
        </p:txBody>
      </p:sp>
      <p:sp>
        <p:nvSpPr>
          <p:cNvPr id="3" name="Slide Number Placeholder 2">
            <a:extLst>
              <a:ext uri="{FF2B5EF4-FFF2-40B4-BE49-F238E27FC236}">
                <a16:creationId xmlns:a16="http://schemas.microsoft.com/office/drawing/2014/main" id="{CBDEC966-D40D-49DB-AF3A-90B884BCEDAE}"/>
              </a:ext>
            </a:extLst>
          </p:cNvPr>
          <p:cNvSpPr>
            <a:spLocks noGrp="1"/>
          </p:cNvSpPr>
          <p:nvPr>
            <p:ph type="sldNum" sz="quarter" idx="11"/>
          </p:nvPr>
        </p:nvSpPr>
        <p:spPr/>
        <p:txBody>
          <a:bodyPr/>
          <a:lstStyle/>
          <a:p>
            <a:fld id="{92949019-961D-4A5E-A728-6C7FE65B3D1E}" type="slidenum">
              <a:rPr lang="en-GB" smtClean="0"/>
              <a:pPr/>
              <a:t>22</a:t>
            </a:fld>
            <a:endParaRPr lang="en-GB" dirty="0"/>
          </a:p>
        </p:txBody>
      </p:sp>
    </p:spTree>
    <p:extLst>
      <p:ext uri="{BB962C8B-B14F-4D97-AF65-F5344CB8AC3E}">
        <p14:creationId xmlns:p14="http://schemas.microsoft.com/office/powerpoint/2010/main" val="235630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586C13D-5F6D-B26F-D9CE-424D31333CE1}"/>
              </a:ext>
            </a:extLst>
          </p:cNvPr>
          <p:cNvSpPr txBox="1">
            <a:spLocks/>
          </p:cNvSpPr>
          <p:nvPr/>
        </p:nvSpPr>
        <p:spPr>
          <a:xfrm>
            <a:off x="824428" y="556475"/>
            <a:ext cx="4773852" cy="516239"/>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970" dirty="0">
                <a:solidFill>
                  <a:srgbClr val="00A19A"/>
                </a:solidFill>
                <a:latin typeface="Arial" panose="020B0604020202020204" pitchFamily="34" charset="0"/>
                <a:cs typeface="Arial" panose="020B0604020202020204" pitchFamily="34" charset="0"/>
              </a:rPr>
              <a:t>Welcome</a:t>
            </a:r>
          </a:p>
        </p:txBody>
      </p:sp>
      <p:sp>
        <p:nvSpPr>
          <p:cNvPr id="5" name="Text Placeholder 2">
            <a:extLst>
              <a:ext uri="{FF2B5EF4-FFF2-40B4-BE49-F238E27FC236}">
                <a16:creationId xmlns:a16="http://schemas.microsoft.com/office/drawing/2014/main" id="{C826F1AE-1549-1A38-5E33-F4D911173F6E}"/>
              </a:ext>
            </a:extLst>
          </p:cNvPr>
          <p:cNvSpPr txBox="1">
            <a:spLocks/>
          </p:cNvSpPr>
          <p:nvPr/>
        </p:nvSpPr>
        <p:spPr>
          <a:xfrm>
            <a:off x="824428" y="1410768"/>
            <a:ext cx="10095106" cy="3930340"/>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7030A0"/>
              </a:buClr>
              <a:buFont typeface="Arial" panose="020B0604020202020204" pitchFamily="34" charset="0"/>
              <a:buChar char="•"/>
            </a:pPr>
            <a:r>
              <a:rPr lang="en-GB" sz="2430" dirty="0">
                <a:solidFill>
                  <a:srgbClr val="880088"/>
                </a:solidFill>
                <a:latin typeface="Arial" panose="020B0604020202020204" pitchFamily="34" charset="0"/>
                <a:cs typeface="Arial" panose="020B0604020202020204" pitchFamily="34" charset="0"/>
              </a:rPr>
              <a:t>Introduction to the team tonight</a:t>
            </a:r>
          </a:p>
          <a:p>
            <a:pPr marL="342900" indent="-342900">
              <a:buClr>
                <a:srgbClr val="7030A0"/>
              </a:buClr>
              <a:buFont typeface="Arial" panose="020B0604020202020204" pitchFamily="34" charset="0"/>
              <a:buChar char="•"/>
            </a:pPr>
            <a:r>
              <a:rPr lang="en-GB" sz="2430" dirty="0">
                <a:solidFill>
                  <a:srgbClr val="880088"/>
                </a:solidFill>
                <a:latin typeface="Arial" panose="020B0604020202020204" pitchFamily="34" charset="0"/>
                <a:cs typeface="Arial" panose="020B0604020202020204" pitchFamily="34" charset="0"/>
              </a:rPr>
              <a:t>Focus on sharing information on what refurbishing the three tower blocks would involve</a:t>
            </a:r>
          </a:p>
          <a:p>
            <a:pPr marL="342900" indent="-342900">
              <a:buClr>
                <a:srgbClr val="7030A0"/>
              </a:buClr>
              <a:buFont typeface="Arial" panose="020B0604020202020204" pitchFamily="34" charset="0"/>
              <a:buChar char="•"/>
            </a:pPr>
            <a:r>
              <a:rPr lang="en-GB" sz="2430" dirty="0">
                <a:solidFill>
                  <a:srgbClr val="880088"/>
                </a:solidFill>
                <a:latin typeface="Arial" panose="020B0604020202020204" pitchFamily="34" charset="0"/>
                <a:cs typeface="Arial" panose="020B0604020202020204" pitchFamily="34" charset="0"/>
              </a:rPr>
              <a:t>Part of the current statutory consultation on whether to refurbish or demolish the three tower blocks</a:t>
            </a:r>
          </a:p>
          <a:p>
            <a:pPr marL="342900" indent="-342900">
              <a:buClr>
                <a:srgbClr val="7030A0"/>
              </a:buClr>
              <a:buFont typeface="Arial" panose="020B0604020202020204" pitchFamily="34" charset="0"/>
              <a:buChar char="•"/>
            </a:pPr>
            <a:r>
              <a:rPr lang="en-GB" sz="2430" dirty="0">
                <a:solidFill>
                  <a:srgbClr val="880088"/>
                </a:solidFill>
                <a:latin typeface="Arial" panose="020B0604020202020204" pitchFamily="34" charset="0"/>
                <a:cs typeface="Arial" panose="020B0604020202020204" pitchFamily="34" charset="0"/>
              </a:rPr>
              <a:t>Statutory consultation closes on 26 January and then reported to Council’s Cabinet</a:t>
            </a:r>
          </a:p>
          <a:p>
            <a:pPr indent="0">
              <a:buClr>
                <a:srgbClr val="7030A0"/>
              </a:buClr>
            </a:pPr>
            <a:endParaRPr lang="en-GB" sz="2430" b="1" dirty="0">
              <a:solidFill>
                <a:srgbClr val="880088"/>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271FC6D-71A4-7B8D-7ED1-AB22017A6C60}"/>
              </a:ext>
            </a:extLst>
          </p:cNvPr>
          <p:cNvPicPr>
            <a:picLocks noChangeAspect="1"/>
          </p:cNvPicPr>
          <p:nvPr/>
        </p:nvPicPr>
        <p:blipFill>
          <a:blip r:embed="rId2"/>
          <a:stretch>
            <a:fillRect/>
          </a:stretch>
        </p:blipFill>
        <p:spPr>
          <a:xfrm>
            <a:off x="213017" y="4617322"/>
            <a:ext cx="6516257" cy="2240678"/>
          </a:xfrm>
          <a:prstGeom prst="rect">
            <a:avLst/>
          </a:prstGeom>
        </p:spPr>
      </p:pic>
    </p:spTree>
    <p:extLst>
      <p:ext uri="{BB962C8B-B14F-4D97-AF65-F5344CB8AC3E}">
        <p14:creationId xmlns:p14="http://schemas.microsoft.com/office/powerpoint/2010/main" val="359796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70B467-E5A5-29EB-F330-AC95AFF1CC82}"/>
              </a:ext>
            </a:extLst>
          </p:cNvPr>
          <p:cNvSpPr/>
          <p:nvPr/>
        </p:nvSpPr>
        <p:spPr>
          <a:xfrm>
            <a:off x="412033" y="1227382"/>
            <a:ext cx="4767280" cy="4348487"/>
          </a:xfrm>
          <a:prstGeom prst="rect">
            <a:avLst/>
          </a:prstGeom>
          <a:solidFill>
            <a:srgbClr val="D4C9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3BAACCF-3887-DE2C-B4CE-02FC2AC218BF}"/>
              </a:ext>
            </a:extLst>
          </p:cNvPr>
          <p:cNvSpPr/>
          <p:nvPr/>
        </p:nvSpPr>
        <p:spPr>
          <a:xfrm>
            <a:off x="6096001" y="1226345"/>
            <a:ext cx="4651900" cy="4348487"/>
          </a:xfrm>
          <a:prstGeom prst="rect">
            <a:avLst/>
          </a:prstGeom>
          <a:solidFill>
            <a:srgbClr val="B8D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B845A6D-B143-AAAA-35E6-1E8B52749AE9}"/>
              </a:ext>
            </a:extLst>
          </p:cNvPr>
          <p:cNvSpPr txBox="1"/>
          <p:nvPr/>
        </p:nvSpPr>
        <p:spPr>
          <a:xfrm>
            <a:off x="670670" y="2955991"/>
            <a:ext cx="4651899"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Croydon Council General Fund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Subject to the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Section 114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notice which means that: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All non essential sending will be stopped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 emergency budget will be written up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4F5445C-36D8-7EA8-2E12-C022AD467E9C}"/>
              </a:ext>
            </a:extLst>
          </p:cNvPr>
          <p:cNvSpPr txBox="1"/>
          <p:nvPr/>
        </p:nvSpPr>
        <p:spPr>
          <a:xfrm>
            <a:off x="6239257" y="2955991"/>
            <a:ext cx="4651899"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Housing Revenue Account (HRA)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Ringfenced by statute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separate to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rest of the Council’s finances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Spend and income related to Council Housing is accounted for (and kept in) the HRA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Funding for the refurbishment or rebuild options will be through the HRA </a:t>
            </a:r>
          </a:p>
        </p:txBody>
      </p:sp>
      <p:pic>
        <p:nvPicPr>
          <p:cNvPr id="9" name="Graphic 8" descr="Pound outline">
            <a:extLst>
              <a:ext uri="{FF2B5EF4-FFF2-40B4-BE49-F238E27FC236}">
                <a16:creationId xmlns:a16="http://schemas.microsoft.com/office/drawing/2014/main" id="{36CCF115-3FBE-3D92-96E5-53ADE37254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8431" y="1485541"/>
            <a:ext cx="1212291" cy="1212291"/>
          </a:xfrm>
          <a:prstGeom prst="rect">
            <a:avLst/>
          </a:prstGeom>
        </p:spPr>
      </p:pic>
      <p:pic>
        <p:nvPicPr>
          <p:cNvPr id="10" name="Graphic 9" descr="Home outline">
            <a:extLst>
              <a:ext uri="{FF2B5EF4-FFF2-40B4-BE49-F238E27FC236}">
                <a16:creationId xmlns:a16="http://schemas.microsoft.com/office/drawing/2014/main" id="{5C463CDC-68E9-F45D-60A7-381602B0C5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4105" y="973840"/>
            <a:ext cx="2235692" cy="2235692"/>
          </a:xfrm>
          <a:prstGeom prst="rect">
            <a:avLst/>
          </a:prstGeom>
        </p:spPr>
      </p:pic>
      <p:sp>
        <p:nvSpPr>
          <p:cNvPr id="11" name="Text Placeholder 1">
            <a:extLst>
              <a:ext uri="{FF2B5EF4-FFF2-40B4-BE49-F238E27FC236}">
                <a16:creationId xmlns:a16="http://schemas.microsoft.com/office/drawing/2014/main" id="{15499298-EF74-3D0F-4A48-2D9B7BBC64DB}"/>
              </a:ext>
            </a:extLst>
          </p:cNvPr>
          <p:cNvSpPr txBox="1">
            <a:spLocks/>
          </p:cNvSpPr>
          <p:nvPr/>
        </p:nvSpPr>
        <p:spPr>
          <a:xfrm>
            <a:off x="619637" y="6299291"/>
            <a:ext cx="3540125" cy="4302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Robin Smith</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98124588-DCDA-6176-6099-1A07735C555F}"/>
              </a:ext>
            </a:extLst>
          </p:cNvPr>
          <p:cNvCxnSpPr/>
          <p:nvPr/>
        </p:nvCxnSpPr>
        <p:spPr>
          <a:xfrm>
            <a:off x="0" y="6122894"/>
            <a:ext cx="12192000" cy="44824"/>
          </a:xfrm>
          <a:prstGeom prst="line">
            <a:avLst/>
          </a:prstGeom>
          <a:ln w="28575">
            <a:solidFill>
              <a:srgbClr val="880088"/>
            </a:solidFill>
          </a:ln>
        </p:spPr>
        <p:style>
          <a:lnRef idx="1">
            <a:schemeClr val="accent1"/>
          </a:lnRef>
          <a:fillRef idx="0">
            <a:schemeClr val="accent1"/>
          </a:fillRef>
          <a:effectRef idx="0">
            <a:schemeClr val="accent1"/>
          </a:effectRef>
          <a:fontRef idx="minor">
            <a:schemeClr val="tx1"/>
          </a:fontRef>
        </p:style>
      </p:cxnSp>
      <p:pic>
        <p:nvPicPr>
          <p:cNvPr id="13" name="Picture 2" descr="Croydon Council Logo - trans - Cornerstone Group">
            <a:extLst>
              <a:ext uri="{FF2B5EF4-FFF2-40B4-BE49-F238E27FC236}">
                <a16:creationId xmlns:a16="http://schemas.microsoft.com/office/drawing/2014/main" id="{71A59765-7AEA-AF0C-5552-9D6313132D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3516" y="5986562"/>
            <a:ext cx="1646331" cy="11249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
            <a:extLst>
              <a:ext uri="{FF2B5EF4-FFF2-40B4-BE49-F238E27FC236}">
                <a16:creationId xmlns:a16="http://schemas.microsoft.com/office/drawing/2014/main" id="{7280EED7-D6D1-4AD3-335D-C69B559CCF16}"/>
              </a:ext>
            </a:extLst>
          </p:cNvPr>
          <p:cNvSpPr txBox="1">
            <a:spLocks/>
          </p:cNvSpPr>
          <p:nvPr/>
        </p:nvSpPr>
        <p:spPr>
          <a:xfrm>
            <a:off x="824428" y="556475"/>
            <a:ext cx="4773852" cy="516239"/>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970" dirty="0">
                <a:solidFill>
                  <a:srgbClr val="00A19A"/>
                </a:solidFill>
                <a:latin typeface="Arial" panose="020B0604020202020204" pitchFamily="34" charset="0"/>
                <a:cs typeface="Arial" panose="020B0604020202020204" pitchFamily="34" charset="0"/>
              </a:rPr>
              <a:t>Project Finances</a:t>
            </a:r>
          </a:p>
        </p:txBody>
      </p:sp>
    </p:spTree>
    <p:extLst>
      <p:ext uri="{BB962C8B-B14F-4D97-AF65-F5344CB8AC3E}">
        <p14:creationId xmlns:p14="http://schemas.microsoft.com/office/powerpoint/2010/main" val="137412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D0C03E01-5CD0-E726-7BE5-93EB4F1F86E0}"/>
              </a:ext>
            </a:extLst>
          </p:cNvPr>
          <p:cNvSpPr txBox="1">
            <a:spLocks/>
          </p:cNvSpPr>
          <p:nvPr/>
        </p:nvSpPr>
        <p:spPr>
          <a:xfrm>
            <a:off x="824428" y="556475"/>
            <a:ext cx="6795572" cy="564113"/>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970" dirty="0">
                <a:solidFill>
                  <a:srgbClr val="00A19A"/>
                </a:solidFill>
                <a:latin typeface="Arial" panose="020B0604020202020204" pitchFamily="34" charset="0"/>
                <a:cs typeface="Arial" panose="020B0604020202020204" pitchFamily="34" charset="0"/>
              </a:rPr>
              <a:t>Our response to the report </a:t>
            </a:r>
          </a:p>
        </p:txBody>
      </p:sp>
      <p:graphicFrame>
        <p:nvGraphicFramePr>
          <p:cNvPr id="5" name="Table 4">
            <a:extLst>
              <a:ext uri="{FF2B5EF4-FFF2-40B4-BE49-F238E27FC236}">
                <a16:creationId xmlns:a16="http://schemas.microsoft.com/office/drawing/2014/main" id="{4453D70E-122D-C014-4D85-78C2995EA3B1}"/>
              </a:ext>
            </a:extLst>
          </p:cNvPr>
          <p:cNvGraphicFramePr>
            <a:graphicFrameLocks noGrp="1"/>
          </p:cNvGraphicFramePr>
          <p:nvPr>
            <p:extLst>
              <p:ext uri="{D42A27DB-BD31-4B8C-83A1-F6EECF244321}">
                <p14:modId xmlns:p14="http://schemas.microsoft.com/office/powerpoint/2010/main" val="1062246284"/>
              </p:ext>
            </p:extLst>
          </p:nvPr>
        </p:nvGraphicFramePr>
        <p:xfrm>
          <a:off x="929340" y="1194794"/>
          <a:ext cx="10500660" cy="3749040"/>
        </p:xfrm>
        <a:graphic>
          <a:graphicData uri="http://schemas.openxmlformats.org/drawingml/2006/table">
            <a:tbl>
              <a:tblPr firstRow="1" bandRow="1">
                <a:tableStyleId>{5C22544A-7EE6-4342-B048-85BDC9FD1C3A}</a:tableStyleId>
              </a:tblPr>
              <a:tblGrid>
                <a:gridCol w="5250330">
                  <a:extLst>
                    <a:ext uri="{9D8B030D-6E8A-4147-A177-3AD203B41FA5}">
                      <a16:colId xmlns:a16="http://schemas.microsoft.com/office/drawing/2014/main" val="2387102465"/>
                    </a:ext>
                  </a:extLst>
                </a:gridCol>
                <a:gridCol w="5250330">
                  <a:extLst>
                    <a:ext uri="{9D8B030D-6E8A-4147-A177-3AD203B41FA5}">
                      <a16:colId xmlns:a16="http://schemas.microsoft.com/office/drawing/2014/main" val="3422488105"/>
                    </a:ext>
                  </a:extLst>
                </a:gridCol>
              </a:tblGrid>
              <a:tr h="3422527">
                <a:tc>
                  <a:txBody>
                    <a:bodyPr/>
                    <a:lstStyle/>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Team of Housing Officers listening to residents door-to-door</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Drop-in facility and resident meetings</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Commissioning of Ridge &amp; Partners </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Regular newsletter &amp; bulletin</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Reference Group of residents</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Project Lead appointed, July 2022</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Walkabout Action Plan, July 2022</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Dedicated Tenancy &amp; Repairs Officers</a:t>
                      </a:r>
                    </a:p>
                    <a:p>
                      <a:pPr marL="342900" indent="-342900" algn="l" defTabSz="914400" rtl="0" eaLnBrk="1" latinLnBrk="0" hangingPunct="1">
                        <a:buFont typeface="Arial" panose="020B0604020202020204" pitchFamily="34" charset="0"/>
                        <a:buChar char="•"/>
                      </a:pPr>
                      <a:endParaRPr lang="en-GB" sz="2000" b="0" kern="1200" dirty="0">
                        <a:solidFill>
                          <a:srgbClr val="880088"/>
                        </a:solidFill>
                        <a:latin typeface="+mn-lt"/>
                        <a:ea typeface="+mn-ea"/>
                        <a:cs typeface="+mn-cs"/>
                      </a:endParaRPr>
                    </a:p>
                  </a:txBody>
                  <a:tcPr>
                    <a:lnR w="12700" cap="flat" cmpd="sng" algn="ctr">
                      <a:solidFill>
                        <a:schemeClr val="tx1"/>
                      </a:solidFill>
                      <a:prstDash val="solid"/>
                      <a:round/>
                      <a:headEnd type="none" w="med" len="med"/>
                      <a:tailEnd type="none" w="med" len="med"/>
                    </a:lnR>
                    <a:noFill/>
                  </a:tcPr>
                </a:tc>
                <a:tc>
                  <a:txBody>
                    <a:bodyPr/>
                    <a:lstStyle/>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Weekly co-ordination of Council decisions</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Cease letting of flats</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Oct &amp; Nov engagement, involving Mayor &amp; Dep. Mayor at one session</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Cabinet Report authorising statutory consultation</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Independent Tenant &amp; Leaseholder Adviser appointed by residents and launch of statutory consultation</a:t>
                      </a:r>
                    </a:p>
                    <a:p>
                      <a:pPr marL="342900" indent="-342900" algn="l" defTabSz="914400" rtl="0" eaLnBrk="1" latinLnBrk="0" hangingPunct="1">
                        <a:buFont typeface="Arial" panose="020B0604020202020204" pitchFamily="34" charset="0"/>
                        <a:buChar char="•"/>
                      </a:pPr>
                      <a:r>
                        <a:rPr lang="en-GB" sz="2000" b="0" kern="1200" dirty="0">
                          <a:solidFill>
                            <a:srgbClr val="880088"/>
                          </a:solidFill>
                          <a:latin typeface="+mn-lt"/>
                          <a:ea typeface="+mn-ea"/>
                          <a:cs typeface="+mn-cs"/>
                        </a:rPr>
                        <a:t>Engagement with residents mid December and throughout January </a:t>
                      </a:r>
                    </a:p>
                    <a:p>
                      <a:pPr marL="342900" indent="-342900" algn="l" defTabSz="914400" rtl="0" eaLnBrk="1" latinLnBrk="0" hangingPunct="1">
                        <a:buFont typeface="Arial" panose="020B0604020202020204" pitchFamily="34" charset="0"/>
                        <a:buChar char="•"/>
                      </a:pPr>
                      <a:endParaRPr lang="en-GB" sz="2000" b="0" kern="1200" dirty="0">
                        <a:solidFill>
                          <a:srgbClr val="880088"/>
                        </a:solidFill>
                        <a:latin typeface="+mn-lt"/>
                        <a:ea typeface="+mn-ea"/>
                        <a:cs typeface="+mn-cs"/>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32169856"/>
                  </a:ext>
                </a:extLst>
              </a:tr>
            </a:tbl>
          </a:graphicData>
        </a:graphic>
      </p:graphicFrame>
      <p:pic>
        <p:nvPicPr>
          <p:cNvPr id="6" name="Picture 5">
            <a:extLst>
              <a:ext uri="{FF2B5EF4-FFF2-40B4-BE49-F238E27FC236}">
                <a16:creationId xmlns:a16="http://schemas.microsoft.com/office/drawing/2014/main" id="{71AD61D3-53A5-186C-6A29-B04B29AA496B}"/>
              </a:ext>
            </a:extLst>
          </p:cNvPr>
          <p:cNvPicPr>
            <a:picLocks noChangeAspect="1"/>
          </p:cNvPicPr>
          <p:nvPr/>
        </p:nvPicPr>
        <p:blipFill>
          <a:blip r:embed="rId2"/>
          <a:stretch>
            <a:fillRect/>
          </a:stretch>
        </p:blipFill>
        <p:spPr>
          <a:xfrm>
            <a:off x="213017" y="4617322"/>
            <a:ext cx="6516257" cy="2240678"/>
          </a:xfrm>
          <a:prstGeom prst="rect">
            <a:avLst/>
          </a:prstGeom>
        </p:spPr>
      </p:pic>
      <p:pic>
        <p:nvPicPr>
          <p:cNvPr id="7" name="Picture 6">
            <a:extLst>
              <a:ext uri="{FF2B5EF4-FFF2-40B4-BE49-F238E27FC236}">
                <a16:creationId xmlns:a16="http://schemas.microsoft.com/office/drawing/2014/main" id="{8A470D05-C8D2-EBE3-C24A-5E6476079F86}"/>
              </a:ext>
            </a:extLst>
          </p:cNvPr>
          <p:cNvPicPr>
            <a:picLocks noChangeAspect="1"/>
          </p:cNvPicPr>
          <p:nvPr/>
        </p:nvPicPr>
        <p:blipFill>
          <a:blip r:embed="rId3"/>
          <a:stretch>
            <a:fillRect/>
          </a:stretch>
        </p:blipFill>
        <p:spPr>
          <a:xfrm>
            <a:off x="9502587" y="4816268"/>
            <a:ext cx="2186773" cy="1842786"/>
          </a:xfrm>
          <a:prstGeom prst="rect">
            <a:avLst/>
          </a:prstGeom>
        </p:spPr>
      </p:pic>
    </p:spTree>
    <p:extLst>
      <p:ext uri="{BB962C8B-B14F-4D97-AF65-F5344CB8AC3E}">
        <p14:creationId xmlns:p14="http://schemas.microsoft.com/office/powerpoint/2010/main" val="69130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50025-B77D-8950-3C61-E0F7B8945B91}"/>
              </a:ext>
            </a:extLst>
          </p:cNvPr>
          <p:cNvSpPr>
            <a:spLocks noGrp="1"/>
          </p:cNvSpPr>
          <p:nvPr>
            <p:ph type="title"/>
          </p:nvPr>
        </p:nvSpPr>
        <p:spPr>
          <a:xfrm>
            <a:off x="428879" y="489073"/>
            <a:ext cx="9109075" cy="455490"/>
          </a:xfrm>
        </p:spPr>
        <p:txBody>
          <a:bodyPr/>
          <a:lstStyle/>
          <a:p>
            <a:r>
              <a:rPr lang="en-GB" dirty="0"/>
              <a:t>Ridge and Partners Brief</a:t>
            </a:r>
            <a:endParaRPr lang="en-US" dirty="0"/>
          </a:p>
        </p:txBody>
      </p:sp>
      <p:sp>
        <p:nvSpPr>
          <p:cNvPr id="6" name="Text Placeholder 5">
            <a:extLst>
              <a:ext uri="{FF2B5EF4-FFF2-40B4-BE49-F238E27FC236}">
                <a16:creationId xmlns:a16="http://schemas.microsoft.com/office/drawing/2014/main" id="{06AB32BD-8A02-2EC8-8FBE-6A0516508ECF}"/>
              </a:ext>
            </a:extLst>
          </p:cNvPr>
          <p:cNvSpPr>
            <a:spLocks noGrp="1"/>
          </p:cNvSpPr>
          <p:nvPr>
            <p:ph type="body" idx="1"/>
          </p:nvPr>
        </p:nvSpPr>
        <p:spPr>
          <a:xfrm>
            <a:off x="441073" y="1434114"/>
            <a:ext cx="4972176" cy="299202"/>
          </a:xfrm>
        </p:spPr>
        <p:txBody>
          <a:bodyPr>
            <a:normAutofit/>
          </a:bodyPr>
          <a:lstStyle/>
          <a:p>
            <a:r>
              <a:rPr lang="en-GB" sz="1800" dirty="0">
                <a:solidFill>
                  <a:schemeClr val="accent1"/>
                </a:solidFill>
              </a:rPr>
              <a:t>Initial Council Brief</a:t>
            </a:r>
          </a:p>
        </p:txBody>
      </p:sp>
      <p:sp>
        <p:nvSpPr>
          <p:cNvPr id="8" name="Text Placeholder 7">
            <a:extLst>
              <a:ext uri="{FF2B5EF4-FFF2-40B4-BE49-F238E27FC236}">
                <a16:creationId xmlns:a16="http://schemas.microsoft.com/office/drawing/2014/main" id="{62E13220-0AA4-425F-56E6-9E414537342B}"/>
              </a:ext>
            </a:extLst>
          </p:cNvPr>
          <p:cNvSpPr>
            <a:spLocks noGrp="1"/>
          </p:cNvSpPr>
          <p:nvPr>
            <p:ph type="body" sz="quarter" idx="13"/>
          </p:nvPr>
        </p:nvSpPr>
        <p:spPr>
          <a:xfrm>
            <a:off x="441072" y="1657045"/>
            <a:ext cx="4886832" cy="4524299"/>
          </a:xfrm>
        </p:spPr>
        <p:txBody>
          <a:bodyPr>
            <a:noAutofit/>
          </a:bodyPr>
          <a:lstStyle/>
          <a:p>
            <a:pPr marL="0" lvl="0" indent="0" algn="l">
              <a:buClr>
                <a:schemeClr val="bg1"/>
              </a:buClr>
              <a:buNone/>
              <a:tabLst>
                <a:tab pos="900430" algn="l"/>
                <a:tab pos="457200" algn="l"/>
                <a:tab pos="900430" algn="l"/>
              </a:tabLst>
            </a:pPr>
            <a:r>
              <a:rPr lang="en-GB" sz="1200" dirty="0">
                <a:effectLst/>
                <a:ea typeface="Times New Roman" panose="02020603050405020304" pitchFamily="18" charset="0"/>
                <a:cs typeface="Arial" panose="020B0604020202020204" pitchFamily="34" charset="0"/>
              </a:rPr>
              <a:t>Undertake a full desktop review of all data that the Authority currently holds in relation to the building fabric, compliance, health and safety, repairs data planned works across the 26 tower blocks. Noted: the initial piece of works will be required to 5/6 blocks</a:t>
            </a:r>
            <a:endParaRPr lang="en-GB" sz="1200" dirty="0">
              <a:effectLst/>
              <a:ea typeface="Arial" panose="020B0604020202020204" pitchFamily="34" charset="0"/>
              <a:cs typeface="Arial" panose="020B0604020202020204" pitchFamily="34" charset="0"/>
            </a:endParaRPr>
          </a:p>
          <a:p>
            <a:pPr marL="0" lvl="0" indent="0" algn="l">
              <a:lnSpc>
                <a:spcPts val="1400"/>
              </a:lnSpc>
              <a:buClr>
                <a:schemeClr val="bg1"/>
              </a:buClr>
              <a:buNone/>
              <a:tabLst>
                <a:tab pos="900430" algn="l"/>
                <a:tab pos="457200" algn="l"/>
                <a:tab pos="900430" algn="l"/>
              </a:tabLst>
            </a:pPr>
            <a:r>
              <a:rPr lang="en-GB" sz="1200" dirty="0">
                <a:effectLst/>
                <a:ea typeface="Times New Roman" panose="02020603050405020304" pitchFamily="18" charset="0"/>
                <a:cs typeface="Arial" panose="020B0604020202020204" pitchFamily="34" charset="0"/>
              </a:rPr>
              <a:t>Surveys will review and confirm the following:</a:t>
            </a:r>
            <a:endParaRPr lang="en-GB" sz="1200" dirty="0">
              <a:ea typeface="Times New Roman" panose="02020603050405020304" pitchFamily="18" charset="0"/>
              <a:cs typeface="Arial" panose="020B0604020202020204" pitchFamily="34" charset="0"/>
            </a:endParaRPr>
          </a:p>
          <a:p>
            <a:pPr>
              <a:lnSpc>
                <a:spcPts val="1400"/>
              </a:lnSpc>
              <a:tabLst>
                <a:tab pos="900430" algn="l"/>
                <a:tab pos="457200" algn="l"/>
                <a:tab pos="900430" algn="l"/>
              </a:tabLst>
            </a:pPr>
            <a:r>
              <a:rPr lang="en-GB" sz="1200" dirty="0">
                <a:effectLst/>
                <a:ea typeface="Times New Roman" panose="02020603050405020304" pitchFamily="18" charset="0"/>
                <a:cs typeface="Arial" panose="020B0604020202020204" pitchFamily="34" charset="0"/>
              </a:rPr>
              <a:t>Structural integrity of the building</a:t>
            </a:r>
          </a:p>
          <a:p>
            <a:pPr>
              <a:lnSpc>
                <a:spcPts val="1400"/>
              </a:lnSpc>
              <a:tabLst>
                <a:tab pos="900430" algn="l"/>
                <a:tab pos="457200" algn="l"/>
                <a:tab pos="900430" algn="l"/>
              </a:tabLst>
            </a:pPr>
            <a:r>
              <a:rPr lang="en-GB" sz="1200" dirty="0">
                <a:effectLst/>
                <a:ea typeface="Times New Roman" panose="02020603050405020304" pitchFamily="18" charset="0"/>
                <a:cs typeface="Arial" panose="020B0604020202020204" pitchFamily="34" charset="0"/>
              </a:rPr>
              <a:t>General condition of stock and key components (Decent Homes Standard)</a:t>
            </a:r>
          </a:p>
          <a:p>
            <a:pPr>
              <a:lnSpc>
                <a:spcPts val="1400"/>
              </a:lnSpc>
              <a:tabLst>
                <a:tab pos="900430" algn="l"/>
                <a:tab pos="457200" algn="l"/>
                <a:tab pos="900430" algn="l"/>
              </a:tabLst>
            </a:pPr>
            <a:r>
              <a:rPr lang="en-GB" sz="1200" dirty="0">
                <a:effectLst/>
                <a:ea typeface="Times New Roman" panose="02020603050405020304" pitchFamily="18" charset="0"/>
                <a:cs typeface="Arial" panose="020B0604020202020204" pitchFamily="34" charset="0"/>
              </a:rPr>
              <a:t>Fire safety requirements (from existing information no surveys are required)</a:t>
            </a:r>
          </a:p>
          <a:p>
            <a:pPr>
              <a:lnSpc>
                <a:spcPts val="1400"/>
              </a:lnSpc>
              <a:tabLst>
                <a:tab pos="900430" algn="l"/>
                <a:tab pos="457200" algn="l"/>
                <a:tab pos="900430" algn="l"/>
              </a:tabLst>
            </a:pPr>
            <a:r>
              <a:rPr lang="en-GB" sz="1200" dirty="0">
                <a:effectLst/>
                <a:ea typeface="Times New Roman" panose="02020603050405020304" pitchFamily="18" charset="0"/>
                <a:cs typeface="Arial" panose="020B0604020202020204" pitchFamily="34" charset="0"/>
              </a:rPr>
              <a:t>General compliance, health, and safety (HHSRS)</a:t>
            </a:r>
          </a:p>
          <a:p>
            <a:pPr>
              <a:lnSpc>
                <a:spcPts val="1400"/>
              </a:lnSpc>
              <a:tabLst>
                <a:tab pos="900430" algn="l"/>
                <a:tab pos="457200" algn="l"/>
                <a:tab pos="900430" algn="l"/>
              </a:tabLst>
            </a:pPr>
            <a:r>
              <a:rPr lang="en-GB" sz="1200" dirty="0">
                <a:effectLst/>
                <a:ea typeface="Times New Roman" panose="02020603050405020304" pitchFamily="18" charset="0"/>
                <a:cs typeface="Arial" panose="020B0604020202020204" pitchFamily="34" charset="0"/>
              </a:rPr>
              <a:t>The key outcome of this first stage is to understand the type, urgency, volume, and cost of works that need to be undertaken across the estate.</a:t>
            </a:r>
            <a:endParaRPr lang="en-GB" sz="1200" dirty="0">
              <a:effectLst/>
              <a:ea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99DADBA1-068D-E418-63D1-1BD288180C99}"/>
              </a:ext>
            </a:extLst>
          </p:cNvPr>
          <p:cNvSpPr>
            <a:spLocks noGrp="1"/>
          </p:cNvSpPr>
          <p:nvPr>
            <p:ph type="ftr" sz="quarter" idx="3"/>
          </p:nvPr>
        </p:nvSpPr>
        <p:spPr/>
        <p:txBody>
          <a:bodyPr/>
          <a:lstStyle/>
          <a:p>
            <a:pPr algn="l"/>
            <a:r>
              <a:rPr lang="en-GB"/>
              <a:t>Ridge and Partners LLP</a:t>
            </a:r>
            <a:endParaRPr lang="en-GB" dirty="0"/>
          </a:p>
        </p:txBody>
      </p:sp>
      <p:sp>
        <p:nvSpPr>
          <p:cNvPr id="3" name="Slide Number Placeholder 2">
            <a:extLst>
              <a:ext uri="{FF2B5EF4-FFF2-40B4-BE49-F238E27FC236}">
                <a16:creationId xmlns:a16="http://schemas.microsoft.com/office/drawing/2014/main" id="{6CAED5FB-0D53-96F9-3E71-BD87D7493A03}"/>
              </a:ext>
            </a:extLst>
          </p:cNvPr>
          <p:cNvSpPr>
            <a:spLocks noGrp="1"/>
          </p:cNvSpPr>
          <p:nvPr>
            <p:ph type="sldNum" sz="quarter" idx="4"/>
          </p:nvPr>
        </p:nvSpPr>
        <p:spPr/>
        <p:txBody>
          <a:bodyPr/>
          <a:lstStyle/>
          <a:p>
            <a:fld id="{B8C3AA2F-D875-4B09-B8D6-A5EB19ACC7C5}" type="slidenum">
              <a:rPr lang="en-GB" smtClean="0"/>
              <a:t>6</a:t>
            </a:fld>
            <a:endParaRPr lang="en-GB" dirty="0"/>
          </a:p>
        </p:txBody>
      </p:sp>
      <p:sp>
        <p:nvSpPr>
          <p:cNvPr id="21" name="Picture Placeholder 11">
            <a:extLst>
              <a:ext uri="{FF2B5EF4-FFF2-40B4-BE49-F238E27FC236}">
                <a16:creationId xmlns:a16="http://schemas.microsoft.com/office/drawing/2014/main" id="{B6CCA431-C094-1084-B6DF-0B1C190DA987}"/>
              </a:ext>
            </a:extLst>
          </p:cNvPr>
          <p:cNvSpPr txBox="1">
            <a:spLocks/>
          </p:cNvSpPr>
          <p:nvPr/>
        </p:nvSpPr>
        <p:spPr>
          <a:xfrm>
            <a:off x="8146507" y="1369317"/>
            <a:ext cx="1582620" cy="863600"/>
          </a:xfrm>
          <a:prstGeom prst="rect">
            <a:avLst/>
          </a:prstGeom>
        </p:spPr>
      </p:sp>
      <p:pic>
        <p:nvPicPr>
          <p:cNvPr id="25" name="Picture 24">
            <a:extLst>
              <a:ext uri="{FF2B5EF4-FFF2-40B4-BE49-F238E27FC236}">
                <a16:creationId xmlns:a16="http://schemas.microsoft.com/office/drawing/2014/main" id="{B87023A7-BFFC-5BAD-1C8B-FA1299A4800F}"/>
              </a:ext>
            </a:extLst>
          </p:cNvPr>
          <p:cNvPicPr>
            <a:picLocks noChangeAspect="1"/>
          </p:cNvPicPr>
          <p:nvPr/>
        </p:nvPicPr>
        <p:blipFill>
          <a:blip r:embed="rId2"/>
          <a:stretch>
            <a:fillRect/>
          </a:stretch>
        </p:blipFill>
        <p:spPr>
          <a:xfrm>
            <a:off x="11255121" y="248920"/>
            <a:ext cx="508000" cy="660400"/>
          </a:xfrm>
          <a:prstGeom prst="rect">
            <a:avLst/>
          </a:prstGeom>
        </p:spPr>
      </p:pic>
      <p:sp>
        <p:nvSpPr>
          <p:cNvPr id="28" name="Text Placeholder 5">
            <a:extLst>
              <a:ext uri="{FF2B5EF4-FFF2-40B4-BE49-F238E27FC236}">
                <a16:creationId xmlns:a16="http://schemas.microsoft.com/office/drawing/2014/main" id="{F8855A1E-80FB-3CCB-A028-60391A380750}"/>
              </a:ext>
            </a:extLst>
          </p:cNvPr>
          <p:cNvSpPr txBox="1">
            <a:spLocks/>
          </p:cNvSpPr>
          <p:nvPr/>
        </p:nvSpPr>
        <p:spPr>
          <a:xfrm>
            <a:off x="5898768" y="1434114"/>
            <a:ext cx="4972176" cy="299202"/>
          </a:xfrm>
          <a:prstGeom prst="rect">
            <a:avLst/>
          </a:prstGeom>
        </p:spPr>
        <p:txBody>
          <a:bodyPr vert="horz" lIns="0" tIns="0" rIns="0" bIns="0" rtlCol="0" anchor="b">
            <a:normAutofit/>
          </a:bodyPr>
          <a:lstStyle>
            <a:lvl1pPr marL="0" indent="0" algn="l" defTabSz="914400" rtl="0" eaLnBrk="1" latinLnBrk="0" hangingPunct="1">
              <a:lnSpc>
                <a:spcPct val="100000"/>
              </a:lnSpc>
              <a:spcBef>
                <a:spcPts val="1000"/>
              </a:spcBef>
              <a:buClr>
                <a:schemeClr val="accent1"/>
              </a:buClr>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Univers LT Pro 45 Light" panose="020B0403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buClr>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Univers LT Pro 45 Light" panose="020B0403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dirty="0">
                <a:solidFill>
                  <a:schemeClr val="accent1"/>
                </a:solidFill>
              </a:rPr>
              <a:t>Developed Brief</a:t>
            </a:r>
          </a:p>
        </p:txBody>
      </p:sp>
      <p:sp>
        <p:nvSpPr>
          <p:cNvPr id="29" name="Text Placeholder 7">
            <a:extLst>
              <a:ext uri="{FF2B5EF4-FFF2-40B4-BE49-F238E27FC236}">
                <a16:creationId xmlns:a16="http://schemas.microsoft.com/office/drawing/2014/main" id="{9FF95968-DC67-133D-55BF-3FCA359489E3}"/>
              </a:ext>
            </a:extLst>
          </p:cNvPr>
          <p:cNvSpPr txBox="1">
            <a:spLocks/>
          </p:cNvSpPr>
          <p:nvPr/>
        </p:nvSpPr>
        <p:spPr>
          <a:xfrm>
            <a:off x="5898768" y="1657045"/>
            <a:ext cx="6037200" cy="4621835"/>
          </a:xfrm>
          <a:prstGeom prst="rect">
            <a:avLst/>
          </a:prstGeom>
        </p:spPr>
        <p:txBody>
          <a:bodyPr vert="horz" lIns="0" tIns="180000" rIns="0" bIns="18000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52095" algn="l"/>
                <a:tab pos="900430" algn="l"/>
                <a:tab pos="900430" algn="l"/>
              </a:tabLst>
            </a:pPr>
            <a:r>
              <a:rPr lang="en-GB" sz="1200" dirty="0">
                <a:effectLst/>
                <a:ea typeface="Arial" panose="020B0604020202020204" pitchFamily="34" charset="0"/>
                <a:cs typeface="Arial" panose="020B0604020202020204" pitchFamily="34" charset="0"/>
              </a:rPr>
              <a:t>Undertake a full desktop review of all data that the Authority currently holds in relation to the building fabric, compliance, health and safety, repairs data planned works.</a:t>
            </a:r>
          </a:p>
          <a:p>
            <a:pPr>
              <a:tabLst>
                <a:tab pos="252095" algn="l"/>
                <a:tab pos="900430" algn="l"/>
                <a:tab pos="900430" algn="l"/>
              </a:tabLst>
            </a:pPr>
            <a:r>
              <a:rPr lang="en-GB" sz="1200" dirty="0">
                <a:effectLst/>
                <a:ea typeface="Arial" panose="020B0604020202020204" pitchFamily="34" charset="0"/>
                <a:cs typeface="Arial" panose="020B0604020202020204" pitchFamily="34" charset="0"/>
              </a:rPr>
              <a:t>Undertake a Building Survey </a:t>
            </a:r>
            <a:r>
              <a:rPr lang="en-GB" sz="1200" b="1" dirty="0">
                <a:effectLst/>
                <a:ea typeface="Arial" panose="020B0604020202020204" pitchFamily="34" charset="0"/>
                <a:cs typeface="Arial" panose="020B0604020202020204" pitchFamily="34" charset="0"/>
              </a:rPr>
              <a:t>– </a:t>
            </a:r>
            <a:r>
              <a:rPr lang="en-GB" sz="1200" dirty="0">
                <a:effectLst/>
                <a:ea typeface="Arial" panose="020B0604020202020204" pitchFamily="34" charset="0"/>
                <a:cs typeface="Arial" panose="020B0604020202020204" pitchFamily="34" charset="0"/>
              </a:rPr>
              <a:t>We consider this to be the envelope i.e., Roofs, RWP’s where visible, External Walls and Windows. Communal areas but excluding external landscaping.</a:t>
            </a:r>
          </a:p>
          <a:p>
            <a:pPr>
              <a:tabLst>
                <a:tab pos="252095" algn="l"/>
                <a:tab pos="900430" algn="l"/>
                <a:tab pos="900430" algn="l"/>
              </a:tabLst>
            </a:pPr>
            <a:r>
              <a:rPr lang="en-GB" sz="1200" dirty="0">
                <a:effectLst/>
                <a:ea typeface="Arial" panose="020B0604020202020204" pitchFamily="34" charset="0"/>
                <a:cs typeface="Arial" panose="020B0604020202020204" pitchFamily="34" charset="0"/>
              </a:rPr>
              <a:t>Inspections within dwellings will be required to achieve a portion of the brief, these tasks will focus on windows, general condition of the visible areas of the properties i.e., walls, ceilings, floors, sanitaryware, kitchens and general comments on services.</a:t>
            </a:r>
          </a:p>
          <a:p>
            <a:pPr>
              <a:tabLst>
                <a:tab pos="252095" algn="l"/>
                <a:tab pos="900430" algn="l"/>
                <a:tab pos="900430" algn="l"/>
              </a:tabLst>
            </a:pPr>
            <a:r>
              <a:rPr lang="en-GB" sz="1200" dirty="0">
                <a:effectLst/>
                <a:ea typeface="Arial" panose="020B0604020202020204" pitchFamily="34" charset="0"/>
                <a:cs typeface="Arial" panose="020B0604020202020204" pitchFamily="34" charset="0"/>
              </a:rPr>
              <a:t>Undertake a structural inspection which consists of a site visit, desktop study of the client held record information make recommendations and report.</a:t>
            </a:r>
          </a:p>
          <a:p>
            <a:pPr>
              <a:tabLst>
                <a:tab pos="252095" algn="l"/>
                <a:tab pos="900430" algn="l"/>
                <a:tab pos="900430" algn="l"/>
              </a:tabLst>
            </a:pPr>
            <a:r>
              <a:rPr lang="en-GB" sz="1200" dirty="0">
                <a:effectLst/>
                <a:ea typeface="Arial" panose="020B0604020202020204" pitchFamily="34" charset="0"/>
                <a:cs typeface="Arial" panose="020B0604020202020204" pitchFamily="34" charset="0"/>
              </a:rPr>
              <a:t>Review properties in relation to HHSRS compliance (however this will not be a full assessment and decent homes standards</a:t>
            </a:r>
          </a:p>
          <a:p>
            <a:pPr>
              <a:tabLst>
                <a:tab pos="252095" algn="l"/>
                <a:tab pos="900430" algn="l"/>
                <a:tab pos="900430" algn="l"/>
              </a:tabLst>
            </a:pPr>
            <a:r>
              <a:rPr lang="en-GB" sz="1200" dirty="0">
                <a:effectLst/>
                <a:ea typeface="Arial" panose="020B0604020202020204" pitchFamily="34" charset="0"/>
                <a:cs typeface="Arial" panose="020B0604020202020204" pitchFamily="34" charset="0"/>
              </a:rPr>
              <a:t>Summarise the fire safety actions within the Type 4 FRA reports previous undertaken.</a:t>
            </a:r>
          </a:p>
          <a:p>
            <a:pPr>
              <a:tabLst>
                <a:tab pos="252095" algn="l"/>
                <a:tab pos="900430" algn="l"/>
                <a:tab pos="900430" algn="l"/>
              </a:tabLst>
            </a:pPr>
            <a:r>
              <a:rPr lang="en-GB" sz="1200" dirty="0">
                <a:effectLst/>
                <a:ea typeface="Arial" panose="020B0604020202020204" pitchFamily="34" charset="0"/>
                <a:cs typeface="Arial" panose="020B0604020202020204" pitchFamily="34" charset="0"/>
              </a:rPr>
              <a:t>Provide outline budget estimates of costs.</a:t>
            </a:r>
          </a:p>
          <a:p>
            <a:pPr>
              <a:tabLst>
                <a:tab pos="252095" algn="l"/>
                <a:tab pos="900430" algn="l"/>
                <a:tab pos="900430" algn="l"/>
              </a:tabLst>
            </a:pPr>
            <a:r>
              <a:rPr lang="en-GB" sz="1200" dirty="0">
                <a:effectLst/>
                <a:ea typeface="Arial" panose="020B0604020202020204" pitchFamily="34" charset="0"/>
                <a:cs typeface="Arial" panose="020B0604020202020204" pitchFamily="34" charset="0"/>
              </a:rPr>
              <a:t>Provide a clear conclusion with recommendations.</a:t>
            </a:r>
          </a:p>
          <a:p>
            <a:pPr>
              <a:tabLst>
                <a:tab pos="252095" algn="l"/>
                <a:tab pos="900430" algn="l"/>
                <a:tab pos="900430" algn="l"/>
              </a:tabLst>
            </a:pPr>
            <a:r>
              <a:rPr lang="en-GB" sz="1200" dirty="0">
                <a:effectLst/>
                <a:ea typeface="Arial" panose="020B0604020202020204" pitchFamily="34" charset="0"/>
                <a:cs typeface="Arial" panose="020B0604020202020204" pitchFamily="34" charset="0"/>
              </a:rPr>
              <a:t>The deliverables will be summarised within a report format, which will include observations and recommendations for remedial works.</a:t>
            </a:r>
          </a:p>
        </p:txBody>
      </p:sp>
    </p:spTree>
    <p:extLst>
      <p:ext uri="{BB962C8B-B14F-4D97-AF65-F5344CB8AC3E}">
        <p14:creationId xmlns:p14="http://schemas.microsoft.com/office/powerpoint/2010/main" val="155199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FEB76E0-E1DD-8027-8DEC-3241FC73B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9788DFA-D899-D2CE-9FFF-54301D2E5EE0}"/>
              </a:ext>
            </a:extLst>
          </p:cNvPr>
          <p:cNvSpPr/>
          <p:nvPr/>
        </p:nvSpPr>
        <p:spPr>
          <a:xfrm>
            <a:off x="6449568" y="1"/>
            <a:ext cx="5742432" cy="6858000"/>
          </a:xfrm>
          <a:prstGeom prst="rect">
            <a:avLst/>
          </a:prstGeom>
          <a:solidFill>
            <a:schemeClr val="tx1">
              <a:alpha val="9024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7">
            <a:extLst>
              <a:ext uri="{FF2B5EF4-FFF2-40B4-BE49-F238E27FC236}">
                <a16:creationId xmlns:a16="http://schemas.microsoft.com/office/drawing/2014/main" id="{370A3D54-6505-ACE9-AC56-29B1938DA245}"/>
              </a:ext>
            </a:extLst>
          </p:cNvPr>
          <p:cNvSpPr>
            <a:spLocks noGrp="1"/>
          </p:cNvSpPr>
          <p:nvPr>
            <p:ph type="title"/>
          </p:nvPr>
        </p:nvSpPr>
        <p:spPr>
          <a:xfrm>
            <a:off x="6815328" y="659761"/>
            <a:ext cx="2448912" cy="455490"/>
          </a:xfrm>
        </p:spPr>
        <p:txBody>
          <a:bodyPr/>
          <a:lstStyle/>
          <a:p>
            <a:r>
              <a:rPr lang="en-GB" dirty="0">
                <a:solidFill>
                  <a:schemeClr val="bg1"/>
                </a:solidFill>
              </a:rPr>
              <a:t>Methodology</a:t>
            </a:r>
            <a:endParaRPr lang="en-US" dirty="0">
              <a:solidFill>
                <a:schemeClr val="bg1"/>
              </a:solidFill>
            </a:endParaRPr>
          </a:p>
        </p:txBody>
      </p:sp>
      <p:sp>
        <p:nvSpPr>
          <p:cNvPr id="9" name="Footer Placeholder 8">
            <a:extLst>
              <a:ext uri="{FF2B5EF4-FFF2-40B4-BE49-F238E27FC236}">
                <a16:creationId xmlns:a16="http://schemas.microsoft.com/office/drawing/2014/main" id="{F09652EA-3F02-0933-6BBA-E0B76E4AF257}"/>
              </a:ext>
            </a:extLst>
          </p:cNvPr>
          <p:cNvSpPr>
            <a:spLocks noGrp="1"/>
          </p:cNvSpPr>
          <p:nvPr>
            <p:ph type="ftr" sz="quarter" idx="3"/>
          </p:nvPr>
        </p:nvSpPr>
        <p:spPr/>
        <p:txBody>
          <a:bodyPr/>
          <a:lstStyle/>
          <a:p>
            <a:pPr algn="l"/>
            <a:r>
              <a:rPr lang="en-GB" dirty="0">
                <a:solidFill>
                  <a:schemeClr val="bg1"/>
                </a:solidFill>
              </a:rPr>
              <a:t>Ridge and Partners LLP</a:t>
            </a:r>
          </a:p>
        </p:txBody>
      </p:sp>
      <p:sp>
        <p:nvSpPr>
          <p:cNvPr id="10" name="Slide Number Placeholder 9">
            <a:extLst>
              <a:ext uri="{FF2B5EF4-FFF2-40B4-BE49-F238E27FC236}">
                <a16:creationId xmlns:a16="http://schemas.microsoft.com/office/drawing/2014/main" id="{9FC9DA3A-1149-8070-152C-536B155EE295}"/>
              </a:ext>
            </a:extLst>
          </p:cNvPr>
          <p:cNvSpPr>
            <a:spLocks noGrp="1"/>
          </p:cNvSpPr>
          <p:nvPr>
            <p:ph type="sldNum" sz="quarter" idx="4"/>
          </p:nvPr>
        </p:nvSpPr>
        <p:spPr/>
        <p:txBody>
          <a:bodyPr/>
          <a:lstStyle/>
          <a:p>
            <a:fld id="{B8C3AA2F-D875-4B09-B8D6-A5EB19ACC7C5}" type="slidenum">
              <a:rPr lang="en-GB" smtClean="0">
                <a:solidFill>
                  <a:schemeClr val="bg1"/>
                </a:solidFill>
              </a:rPr>
              <a:t>7</a:t>
            </a:fld>
            <a:endParaRPr lang="en-GB" dirty="0">
              <a:solidFill>
                <a:schemeClr val="bg1"/>
              </a:solidFill>
            </a:endParaRPr>
          </a:p>
        </p:txBody>
      </p:sp>
      <p:sp>
        <p:nvSpPr>
          <p:cNvPr id="21" name="Content Placeholder 3">
            <a:extLst>
              <a:ext uri="{FF2B5EF4-FFF2-40B4-BE49-F238E27FC236}">
                <a16:creationId xmlns:a16="http://schemas.microsoft.com/office/drawing/2014/main" id="{34E4A46E-0521-AFEF-1293-399770132DA9}"/>
              </a:ext>
            </a:extLst>
          </p:cNvPr>
          <p:cNvSpPr txBox="1">
            <a:spLocks/>
          </p:cNvSpPr>
          <p:nvPr/>
        </p:nvSpPr>
        <p:spPr>
          <a:xfrm>
            <a:off x="6815329" y="1309612"/>
            <a:ext cx="5071872" cy="5212325"/>
          </a:xfrm>
          <a:prstGeom prst="rect">
            <a:avLst/>
          </a:prstGeom>
        </p:spPr>
        <p:txBody>
          <a:bodyPr vert="horz" lIns="0" tIns="180000" rIns="0" bIns="18000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buNone/>
              <a:tabLst>
                <a:tab pos="900430" algn="l"/>
                <a:tab pos="457200" algn="l"/>
                <a:tab pos="900430" algn="l"/>
              </a:tabLst>
            </a:pPr>
            <a:r>
              <a:rPr lang="en-GB" sz="1800" b="1" dirty="0">
                <a:solidFill>
                  <a:schemeClr val="bg1"/>
                </a:solidFill>
                <a:effectLst/>
                <a:ea typeface="Times New Roman" panose="02020603050405020304" pitchFamily="18" charset="0"/>
                <a:cs typeface="Arial" panose="020B0604020202020204" pitchFamily="34" charset="0"/>
              </a:rPr>
              <a:t>Methodology driven by the brief:</a:t>
            </a:r>
            <a:endParaRPr lang="en-GB" sz="1800" b="1" dirty="0">
              <a:solidFill>
                <a:schemeClr val="bg1"/>
              </a:solidFill>
              <a:effectLst/>
              <a:ea typeface="Arial" panose="020B0604020202020204" pitchFamily="34" charset="0"/>
              <a:cs typeface="Arial" panose="020B0604020202020204" pitchFamily="34" charset="0"/>
            </a:endParaRPr>
          </a:p>
          <a:p>
            <a:pPr lvl="0" algn="l">
              <a:tabLst>
                <a:tab pos="900430" algn="l"/>
                <a:tab pos="457200" algn="l"/>
                <a:tab pos="900430" algn="l"/>
              </a:tabLst>
            </a:pPr>
            <a:r>
              <a:rPr lang="en-GB" sz="1800" dirty="0">
                <a:solidFill>
                  <a:schemeClr val="bg1"/>
                </a:solidFill>
                <a:effectLst/>
                <a:ea typeface="Times New Roman" panose="02020603050405020304" pitchFamily="18" charset="0"/>
                <a:cs typeface="Arial" panose="020B0604020202020204" pitchFamily="34" charset="0"/>
              </a:rPr>
              <a:t>Review of building history</a:t>
            </a:r>
          </a:p>
          <a:p>
            <a:pPr lvl="0" algn="l">
              <a:tabLst>
                <a:tab pos="900430" algn="l"/>
                <a:tab pos="457200" algn="l"/>
                <a:tab pos="900430" algn="l"/>
              </a:tabLst>
            </a:pPr>
            <a:r>
              <a:rPr lang="en-GB" sz="1800" dirty="0">
                <a:solidFill>
                  <a:schemeClr val="bg1"/>
                </a:solidFill>
                <a:effectLst/>
                <a:ea typeface="Times New Roman" panose="02020603050405020304" pitchFamily="18" charset="0"/>
                <a:cs typeface="Arial" panose="020B0604020202020204" pitchFamily="34" charset="0"/>
              </a:rPr>
              <a:t>Desktop review of record information including previous block refurbishment records, repairs history and fire risk assessments/cladding reports.</a:t>
            </a:r>
          </a:p>
          <a:p>
            <a:pPr lvl="0" algn="l">
              <a:tabLst>
                <a:tab pos="900430" algn="l"/>
                <a:tab pos="457200" algn="l"/>
                <a:tab pos="900430" algn="l"/>
              </a:tabLst>
            </a:pPr>
            <a:r>
              <a:rPr lang="en-GB" sz="1800" dirty="0">
                <a:solidFill>
                  <a:schemeClr val="bg1"/>
                </a:solidFill>
                <a:effectLst/>
                <a:ea typeface="Times New Roman" panose="02020603050405020304" pitchFamily="18" charset="0"/>
                <a:cs typeface="Arial" panose="020B0604020202020204" pitchFamily="34" charset="0"/>
              </a:rPr>
              <a:t>Notification to residents</a:t>
            </a:r>
          </a:p>
          <a:p>
            <a:pPr lvl="0" algn="l">
              <a:tabLst>
                <a:tab pos="900430" algn="l"/>
                <a:tab pos="457200" algn="l"/>
                <a:tab pos="900430" algn="l"/>
              </a:tabLst>
            </a:pPr>
            <a:r>
              <a:rPr lang="en-GB" sz="1800" dirty="0">
                <a:solidFill>
                  <a:schemeClr val="bg1"/>
                </a:solidFill>
                <a:effectLst/>
                <a:ea typeface="Times New Roman" panose="02020603050405020304" pitchFamily="18" charset="0"/>
                <a:cs typeface="Arial" panose="020B0604020202020204" pitchFamily="34" charset="0"/>
              </a:rPr>
              <a:t>Site inspection by Building Surveyors, Structural Engineers and Mechanical and Electrical Engineers</a:t>
            </a:r>
          </a:p>
          <a:p>
            <a:pPr lvl="0" algn="l">
              <a:tabLst>
                <a:tab pos="900430" algn="l"/>
                <a:tab pos="457200" algn="l"/>
                <a:tab pos="900430" algn="l"/>
              </a:tabLst>
            </a:pPr>
            <a:r>
              <a:rPr lang="en-GB" sz="1800" dirty="0">
                <a:solidFill>
                  <a:schemeClr val="bg1"/>
                </a:solidFill>
                <a:ea typeface="Times New Roman" panose="02020603050405020304" pitchFamily="18" charset="0"/>
                <a:cs typeface="Arial" panose="020B0604020202020204" pitchFamily="34" charset="0"/>
              </a:rPr>
              <a:t>Evaluation of data</a:t>
            </a:r>
            <a:endParaRPr lang="en-GB" sz="1800" dirty="0">
              <a:solidFill>
                <a:schemeClr val="bg1"/>
              </a:solidFill>
              <a:effectLst/>
              <a:ea typeface="Times New Roman" panose="02020603050405020304" pitchFamily="18" charset="0"/>
              <a:cs typeface="Arial" panose="020B0604020202020204" pitchFamily="34" charset="0"/>
            </a:endParaRPr>
          </a:p>
          <a:p>
            <a:pPr lvl="0" algn="l">
              <a:tabLst>
                <a:tab pos="900430" algn="l"/>
                <a:tab pos="457200" algn="l"/>
                <a:tab pos="900430" algn="l"/>
              </a:tabLst>
            </a:pPr>
            <a:r>
              <a:rPr lang="en-GB" sz="1800" dirty="0">
                <a:solidFill>
                  <a:schemeClr val="bg1"/>
                </a:solidFill>
                <a:ea typeface="Arial" panose="020B0604020202020204" pitchFamily="34" charset="0"/>
                <a:cs typeface="Arial" panose="020B0604020202020204" pitchFamily="34" charset="0"/>
              </a:rPr>
              <a:t>Develop report model and agreement of output.</a:t>
            </a:r>
          </a:p>
          <a:p>
            <a:pPr lvl="0" algn="l">
              <a:tabLst>
                <a:tab pos="900430" algn="l"/>
                <a:tab pos="457200" algn="l"/>
                <a:tab pos="900430" algn="l"/>
              </a:tabLst>
            </a:pPr>
            <a:r>
              <a:rPr lang="en-GB" sz="1800" dirty="0">
                <a:solidFill>
                  <a:schemeClr val="bg1"/>
                </a:solidFill>
                <a:effectLst/>
                <a:ea typeface="Arial" panose="020B0604020202020204" pitchFamily="34" charset="0"/>
                <a:cs typeface="Arial" panose="020B0604020202020204" pitchFamily="34" charset="0"/>
              </a:rPr>
              <a:t>Draft reporting, Partner review an</a:t>
            </a:r>
            <a:r>
              <a:rPr lang="en-GB" sz="1800" dirty="0">
                <a:solidFill>
                  <a:schemeClr val="bg1"/>
                </a:solidFill>
                <a:ea typeface="Arial" panose="020B0604020202020204" pitchFamily="34" charset="0"/>
                <a:cs typeface="Arial" panose="020B0604020202020204" pitchFamily="34" charset="0"/>
              </a:rPr>
              <a:t>d LBC review</a:t>
            </a:r>
          </a:p>
          <a:p>
            <a:pPr lvl="0" algn="l">
              <a:tabLst>
                <a:tab pos="900430" algn="l"/>
                <a:tab pos="457200" algn="l"/>
                <a:tab pos="900430" algn="l"/>
              </a:tabLst>
            </a:pPr>
            <a:r>
              <a:rPr lang="en-GB" sz="1800" dirty="0">
                <a:solidFill>
                  <a:schemeClr val="bg1"/>
                </a:solidFill>
                <a:effectLst/>
                <a:ea typeface="Arial" panose="020B0604020202020204" pitchFamily="34" charset="0"/>
                <a:cs typeface="Arial" panose="020B0604020202020204" pitchFamily="34" charset="0"/>
              </a:rPr>
              <a:t>Final report</a:t>
            </a:r>
          </a:p>
        </p:txBody>
      </p:sp>
    </p:spTree>
    <p:extLst>
      <p:ext uri="{BB962C8B-B14F-4D97-AF65-F5344CB8AC3E}">
        <p14:creationId xmlns:p14="http://schemas.microsoft.com/office/powerpoint/2010/main" val="186867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2318095E-730C-7FBB-C3CB-F17068A59C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12" b="7812"/>
          <a:stretch/>
        </p:blipFill>
        <p:spPr bwMode="auto">
          <a:xfrm>
            <a:off x="1"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8D8F5CB-2C1B-38D4-0C6A-0A7FC2025A85}"/>
              </a:ext>
            </a:extLst>
          </p:cNvPr>
          <p:cNvSpPr/>
          <p:nvPr/>
        </p:nvSpPr>
        <p:spPr>
          <a:xfrm>
            <a:off x="0" y="1345766"/>
            <a:ext cx="12192000" cy="4852474"/>
          </a:xfrm>
          <a:prstGeom prst="rect">
            <a:avLst/>
          </a:prstGeom>
          <a:solidFill>
            <a:schemeClr val="bg1">
              <a:alpha val="858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7">
            <a:extLst>
              <a:ext uri="{FF2B5EF4-FFF2-40B4-BE49-F238E27FC236}">
                <a16:creationId xmlns:a16="http://schemas.microsoft.com/office/drawing/2014/main" id="{370A3D54-6505-ACE9-AC56-29B1938DA245}"/>
              </a:ext>
            </a:extLst>
          </p:cNvPr>
          <p:cNvSpPr>
            <a:spLocks noGrp="1"/>
          </p:cNvSpPr>
          <p:nvPr>
            <p:ph type="title"/>
          </p:nvPr>
        </p:nvSpPr>
        <p:spPr>
          <a:xfrm>
            <a:off x="414529" y="659760"/>
            <a:ext cx="6583679" cy="455490"/>
          </a:xfrm>
          <a:ln w="12700">
            <a:noFill/>
          </a:ln>
        </p:spPr>
        <p:txBody>
          <a:bodyPr>
            <a:noAutofit/>
          </a:bodyPr>
          <a:lstStyle/>
          <a:p>
            <a:r>
              <a:rPr lang="en-GB" dirty="0">
                <a:solidFill>
                  <a:schemeClr val="bg1"/>
                </a:solidFill>
                <a:effectLst>
                  <a:outerShdw blurRad="50800" dist="50800" dir="5400000" algn="ctr" rotWithShape="0">
                    <a:schemeClr val="tx1"/>
                  </a:outerShdw>
                </a:effectLst>
              </a:rPr>
              <a:t>Summary of Common Block Findings</a:t>
            </a:r>
            <a:endParaRPr lang="en-US" dirty="0">
              <a:solidFill>
                <a:schemeClr val="bg1"/>
              </a:solidFill>
              <a:effectLst>
                <a:outerShdw blurRad="50800" dist="50800" dir="5400000" algn="ctr" rotWithShape="0">
                  <a:schemeClr val="tx1"/>
                </a:outerShdw>
              </a:effectLst>
            </a:endParaRPr>
          </a:p>
        </p:txBody>
      </p:sp>
      <p:sp>
        <p:nvSpPr>
          <p:cNvPr id="9" name="Footer Placeholder 8">
            <a:extLst>
              <a:ext uri="{FF2B5EF4-FFF2-40B4-BE49-F238E27FC236}">
                <a16:creationId xmlns:a16="http://schemas.microsoft.com/office/drawing/2014/main" id="{F09652EA-3F02-0933-6BBA-E0B76E4AF257}"/>
              </a:ext>
            </a:extLst>
          </p:cNvPr>
          <p:cNvSpPr>
            <a:spLocks noGrp="1"/>
          </p:cNvSpPr>
          <p:nvPr>
            <p:ph type="ftr" sz="quarter" idx="3"/>
          </p:nvPr>
        </p:nvSpPr>
        <p:spPr/>
        <p:txBody>
          <a:bodyPr/>
          <a:lstStyle/>
          <a:p>
            <a:pPr algn="l"/>
            <a:r>
              <a:rPr lang="en-GB" dirty="0">
                <a:solidFill>
                  <a:schemeClr val="bg1"/>
                </a:solidFill>
              </a:rPr>
              <a:t>Ridge and Partners LLP</a:t>
            </a:r>
          </a:p>
        </p:txBody>
      </p:sp>
      <p:sp>
        <p:nvSpPr>
          <p:cNvPr id="10" name="Slide Number Placeholder 9">
            <a:extLst>
              <a:ext uri="{FF2B5EF4-FFF2-40B4-BE49-F238E27FC236}">
                <a16:creationId xmlns:a16="http://schemas.microsoft.com/office/drawing/2014/main" id="{9FC9DA3A-1149-8070-152C-536B155EE295}"/>
              </a:ext>
            </a:extLst>
          </p:cNvPr>
          <p:cNvSpPr>
            <a:spLocks noGrp="1"/>
          </p:cNvSpPr>
          <p:nvPr>
            <p:ph type="sldNum" sz="quarter" idx="4"/>
          </p:nvPr>
        </p:nvSpPr>
        <p:spPr/>
        <p:txBody>
          <a:bodyPr/>
          <a:lstStyle/>
          <a:p>
            <a:fld id="{B8C3AA2F-D875-4B09-B8D6-A5EB19ACC7C5}" type="slidenum">
              <a:rPr lang="en-GB" smtClean="0">
                <a:solidFill>
                  <a:schemeClr val="bg1"/>
                </a:solidFill>
              </a:rPr>
              <a:t>8</a:t>
            </a:fld>
            <a:endParaRPr lang="en-GB" dirty="0">
              <a:solidFill>
                <a:schemeClr val="bg1"/>
              </a:solidFill>
            </a:endParaRPr>
          </a:p>
        </p:txBody>
      </p:sp>
      <p:sp>
        <p:nvSpPr>
          <p:cNvPr id="21" name="Content Placeholder 3">
            <a:extLst>
              <a:ext uri="{FF2B5EF4-FFF2-40B4-BE49-F238E27FC236}">
                <a16:creationId xmlns:a16="http://schemas.microsoft.com/office/drawing/2014/main" id="{34E4A46E-0521-AFEF-1293-399770132DA9}"/>
              </a:ext>
            </a:extLst>
          </p:cNvPr>
          <p:cNvSpPr txBox="1">
            <a:spLocks/>
          </p:cNvSpPr>
          <p:nvPr/>
        </p:nvSpPr>
        <p:spPr>
          <a:xfrm>
            <a:off x="6108194" y="1407149"/>
            <a:ext cx="5669278" cy="5212325"/>
          </a:xfrm>
          <a:prstGeom prst="rect">
            <a:avLst/>
          </a:prstGeom>
        </p:spPr>
        <p:txBody>
          <a:bodyPr vert="horz" lIns="0" tIns="180000" rIns="0" bIns="18000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pPr>
            <a:r>
              <a:rPr lang="en-GB" sz="1800" b="1" dirty="0">
                <a:effectLst/>
                <a:latin typeface="Univers LT Pro 45 Light" panose="020B0403020202020204" pitchFamily="34" charset="0"/>
                <a:ea typeface="Times New Roman" panose="02020603050405020304" pitchFamily="18" charset="0"/>
                <a:cs typeface="Arial" panose="020B0604020202020204" pitchFamily="34" charset="0"/>
              </a:rPr>
              <a:t>Elevation Option B - </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Remedial works to the existing cladding system including review and repairs to the fire breaks, upgrading the insulation, renew mastic joints and renew the render and insulation at ground level.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lvl="0">
              <a:lnSpc>
                <a:spcPct val="120000"/>
              </a:lnSpc>
            </a:pPr>
            <a:r>
              <a:rPr lang="en-GB" sz="1800" b="1" dirty="0">
                <a:effectLst/>
                <a:latin typeface="Univers LT Pro 45 Light" panose="020B0403020202020204" pitchFamily="34" charset="0"/>
                <a:ea typeface="Times New Roman" panose="02020603050405020304" pitchFamily="18" charset="0"/>
                <a:cs typeface="Arial" panose="020B0604020202020204" pitchFamily="34" charset="0"/>
              </a:rPr>
              <a:t>Windows - </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Renew the window to the dwellings with side hung casement windows to comply with the current building regulations.</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lvl="0">
              <a:lnSpc>
                <a:spcPct val="120000"/>
              </a:lnSpc>
            </a:pP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Renew the common parts windows to comply with the current building regulations including AOV and window infill panels with fire rated units.</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0F9E830-0493-F83E-18E9-2947C6DEEEFA}"/>
              </a:ext>
            </a:extLst>
          </p:cNvPr>
          <p:cNvSpPr txBox="1"/>
          <p:nvPr/>
        </p:nvSpPr>
        <p:spPr>
          <a:xfrm>
            <a:off x="414529" y="1590438"/>
            <a:ext cx="5440839" cy="4399666"/>
          </a:xfrm>
          <a:prstGeom prst="rect">
            <a:avLst/>
          </a:prstGeom>
          <a:noFill/>
        </p:spPr>
        <p:txBody>
          <a:bodyPr wrap="square">
            <a:spAutoFit/>
          </a:bodyPr>
          <a:lstStyle/>
          <a:p>
            <a:pPr marL="342900" lvl="0" indent="-342900">
              <a:lnSpc>
                <a:spcPct val="120000"/>
              </a:lnSpc>
              <a:buClr>
                <a:schemeClr val="accent1"/>
              </a:buClr>
              <a:buFont typeface="Wingdings" pitchFamily="2" charset="2"/>
              <a:buChar char="§"/>
            </a:pPr>
            <a:r>
              <a:rPr lang="en-GB" sz="1800" b="1" dirty="0">
                <a:effectLst/>
                <a:latin typeface="Univers LT Pro 45 Light" panose="020B0403020202020204" pitchFamily="34" charset="0"/>
                <a:ea typeface="Times New Roman" panose="02020603050405020304" pitchFamily="18" charset="0"/>
                <a:cs typeface="Arial" panose="020B0604020202020204" pitchFamily="34" charset="0"/>
              </a:rPr>
              <a:t>Roof Renewal - </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Remove the existing profile sheeting, insulation, and support structure etc. Strip the original flat roof covering. Supply and install new high performance felt to modern day standards</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marL="342900" lvl="0" indent="-342900">
              <a:lnSpc>
                <a:spcPct val="120000"/>
              </a:lnSpc>
              <a:buClr>
                <a:schemeClr val="accent1"/>
              </a:buClr>
              <a:buFont typeface="Wingdings" pitchFamily="2" charset="2"/>
              <a:buChar char="§"/>
            </a:pPr>
            <a:r>
              <a:rPr lang="en-GB" sz="1800" b="1" dirty="0">
                <a:effectLst/>
                <a:latin typeface="Univers LT Pro 45 Light" panose="020B0403020202020204" pitchFamily="34" charset="0"/>
                <a:ea typeface="Times New Roman" panose="02020603050405020304" pitchFamily="18" charset="0"/>
                <a:cs typeface="Arial" panose="020B0604020202020204" pitchFamily="34" charset="0"/>
              </a:rPr>
              <a:t>Lift motor/Tank roof</a:t>
            </a:r>
            <a:r>
              <a:rPr lang="en-GB" b="1" dirty="0">
                <a:latin typeface="Univers LT Pro 45 Light" panose="020B0403020202020204" pitchFamily="34" charset="0"/>
                <a:ea typeface="Times New Roman" panose="02020603050405020304" pitchFamily="18" charset="0"/>
                <a:cs typeface="Arial" panose="020B0604020202020204" pitchFamily="34" charset="0"/>
              </a:rPr>
              <a:t> </a:t>
            </a:r>
            <a:r>
              <a:rPr lang="en-GB" dirty="0">
                <a:latin typeface="Univers LT Pro 45 Light" panose="020B0403020202020204" pitchFamily="34" charset="0"/>
                <a:ea typeface="Times New Roman" panose="02020603050405020304" pitchFamily="18" charset="0"/>
                <a:cs typeface="Arial" panose="020B0604020202020204" pitchFamily="34" charset="0"/>
              </a:rPr>
              <a:t>- </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Remove the woodwool slab and supply and fit a new covering.</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CCTV survey of the existing rainwater goods.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Re-line the existing rainwater down pipes and provide conservation outlets.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marL="342900" lvl="0" indent="-342900">
              <a:lnSpc>
                <a:spcPct val="120000"/>
              </a:lnSpc>
              <a:buClr>
                <a:schemeClr val="accent1"/>
              </a:buClr>
              <a:buFont typeface="Wingdings" pitchFamily="2" charset="2"/>
              <a:buChar char="§"/>
            </a:pPr>
            <a:r>
              <a:rPr lang="en-GB" sz="1800" b="1" dirty="0">
                <a:effectLst/>
                <a:latin typeface="Univers LT Pro 45 Light" panose="020B0403020202020204" pitchFamily="34" charset="0"/>
                <a:ea typeface="Times New Roman" panose="02020603050405020304" pitchFamily="18" charset="0"/>
                <a:cs typeface="Arial" panose="020B0604020202020204" pitchFamily="34" charset="0"/>
              </a:rPr>
              <a:t>Elevations Option A - </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Remove the existing cladding system including insulation and supply and fit new insulated render system.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4339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8A4984B-2F0C-CD49-EB2A-7C10DCA3B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8D8F5CB-2C1B-38D4-0C6A-0A7FC2025A85}"/>
              </a:ext>
            </a:extLst>
          </p:cNvPr>
          <p:cNvSpPr/>
          <p:nvPr/>
        </p:nvSpPr>
        <p:spPr>
          <a:xfrm>
            <a:off x="0" y="1345766"/>
            <a:ext cx="12192000" cy="4579546"/>
          </a:xfrm>
          <a:prstGeom prst="rect">
            <a:avLst/>
          </a:prstGeom>
          <a:solidFill>
            <a:schemeClr val="bg1">
              <a:alpha val="858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7">
            <a:extLst>
              <a:ext uri="{FF2B5EF4-FFF2-40B4-BE49-F238E27FC236}">
                <a16:creationId xmlns:a16="http://schemas.microsoft.com/office/drawing/2014/main" id="{370A3D54-6505-ACE9-AC56-29B1938DA245}"/>
              </a:ext>
            </a:extLst>
          </p:cNvPr>
          <p:cNvSpPr>
            <a:spLocks noGrp="1"/>
          </p:cNvSpPr>
          <p:nvPr>
            <p:ph type="title"/>
          </p:nvPr>
        </p:nvSpPr>
        <p:spPr>
          <a:xfrm>
            <a:off x="414529" y="659760"/>
            <a:ext cx="6583679" cy="455490"/>
          </a:xfrm>
        </p:spPr>
        <p:txBody>
          <a:bodyPr>
            <a:noAutofit/>
          </a:bodyPr>
          <a:lstStyle/>
          <a:p>
            <a:r>
              <a:rPr lang="en-GB" dirty="0">
                <a:solidFill>
                  <a:schemeClr val="bg1"/>
                </a:solidFill>
              </a:rPr>
              <a:t>Summary of Common Block Findings</a:t>
            </a:r>
            <a:endParaRPr lang="en-US" dirty="0">
              <a:solidFill>
                <a:schemeClr val="bg1"/>
              </a:solidFill>
            </a:endParaRPr>
          </a:p>
        </p:txBody>
      </p:sp>
      <p:sp>
        <p:nvSpPr>
          <p:cNvPr id="9" name="Footer Placeholder 8">
            <a:extLst>
              <a:ext uri="{FF2B5EF4-FFF2-40B4-BE49-F238E27FC236}">
                <a16:creationId xmlns:a16="http://schemas.microsoft.com/office/drawing/2014/main" id="{F09652EA-3F02-0933-6BBA-E0B76E4AF257}"/>
              </a:ext>
            </a:extLst>
          </p:cNvPr>
          <p:cNvSpPr>
            <a:spLocks noGrp="1"/>
          </p:cNvSpPr>
          <p:nvPr>
            <p:ph type="ftr" sz="quarter" idx="3"/>
          </p:nvPr>
        </p:nvSpPr>
        <p:spPr/>
        <p:txBody>
          <a:bodyPr/>
          <a:lstStyle/>
          <a:p>
            <a:pPr algn="l"/>
            <a:r>
              <a:rPr lang="en-GB" dirty="0">
                <a:solidFill>
                  <a:schemeClr val="bg1"/>
                </a:solidFill>
              </a:rPr>
              <a:t>Ridge and Partners LLP</a:t>
            </a:r>
          </a:p>
        </p:txBody>
      </p:sp>
      <p:sp>
        <p:nvSpPr>
          <p:cNvPr id="10" name="Slide Number Placeholder 9">
            <a:extLst>
              <a:ext uri="{FF2B5EF4-FFF2-40B4-BE49-F238E27FC236}">
                <a16:creationId xmlns:a16="http://schemas.microsoft.com/office/drawing/2014/main" id="{9FC9DA3A-1149-8070-152C-536B155EE295}"/>
              </a:ext>
            </a:extLst>
          </p:cNvPr>
          <p:cNvSpPr>
            <a:spLocks noGrp="1"/>
          </p:cNvSpPr>
          <p:nvPr>
            <p:ph type="sldNum" sz="quarter" idx="4"/>
          </p:nvPr>
        </p:nvSpPr>
        <p:spPr/>
        <p:txBody>
          <a:bodyPr/>
          <a:lstStyle/>
          <a:p>
            <a:fld id="{B8C3AA2F-D875-4B09-B8D6-A5EB19ACC7C5}" type="slidenum">
              <a:rPr lang="en-GB" smtClean="0">
                <a:solidFill>
                  <a:schemeClr val="bg1"/>
                </a:solidFill>
              </a:rPr>
              <a:t>9</a:t>
            </a:fld>
            <a:endParaRPr lang="en-GB" dirty="0">
              <a:solidFill>
                <a:schemeClr val="bg1"/>
              </a:solidFill>
            </a:endParaRPr>
          </a:p>
        </p:txBody>
      </p:sp>
      <p:sp>
        <p:nvSpPr>
          <p:cNvPr id="21" name="Content Placeholder 3">
            <a:extLst>
              <a:ext uri="{FF2B5EF4-FFF2-40B4-BE49-F238E27FC236}">
                <a16:creationId xmlns:a16="http://schemas.microsoft.com/office/drawing/2014/main" id="{34E4A46E-0521-AFEF-1293-399770132DA9}"/>
              </a:ext>
            </a:extLst>
          </p:cNvPr>
          <p:cNvSpPr txBox="1">
            <a:spLocks/>
          </p:cNvSpPr>
          <p:nvPr/>
        </p:nvSpPr>
        <p:spPr>
          <a:xfrm>
            <a:off x="6108194" y="1407149"/>
            <a:ext cx="5864350" cy="5212325"/>
          </a:xfrm>
          <a:prstGeom prst="rect">
            <a:avLst/>
          </a:prstGeom>
        </p:spPr>
        <p:txBody>
          <a:bodyPr vert="horz" lIns="0" tIns="180000" rIns="0" bIns="18000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04000" indent="-266700" algn="l" defTabSz="914400" rtl="0" eaLnBrk="1" latinLnBrk="0" hangingPunct="1">
              <a:lnSpc>
                <a:spcPct val="100000"/>
              </a:lnSpc>
              <a:spcBef>
                <a:spcPts val="500"/>
              </a:spcBef>
              <a:buClr>
                <a:schemeClr val="accent1"/>
              </a:buClr>
              <a:buFont typeface="Univers LT Pro 45 Light" panose="020B0403020202020204" pitchFamily="34" charset="0"/>
              <a:buChar char="–"/>
              <a:defRPr sz="2400" kern="1200">
                <a:solidFill>
                  <a:schemeClr val="tx1"/>
                </a:solidFill>
                <a:latin typeface="+mn-lt"/>
                <a:ea typeface="+mn-ea"/>
                <a:cs typeface="+mn-cs"/>
              </a:defRPr>
            </a:lvl2pPr>
            <a:lvl3pPr marL="812800" indent="-279400" algn="l" defTabSz="914400" rtl="0" eaLnBrk="1" latinLnBrk="0" hangingPunct="1">
              <a:lnSpc>
                <a:spcPct val="100000"/>
              </a:lnSpc>
              <a:spcBef>
                <a:spcPts val="500"/>
              </a:spcBef>
              <a:buClr>
                <a:schemeClr val="tx1"/>
              </a:buClr>
              <a:buFont typeface="Wingdings" panose="05000000000000000000" pitchFamily="2" charset="2"/>
              <a:buChar char="§"/>
              <a:defRPr sz="2400" kern="1200">
                <a:solidFill>
                  <a:schemeClr val="tx1"/>
                </a:solidFill>
                <a:latin typeface="+mn-lt"/>
                <a:ea typeface="+mn-ea"/>
                <a:cs typeface="+mn-cs"/>
              </a:defRPr>
            </a:lvl3pPr>
            <a:lvl4pPr marL="1079500" indent="-266700" algn="l" defTabSz="914400" rtl="0" eaLnBrk="1" latinLnBrk="0" hangingPunct="1">
              <a:lnSpc>
                <a:spcPct val="100000"/>
              </a:lnSpc>
              <a:spcBef>
                <a:spcPts val="500"/>
              </a:spcBef>
              <a:buFont typeface="Univers LT Pro 45 Light" panose="020B0403020202020204" pitchFamily="34" charset="0"/>
              <a:buChar char="–"/>
              <a:defRPr sz="2000" kern="1200">
                <a:solidFill>
                  <a:schemeClr val="tx1"/>
                </a:solidFill>
                <a:latin typeface="+mn-lt"/>
                <a:ea typeface="+mn-ea"/>
                <a:cs typeface="+mn-cs"/>
              </a:defRPr>
            </a:lvl4pPr>
            <a:lvl5pPr marL="1346200" indent="-2667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pP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The electrical riser doors and frames should be renewed with certified fire rated </a:t>
            </a:r>
            <a:r>
              <a:rPr lang="en-GB" sz="1800" dirty="0" err="1">
                <a:effectLst/>
                <a:latin typeface="Univers LT Pro 45 Light" panose="020B0403020202020204" pitchFamily="34" charset="0"/>
                <a:ea typeface="Times New Roman" panose="02020603050405020304" pitchFamily="18" charset="0"/>
                <a:cs typeface="Arial" panose="020B0604020202020204" pitchFamily="34" charset="0"/>
              </a:rPr>
              <a:t>doorsets</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lvl="0">
              <a:lnSpc>
                <a:spcPct val="120000"/>
              </a:lnSpc>
            </a:pPr>
            <a:r>
              <a:rPr lang="en-GB" sz="1800" b="1" dirty="0">
                <a:effectLst/>
                <a:latin typeface="Univers LT Pro 45 Light" panose="020B0403020202020204" pitchFamily="34" charset="0"/>
                <a:ea typeface="Times New Roman" panose="02020603050405020304" pitchFamily="18" charset="0"/>
                <a:cs typeface="Arial" panose="020B0604020202020204" pitchFamily="34" charset="0"/>
              </a:rPr>
              <a:t>Front Entrance Doors - </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Renew all existing front entrance doors with certified FD30 </a:t>
            </a:r>
            <a:r>
              <a:rPr lang="en-GB" sz="1800" dirty="0" err="1">
                <a:effectLst/>
                <a:latin typeface="Univers LT Pro 45 Light" panose="020B0403020202020204" pitchFamily="34" charset="0"/>
                <a:ea typeface="Times New Roman" panose="02020603050405020304" pitchFamily="18" charset="0"/>
                <a:cs typeface="Arial" panose="020B0604020202020204" pitchFamily="34" charset="0"/>
              </a:rPr>
              <a:t>doorsets</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lvl="0">
              <a:lnSpc>
                <a:spcPct val="120000"/>
              </a:lnSpc>
            </a:pP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Refurbish the main entrance door and screen</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lvl="0">
              <a:lnSpc>
                <a:spcPct val="120000"/>
              </a:lnSpc>
            </a:pP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Common Part Flooring - Renew common part flooring.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lvl="0">
              <a:lnSpc>
                <a:spcPct val="120000"/>
              </a:lnSpc>
            </a:pPr>
            <a:r>
              <a:rPr lang="en-GB" sz="1800" b="1" dirty="0">
                <a:effectLst/>
                <a:latin typeface="Univers LT Pro 45 Light" panose="020B0403020202020204" pitchFamily="34" charset="0"/>
                <a:ea typeface="Times New Roman" panose="02020603050405020304" pitchFamily="18" charset="0"/>
                <a:cs typeface="Arial" panose="020B0604020202020204" pitchFamily="34" charset="0"/>
              </a:rPr>
              <a:t>FRA Works – </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Should be implemented (Please see FRA and Cladding Report).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0F9E830-0493-F83E-18E9-2947C6DEEEFA}"/>
              </a:ext>
            </a:extLst>
          </p:cNvPr>
          <p:cNvSpPr txBox="1"/>
          <p:nvPr/>
        </p:nvSpPr>
        <p:spPr>
          <a:xfrm>
            <a:off x="414529" y="1590438"/>
            <a:ext cx="5279135" cy="4067267"/>
          </a:xfrm>
          <a:prstGeom prst="rect">
            <a:avLst/>
          </a:prstGeom>
          <a:noFill/>
        </p:spPr>
        <p:txBody>
          <a:bodyPr wrap="square">
            <a:spAutoFit/>
          </a:bodyPr>
          <a:lstStyle/>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Clean and overhaul the existing AOV at the top of the stairs.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External entrance doors overhaul and decorate the rear entrance door.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marL="342900" lvl="0" indent="-342900">
              <a:lnSpc>
                <a:spcPct val="120000"/>
              </a:lnSpc>
              <a:buClr>
                <a:schemeClr val="accent1"/>
              </a:buClr>
              <a:buFont typeface="Wingdings" pitchFamily="2" charset="2"/>
              <a:buChar char="§"/>
            </a:pPr>
            <a:r>
              <a:rPr lang="en-GB" sz="1800" b="1" dirty="0">
                <a:effectLst/>
                <a:latin typeface="Univers LT Pro 45 Light" panose="020B0403020202020204" pitchFamily="34" charset="0"/>
                <a:ea typeface="Times New Roman" panose="02020603050405020304" pitchFamily="18" charset="0"/>
                <a:cs typeface="Arial" panose="020B0604020202020204" pitchFamily="34" charset="0"/>
              </a:rPr>
              <a:t>Common Part Doors - </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The lift lobby doors and screens should be renewed with certified fire rated </a:t>
            </a:r>
            <a:r>
              <a:rPr lang="en-GB" sz="1800" dirty="0" err="1">
                <a:effectLst/>
                <a:latin typeface="Univers LT Pro 45 Light" panose="020B0403020202020204" pitchFamily="34" charset="0"/>
                <a:ea typeface="Times New Roman" panose="02020603050405020304" pitchFamily="18" charset="0"/>
                <a:cs typeface="Arial" panose="020B0604020202020204" pitchFamily="34" charset="0"/>
              </a:rPr>
              <a:t>doorsets</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The meter cupboard doors and frames should be renewed with certified fire rated </a:t>
            </a:r>
            <a:r>
              <a:rPr lang="en-GB" sz="1800" dirty="0" err="1">
                <a:effectLst/>
                <a:latin typeface="Univers LT Pro 45 Light" panose="020B0403020202020204" pitchFamily="34" charset="0"/>
                <a:ea typeface="Times New Roman" panose="02020603050405020304" pitchFamily="18" charset="0"/>
                <a:cs typeface="Arial" panose="020B0604020202020204" pitchFamily="34" charset="0"/>
              </a:rPr>
              <a:t>doorsets</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a:p>
            <a:pPr marL="342900" lvl="0" indent="-342900">
              <a:lnSpc>
                <a:spcPct val="120000"/>
              </a:lnSpc>
              <a:buClr>
                <a:schemeClr val="accent1"/>
              </a:buClr>
              <a:buFont typeface="Wingdings" pitchFamily="2" charset="2"/>
              <a:buChar char="§"/>
            </a:pP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The internal refuse store doors and frames should be renewed with certified fire rated </a:t>
            </a:r>
            <a:r>
              <a:rPr lang="en-GB" sz="1800" dirty="0" err="1">
                <a:effectLst/>
                <a:latin typeface="Univers LT Pro 45 Light" panose="020B0403020202020204" pitchFamily="34" charset="0"/>
                <a:ea typeface="Times New Roman" panose="02020603050405020304" pitchFamily="18" charset="0"/>
                <a:cs typeface="Arial" panose="020B0604020202020204" pitchFamily="34" charset="0"/>
              </a:rPr>
              <a:t>doorsets</a:t>
            </a:r>
            <a:r>
              <a:rPr lang="en-GB" sz="1800" dirty="0">
                <a:effectLst/>
                <a:latin typeface="Univers LT Pro 45 Light" panose="020B0403020202020204" pitchFamily="34" charset="0"/>
                <a:ea typeface="Times New Roman" panose="02020603050405020304" pitchFamily="18" charset="0"/>
                <a:cs typeface="Arial" panose="020B0604020202020204" pitchFamily="34" charset="0"/>
              </a:rPr>
              <a:t>. </a:t>
            </a:r>
            <a:endParaRPr lang="en-GB" sz="1800" dirty="0">
              <a:effectLst/>
              <a:latin typeface="Univers LT Pro 45 Light" panose="020B0403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52731051"/>
      </p:ext>
    </p:extLst>
  </p:cSld>
  <p:clrMapOvr>
    <a:masterClrMapping/>
  </p:clrMapOvr>
</p:sld>
</file>

<file path=ppt/theme/theme1.xml><?xml version="1.0" encoding="utf-8"?>
<a:theme xmlns:a="http://schemas.openxmlformats.org/drawingml/2006/main" name="Ridge Light Grey">
  <a:themeElements>
    <a:clrScheme name="Ridge PowerPoint 2020">
      <a:dk1>
        <a:srgbClr val="575756"/>
      </a:dk1>
      <a:lt1>
        <a:srgbClr val="FFFFFF"/>
      </a:lt1>
      <a:dk2>
        <a:srgbClr val="575756"/>
      </a:dk2>
      <a:lt2>
        <a:srgbClr val="FFFFFF"/>
      </a:lt2>
      <a:accent1>
        <a:srgbClr val="008644"/>
      </a:accent1>
      <a:accent2>
        <a:srgbClr val="D0D0D0"/>
      </a:accent2>
      <a:accent3>
        <a:srgbClr val="007CBB"/>
      </a:accent3>
      <a:accent4>
        <a:srgbClr val="CC569A"/>
      </a:accent4>
      <a:accent5>
        <a:srgbClr val="3CBFAE"/>
      </a:accent5>
      <a:accent6>
        <a:srgbClr val="6BABE5"/>
      </a:accent6>
      <a:hlink>
        <a:srgbClr val="007CBB"/>
      </a:hlink>
      <a:folHlink>
        <a:srgbClr val="007CBB"/>
      </a:folHlink>
    </a:clrScheme>
    <a:fontScheme name="Ridge 2020">
      <a:majorFont>
        <a:latin typeface="DIN OT Bold"/>
        <a:ea typeface=""/>
        <a:cs typeface=""/>
      </a:majorFont>
      <a:minorFont>
        <a:latin typeface="Univers LT Pro 4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dge Light Grey" id="{79E8EC03-2E5F-4038-80C6-26677B6325F9}" vid="{0E726431-4FD2-420D-9414-52AEE2B17323}"/>
    </a:ext>
  </a:extLst>
</a:theme>
</file>

<file path=ppt/theme/theme2.xml><?xml version="1.0" encoding="utf-8"?>
<a:theme xmlns:a="http://schemas.openxmlformats.org/drawingml/2006/main" name="1_Ridge Dark Grey">
  <a:themeElements>
    <a:clrScheme name="Ridge PowerPoint 2020">
      <a:dk1>
        <a:srgbClr val="575756"/>
      </a:dk1>
      <a:lt1>
        <a:srgbClr val="FFFFFF"/>
      </a:lt1>
      <a:dk2>
        <a:srgbClr val="575756"/>
      </a:dk2>
      <a:lt2>
        <a:srgbClr val="FFFFFF"/>
      </a:lt2>
      <a:accent1>
        <a:srgbClr val="008644"/>
      </a:accent1>
      <a:accent2>
        <a:srgbClr val="D0D0D0"/>
      </a:accent2>
      <a:accent3>
        <a:srgbClr val="007CBB"/>
      </a:accent3>
      <a:accent4>
        <a:srgbClr val="CC569A"/>
      </a:accent4>
      <a:accent5>
        <a:srgbClr val="3CBFAE"/>
      </a:accent5>
      <a:accent6>
        <a:srgbClr val="6BABE5"/>
      </a:accent6>
      <a:hlink>
        <a:srgbClr val="007CBB"/>
      </a:hlink>
      <a:folHlink>
        <a:srgbClr val="007CBB"/>
      </a:folHlink>
    </a:clrScheme>
    <a:fontScheme name="Ridge 2020">
      <a:majorFont>
        <a:latin typeface="DIN OT Bold"/>
        <a:ea typeface=""/>
        <a:cs typeface=""/>
      </a:majorFont>
      <a:minorFont>
        <a:latin typeface="Univers LT Pro 4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F1F9B4F5C0164C9AC87F28DE642E9D" ma:contentTypeVersion="22" ma:contentTypeDescription="Create a new document." ma:contentTypeScope="" ma:versionID="579ee26904a4356d5bd5a5745c9276dc">
  <xsd:schema xmlns:xsd="http://www.w3.org/2001/XMLSchema" xmlns:xs="http://www.w3.org/2001/XMLSchema" xmlns:p="http://schemas.microsoft.com/office/2006/metadata/properties" xmlns:ns2="790a3d02-bbdd-402b-b911-cddfcade86e8" xmlns:ns3="5bea3b42-708c-4b7d-a1fe-f2af9ee34b07" targetNamespace="http://schemas.microsoft.com/office/2006/metadata/properties" ma:root="true" ma:fieldsID="fe011042fc1b77d2f1d1340d8f07db19" ns2:_="" ns3:_="">
    <xsd:import namespace="790a3d02-bbdd-402b-b911-cddfcade86e8"/>
    <xsd:import namespace="5bea3b42-708c-4b7d-a1fe-f2af9ee34b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0a3d02-bbdd-402b-b911-cddfcade8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ce36cc7-d5b7-4a73-8afa-0af7db2577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ea3b42-708c-4b7d-a1fe-f2af9ee34b0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63c203f-ed90-4f4a-b990-5724e1953b7e}" ma:internalName="TaxCatchAll" ma:showField="CatchAllData" ma:web="5bea3b42-708c-4b7d-a1fe-f2af9ee34b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E71D9D-1321-4805-A544-7679E865C062}">
  <ds:schemaRefs>
    <ds:schemaRef ds:uri="http://schemas.microsoft.com/sharepoint/v3/contenttype/forms"/>
  </ds:schemaRefs>
</ds:datastoreItem>
</file>

<file path=customXml/itemProps2.xml><?xml version="1.0" encoding="utf-8"?>
<ds:datastoreItem xmlns:ds="http://schemas.openxmlformats.org/officeDocument/2006/customXml" ds:itemID="{E01FE873-A2B6-4AE6-A456-D90FA8325F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0a3d02-bbdd-402b-b911-cddfcade86e8"/>
    <ds:schemaRef ds:uri="5bea3b42-708c-4b7d-a1fe-f2af9ee34b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Ridge Light Grey</Template>
  <TotalTime>27827</TotalTime>
  <Words>2151</Words>
  <Application>Microsoft Office PowerPoint</Application>
  <PresentationFormat>Widescreen</PresentationFormat>
  <Paragraphs>235</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DIN OT Bold</vt:lpstr>
      <vt:lpstr>Times New Roman</vt:lpstr>
      <vt:lpstr>Univers LT Pro 45 Light</vt:lpstr>
      <vt:lpstr>Univers LT Pro 55</vt:lpstr>
      <vt:lpstr>Wingdings</vt:lpstr>
      <vt:lpstr>Ridge Light Grey</vt:lpstr>
      <vt:lpstr>1_Ridge Dark Grey</vt:lpstr>
      <vt:lpstr>PowerPoint Presentation</vt:lpstr>
      <vt:lpstr>PowerPoint Presentation</vt:lpstr>
      <vt:lpstr>PowerPoint Presentation</vt:lpstr>
      <vt:lpstr>PowerPoint Presentation</vt:lpstr>
      <vt:lpstr>PowerPoint Presentation</vt:lpstr>
      <vt:lpstr>Ridge and Partners Brief</vt:lpstr>
      <vt:lpstr>Methodology</vt:lpstr>
      <vt:lpstr>Summary of Common Block Findings</vt:lpstr>
      <vt:lpstr>Summary of Common Block Findings</vt:lpstr>
      <vt:lpstr>Summary of Common Block Findings</vt:lpstr>
      <vt:lpstr>Structural Engineering</vt:lpstr>
      <vt:lpstr>Structural Engineering</vt:lpstr>
      <vt:lpstr>Structural Engineering</vt:lpstr>
      <vt:lpstr>Structural Engineering</vt:lpstr>
      <vt:lpstr>Structural Engineering</vt:lpstr>
      <vt:lpstr>Budget Costs</vt:lpstr>
      <vt:lpstr>Conclusion</vt:lpstr>
      <vt:lpstr>Conclusion</vt:lpstr>
      <vt:lpstr>LBC Response</vt:lpstr>
      <vt:lpstr>Questions</vt:lpstr>
      <vt:lpstr>AOB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c:title>
  <dc:creator>Tamsin Bright</dc:creator>
  <cp:lastModifiedBy>Ranger, Adam</cp:lastModifiedBy>
  <cp:revision>140</cp:revision>
  <dcterms:created xsi:type="dcterms:W3CDTF">2020-08-04T14:16:18Z</dcterms:created>
  <dcterms:modified xsi:type="dcterms:W3CDTF">2023-01-18T13:48:24Z</dcterms:modified>
</cp:coreProperties>
</file>