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5"/>
  </p:sldMasterIdLst>
  <p:notesMasterIdLst>
    <p:notesMasterId r:id="rId13"/>
  </p:notesMasterIdLst>
  <p:sldIdLst>
    <p:sldId id="514" r:id="rId6"/>
    <p:sldId id="513" r:id="rId7"/>
    <p:sldId id="515" r:id="rId8"/>
    <p:sldId id="512" r:id="rId9"/>
    <p:sldId id="518" r:id="rId10"/>
    <p:sldId id="520" r:id="rId11"/>
    <p:sldId id="519" r:id="rId12"/>
  </p:sldIdLst>
  <p:sldSz cx="12192000" cy="6858000"/>
  <p:notesSz cx="6858000" cy="1000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mmed, Atika" initials="MA" lastIdx="3" clrIdx="0"/>
  <p:cmAuthor id="2" name="Heath, Annie" initials="H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833683"/>
    <a:srgbClr val="660066"/>
    <a:srgbClr val="540054"/>
    <a:srgbClr val="460046"/>
    <a:srgbClr val="C0C0C0"/>
    <a:srgbClr val="AD8CAD"/>
    <a:srgbClr val="FFFFFF"/>
    <a:srgbClr val="833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2536E-E973-5DC7-3E1D-BC2708682406}" v="1081" dt="2019-04-01T14:53:18.357"/>
    <p1510:client id="{42432BD9-DC94-6397-FD88-184598B0637E}" v="11" dt="2019-04-08T17:12:15.327"/>
    <p1510:client id="{DB6A0407-8E0A-9E49-6DA1-3D47FABBE26C}" v="41" dt="2019-04-01T16:34:57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2" autoAdjust="0"/>
    <p:restoredTop sz="91910" autoAdjust="0"/>
  </p:normalViewPr>
  <p:slideViewPr>
    <p:cSldViewPr snapToGrid="0">
      <p:cViewPr varScale="1">
        <p:scale>
          <a:sx n="91" d="100"/>
          <a:sy n="91" d="100"/>
        </p:scale>
        <p:origin x="19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00752\OneDrive%20-%20London%20Borough%20of%20Croydon\Desktop\Housing%20Improvement%20Board\January%20HIB%20Meeting\Data%20Performance%20Management\Complaints%20by%20theme%2009.02.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00752\OneDrive%20-%20London%20Borough%20of%20Croydon\Desktop\Housing%20Improvement%20Board\February%20HIB%20Meeting\December%202021%20Voids%20Dashboard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Housing directorate complaints April 2021 to present  (by</a:t>
            </a:r>
            <a:r>
              <a:rPr lang="en-GB" b="1" baseline="0" dirty="0"/>
              <a:t> theme)</a:t>
            </a:r>
            <a:endParaRPr lang="en-GB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Sheet2!$B$1:$B$2</c:f>
              <c:strCache>
                <c:ptCount val="2"/>
                <c:pt idx="0">
                  <c:v>Housing directorate complaints April 2021 to present </c:v>
                </c:pt>
                <c:pt idx="1">
                  <c:v>Number of complaints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Sheet2!$A$3:$A$9</c:f>
              <c:strCache>
                <c:ptCount val="7"/>
                <c:pt idx="0">
                  <c:v>Tenancy relations </c:v>
                </c:pt>
                <c:pt idx="1">
                  <c:v>Homeless applications and approaches </c:v>
                </c:pt>
                <c:pt idx="2">
                  <c:v>Emergency &amp; temporary accommodation</c:v>
                </c:pt>
                <c:pt idx="3">
                  <c:v>Other </c:v>
                </c:pt>
                <c:pt idx="4">
                  <c:v>Caretaking services </c:v>
                </c:pt>
                <c:pt idx="5">
                  <c:v>Housing register enquiries and allocations </c:v>
                </c:pt>
                <c:pt idx="6">
                  <c:v>Repairs incl. gas servicing and electrical</c:v>
                </c:pt>
              </c:strCache>
            </c:strRef>
          </c:cat>
          <c:val>
            <c:numRef>
              <c:f>Sheet2!$B$3:$B$9</c:f>
              <c:numCache>
                <c:formatCode>General</c:formatCode>
                <c:ptCount val="7"/>
                <c:pt idx="0">
                  <c:v>18</c:v>
                </c:pt>
                <c:pt idx="1">
                  <c:v>22</c:v>
                </c:pt>
                <c:pt idx="2">
                  <c:v>37</c:v>
                </c:pt>
                <c:pt idx="3">
                  <c:v>64</c:v>
                </c:pt>
                <c:pt idx="4">
                  <c:v>82</c:v>
                </c:pt>
                <c:pt idx="5">
                  <c:v>83</c:v>
                </c:pt>
                <c:pt idx="6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D4-40EC-88C5-B95C12C5C9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0703912"/>
        <c:axId val="200698816"/>
      </c:barChart>
      <c:catAx>
        <c:axId val="200703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98816"/>
        <c:crosses val="autoZero"/>
        <c:auto val="1"/>
        <c:lblAlgn val="ctr"/>
        <c:lblOffset val="100"/>
        <c:noMultiLvlLbl val="0"/>
      </c:catAx>
      <c:valAx>
        <c:axId val="200698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0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Stage</a:t>
            </a:r>
            <a:r>
              <a:rPr lang="en-GB" b="1" baseline="0"/>
              <a:t> One housing complaints April 2021 to present (by reason)</a:t>
            </a:r>
            <a:r>
              <a:rPr lang="en-GB" b="1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Number of complaints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Sheet1!$D$2:$D$13</c:f>
              <c:strCache>
                <c:ptCount val="12"/>
                <c:pt idx="0">
                  <c:v>Service changed or withdrawn by the Council</c:v>
                </c:pt>
                <c:pt idx="1">
                  <c:v>Breach of Confidentiality</c:v>
                </c:pt>
                <c:pt idx="2">
                  <c:v>Cost of service</c:v>
                </c:pt>
                <c:pt idx="3">
                  <c:v>Information or service unavailable</c:v>
                </c:pt>
                <c:pt idx="4">
                  <c:v>Staff conduct/behaviour</c:v>
                </c:pt>
                <c:pt idx="5">
                  <c:v>Incorrect decision made / service provided</c:v>
                </c:pt>
                <c:pt idx="6">
                  <c:v>Incorrect action or advice</c:v>
                </c:pt>
                <c:pt idx="7">
                  <c:v>None</c:v>
                </c:pt>
                <c:pt idx="8">
                  <c:v>Delay in decision / response</c:v>
                </c:pt>
                <c:pt idx="9">
                  <c:v>Poor communication</c:v>
                </c:pt>
                <c:pt idx="10">
                  <c:v>Quality of service provided</c:v>
                </c:pt>
                <c:pt idx="11">
                  <c:v>Delay in service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10</c:v>
                </c:pt>
                <c:pt idx="4">
                  <c:v>16</c:v>
                </c:pt>
                <c:pt idx="5">
                  <c:v>26</c:v>
                </c:pt>
                <c:pt idx="6">
                  <c:v>40</c:v>
                </c:pt>
                <c:pt idx="7">
                  <c:v>69</c:v>
                </c:pt>
                <c:pt idx="8">
                  <c:v>71</c:v>
                </c:pt>
                <c:pt idx="9">
                  <c:v>73</c:v>
                </c:pt>
                <c:pt idx="10">
                  <c:v>140</c:v>
                </c:pt>
                <c:pt idx="11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F2-4B0E-90C0-C7F60696A7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4344448"/>
        <c:axId val="344346800"/>
      </c:barChart>
      <c:catAx>
        <c:axId val="34434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46800"/>
        <c:crosses val="autoZero"/>
        <c:auto val="1"/>
        <c:lblAlgn val="ctr"/>
        <c:lblOffset val="100"/>
        <c:noMultiLvlLbl val="0"/>
      </c:catAx>
      <c:valAx>
        <c:axId val="34434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4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Void</a:t>
            </a:r>
            <a:r>
              <a:rPr lang="en-GB" b="1" baseline="0"/>
              <a:t> turnaround December 2020 to December 2021</a:t>
            </a:r>
            <a:endParaRPr lang="en-GB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'Sheet1 (2)'!$A$3</c:f>
              <c:strCache>
                <c:ptCount val="1"/>
                <c:pt idx="0">
                  <c:v>Total number of void properties let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(2)'!$E$1:$Q$1</c:f>
              <c:numCache>
                <c:formatCode>mmm\-yy</c:formatCode>
                <c:ptCount val="13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>
                  <c:v>44409</c:v>
                </c:pt>
                <c:pt idx="9">
                  <c:v>44440</c:v>
                </c:pt>
                <c:pt idx="10">
                  <c:v>44470</c:v>
                </c:pt>
                <c:pt idx="11">
                  <c:v>44501</c:v>
                </c:pt>
                <c:pt idx="12">
                  <c:v>44531</c:v>
                </c:pt>
              </c:numCache>
              <c:extLst/>
            </c:numRef>
          </c:cat>
          <c:val>
            <c:numRef>
              <c:f>'Sheet1 (2)'!$E$3:$Q$3</c:f>
              <c:numCache>
                <c:formatCode>General</c:formatCode>
                <c:ptCount val="13"/>
                <c:pt idx="0">
                  <c:v>26</c:v>
                </c:pt>
                <c:pt idx="1">
                  <c:v>22</c:v>
                </c:pt>
                <c:pt idx="2">
                  <c:v>41</c:v>
                </c:pt>
                <c:pt idx="3">
                  <c:v>55</c:v>
                </c:pt>
                <c:pt idx="4">
                  <c:v>21</c:v>
                </c:pt>
                <c:pt idx="5">
                  <c:v>77</c:v>
                </c:pt>
                <c:pt idx="6">
                  <c:v>64</c:v>
                </c:pt>
                <c:pt idx="7">
                  <c:v>57</c:v>
                </c:pt>
                <c:pt idx="8">
                  <c:v>34</c:v>
                </c:pt>
                <c:pt idx="9">
                  <c:v>30</c:v>
                </c:pt>
                <c:pt idx="10">
                  <c:v>60</c:v>
                </c:pt>
                <c:pt idx="11">
                  <c:v>67</c:v>
                </c:pt>
                <c:pt idx="12">
                  <c:v>34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66E-436B-88DB-F3AC50D6D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140712"/>
        <c:axId val="204141888"/>
      </c:barChart>
      <c:lineChart>
        <c:grouping val="standard"/>
        <c:varyColors val="0"/>
        <c:ser>
          <c:idx val="2"/>
          <c:order val="2"/>
          <c:tx>
            <c:strRef>
              <c:f>'Sheet1 (2)'!$A$2</c:f>
              <c:strCache>
                <c:ptCount val="1"/>
                <c:pt idx="0">
                  <c:v>Key to Key - all lets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(2)'!$E$1:$Q$1</c:f>
              <c:numCache>
                <c:formatCode>mmm\-yy</c:formatCode>
                <c:ptCount val="13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>
                  <c:v>44409</c:v>
                </c:pt>
                <c:pt idx="9">
                  <c:v>44440</c:v>
                </c:pt>
                <c:pt idx="10">
                  <c:v>44470</c:v>
                </c:pt>
                <c:pt idx="11">
                  <c:v>44501</c:v>
                </c:pt>
                <c:pt idx="12">
                  <c:v>44531</c:v>
                </c:pt>
              </c:numCache>
              <c:extLst/>
            </c:numRef>
          </c:cat>
          <c:val>
            <c:numRef>
              <c:f>'Sheet1 (2)'!$E$2:$Q$2</c:f>
              <c:numCache>
                <c:formatCode>General</c:formatCode>
                <c:ptCount val="13"/>
                <c:pt idx="4" formatCode="0.0">
                  <c:v>161</c:v>
                </c:pt>
                <c:pt idx="5" formatCode="0.0">
                  <c:v>163.6</c:v>
                </c:pt>
                <c:pt idx="6" formatCode="0.0">
                  <c:v>129.80000000000001</c:v>
                </c:pt>
                <c:pt idx="7" formatCode="0.0">
                  <c:v>152.9</c:v>
                </c:pt>
                <c:pt idx="8" formatCode="0.0">
                  <c:v>110.1</c:v>
                </c:pt>
                <c:pt idx="9" formatCode="0.0">
                  <c:v>131.4</c:v>
                </c:pt>
                <c:pt idx="10" formatCode="0.0">
                  <c:v>112.8</c:v>
                </c:pt>
                <c:pt idx="11" formatCode="0.0">
                  <c:v>120.1</c:v>
                </c:pt>
                <c:pt idx="12" formatCode="0.0">
                  <c:v>107.4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066E-436B-88DB-F3AC50D6D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140712"/>
        <c:axId val="20414188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'Sheet1 (2)'!#REF!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'Sheet1 (2)'!$E$1:$Q$1</c15:sqref>
                        </c15:formulaRef>
                      </c:ext>
                    </c:extLst>
                    <c:numCache>
                      <c:formatCode>mmm\-yy</c:formatCode>
                      <c:ptCount val="13"/>
                      <c:pt idx="0">
                        <c:v>44166</c:v>
                      </c:pt>
                      <c:pt idx="1">
                        <c:v>44197</c:v>
                      </c:pt>
                      <c:pt idx="2">
                        <c:v>44228</c:v>
                      </c:pt>
                      <c:pt idx="3">
                        <c:v>44256</c:v>
                      </c:pt>
                      <c:pt idx="4">
                        <c:v>44287</c:v>
                      </c:pt>
                      <c:pt idx="5">
                        <c:v>44317</c:v>
                      </c:pt>
                      <c:pt idx="6">
                        <c:v>44348</c:v>
                      </c:pt>
                      <c:pt idx="7">
                        <c:v>44378</c:v>
                      </c:pt>
                      <c:pt idx="8">
                        <c:v>44409</c:v>
                      </c:pt>
                      <c:pt idx="9">
                        <c:v>44440</c:v>
                      </c:pt>
                      <c:pt idx="10">
                        <c:v>44470</c:v>
                      </c:pt>
                      <c:pt idx="11">
                        <c:v>44501</c:v>
                      </c:pt>
                      <c:pt idx="12">
                        <c:v>44531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'Sheet1 (2)'!#REF!</c15:sqref>
                        </c15:formulaRef>
                      </c:ext>
                    </c:extLst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66E-436B-88DB-F3AC50D6DCB4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'Sheet1 (2)'!#REF!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'Sheet1 (2)'!$E$1:$Q$1</c15:sqref>
                        </c15:formulaRef>
                      </c:ext>
                    </c:extLst>
                    <c:numCache>
                      <c:formatCode>mmm\-yy</c:formatCode>
                      <c:ptCount val="13"/>
                      <c:pt idx="0">
                        <c:v>44166</c:v>
                      </c:pt>
                      <c:pt idx="1">
                        <c:v>44197</c:v>
                      </c:pt>
                      <c:pt idx="2">
                        <c:v>44228</c:v>
                      </c:pt>
                      <c:pt idx="3">
                        <c:v>44256</c:v>
                      </c:pt>
                      <c:pt idx="4">
                        <c:v>44287</c:v>
                      </c:pt>
                      <c:pt idx="5">
                        <c:v>44317</c:v>
                      </c:pt>
                      <c:pt idx="6">
                        <c:v>44348</c:v>
                      </c:pt>
                      <c:pt idx="7">
                        <c:v>44378</c:v>
                      </c:pt>
                      <c:pt idx="8">
                        <c:v>44409</c:v>
                      </c:pt>
                      <c:pt idx="9">
                        <c:v>44440</c:v>
                      </c:pt>
                      <c:pt idx="10">
                        <c:v>44470</c:v>
                      </c:pt>
                      <c:pt idx="11">
                        <c:v>44501</c:v>
                      </c:pt>
                      <c:pt idx="12">
                        <c:v>44531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'Sheet1 (2)'!#REF!</c15:sqref>
                        </c15:formulaRef>
                      </c:ext>
                    </c:extLst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066E-436B-88DB-F3AC50D6DCB4}"/>
                  </c:ext>
                </c:extLst>
              </c15:ser>
            </c15:filteredLineSeries>
          </c:ext>
        </c:extLst>
      </c:lineChart>
      <c:dateAx>
        <c:axId val="2041407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41888"/>
        <c:crosses val="autoZero"/>
        <c:auto val="1"/>
        <c:lblOffset val="100"/>
        <c:baseTimeUnit val="months"/>
      </c:dateAx>
      <c:valAx>
        <c:axId val="20414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40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6DCF5-613D-4DDB-BD8D-32E855B3745F}" type="datetimeFigureOut">
              <a:rPr lang="en-GB" smtClean="0"/>
              <a:t>22/02/2022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5C388-D15B-40FA-8FF2-8ECAC408BC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03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">
            <a:extLst>
              <a:ext uri="{FF2B5EF4-FFF2-40B4-BE49-F238E27FC236}">
                <a16:creationId xmlns:a16="http://schemas.microsoft.com/office/drawing/2014/main" id="{36FAA9E6-66CA-4EB3-977C-D5DD086BAB0B}"/>
              </a:ext>
            </a:extLst>
          </p:cNvPr>
          <p:cNvSpPr/>
          <p:nvPr userDrawn="1"/>
        </p:nvSpPr>
        <p:spPr>
          <a:xfrm>
            <a:off x="0" y="8571"/>
            <a:ext cx="12192000" cy="6858665"/>
          </a:xfrm>
          <a:prstGeom prst="rect">
            <a:avLst/>
          </a:prstGeom>
          <a:solidFill>
            <a:srgbClr val="880088"/>
          </a:solidFill>
          <a:ln w="3175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24292" tIns="24292" rIns="24292" bIns="24292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</a:defRPr>
            </a:pPr>
            <a:endParaRPr sz="1088">
              <a:solidFill>
                <a:srgbClr val="FFFFFF"/>
              </a:solidFill>
              <a:ea typeface="ヒラギノ角ゴ Pro W3" charset="-128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5873674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22"/>
          <p:cNvSpPr>
            <a:spLocks noGrp="1"/>
          </p:cNvSpPr>
          <p:nvPr>
            <p:ph type="title" hasCustomPrompt="1"/>
          </p:nvPr>
        </p:nvSpPr>
        <p:spPr>
          <a:xfrm>
            <a:off x="838200" y="149761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914213" y="3437905"/>
            <a:ext cx="9355138" cy="4707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914213" y="2966945"/>
            <a:ext cx="9431338" cy="470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Forename Surname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927707" y="6161213"/>
            <a:ext cx="3792538" cy="493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DD/MM/YY</a:t>
            </a:r>
            <a:endParaRPr lang="en-GB" dirty="0"/>
          </a:p>
        </p:txBody>
      </p:sp>
      <p:pic>
        <p:nvPicPr>
          <p:cNvPr id="35" name="Picture 34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855" y="6081308"/>
            <a:ext cx="2145174" cy="605942"/>
          </a:xfrm>
          <a:prstGeom prst="rect">
            <a:avLst/>
          </a:prstGeom>
        </p:spPr>
      </p:pic>
      <p:sp>
        <p:nvSpPr>
          <p:cNvPr id="36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914213" y="3939228"/>
            <a:ext cx="9355138" cy="4661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Directorate</a:t>
            </a:r>
          </a:p>
        </p:txBody>
      </p:sp>
      <p:sp>
        <p:nvSpPr>
          <p:cNvPr id="37" name="Text Placeholder 24"/>
          <p:cNvSpPr>
            <a:spLocks noGrp="1"/>
          </p:cNvSpPr>
          <p:nvPr>
            <p:ph type="body" sz="quarter" idx="14" hasCustomPrompt="1"/>
          </p:nvPr>
        </p:nvSpPr>
        <p:spPr>
          <a:xfrm>
            <a:off x="914213" y="4424176"/>
            <a:ext cx="9355138" cy="4632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Department</a:t>
            </a:r>
          </a:p>
        </p:txBody>
      </p:sp>
    </p:spTree>
    <p:extLst>
      <p:ext uri="{BB962C8B-B14F-4D97-AF65-F5344CB8AC3E}">
        <p14:creationId xmlns:p14="http://schemas.microsoft.com/office/powerpoint/2010/main" val="420623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D18D513B-155C-49D1-A614-215EDD5316AF}"/>
              </a:ext>
            </a:extLst>
          </p:cNvPr>
          <p:cNvSpPr/>
          <p:nvPr userDrawn="1"/>
        </p:nvSpPr>
        <p:spPr>
          <a:xfrm>
            <a:off x="0" y="6149667"/>
            <a:ext cx="12192000" cy="719533"/>
          </a:xfrm>
          <a:prstGeom prst="rect">
            <a:avLst/>
          </a:prstGeom>
          <a:solidFill>
            <a:srgbClr val="880088"/>
          </a:solidFill>
          <a:ln w="3175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24292" tIns="24292" rIns="24292" bIns="24292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</a:defRPr>
            </a:pPr>
            <a:endParaRPr sz="1088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8300" y="6319838"/>
            <a:ext cx="3540125" cy="43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Forename Surname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570" y="6300262"/>
            <a:ext cx="1501616" cy="424158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759524" y="2578354"/>
            <a:ext cx="10002837" cy="1627188"/>
          </a:xfrm>
        </p:spPr>
        <p:txBody>
          <a:bodyPr>
            <a:normAutofit/>
          </a:bodyPr>
          <a:lstStyle>
            <a:lvl1pPr marL="0" indent="0"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67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i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D18D513B-155C-49D1-A614-215EDD5316AF}"/>
              </a:ext>
            </a:extLst>
          </p:cNvPr>
          <p:cNvSpPr/>
          <p:nvPr userDrawn="1"/>
        </p:nvSpPr>
        <p:spPr>
          <a:xfrm>
            <a:off x="0" y="6149667"/>
            <a:ext cx="12192000" cy="719533"/>
          </a:xfrm>
          <a:prstGeom prst="rect">
            <a:avLst/>
          </a:prstGeom>
          <a:solidFill>
            <a:srgbClr val="880088"/>
          </a:solidFill>
          <a:ln w="3175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24292" tIns="24292" rIns="24292" bIns="24292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</a:defRPr>
            </a:pPr>
            <a:endParaRPr sz="1088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8300" y="6319838"/>
            <a:ext cx="3540125" cy="43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Forename Surname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570" y="6300262"/>
            <a:ext cx="1501616" cy="4241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5118" y="329267"/>
            <a:ext cx="10515600" cy="841166"/>
          </a:xfrm>
          <a:prstGeom prst="rect">
            <a:avLst/>
          </a:prstGeom>
        </p:spPr>
        <p:txBody>
          <a:bodyPr/>
          <a:lstStyle>
            <a:lvl1pPr>
              <a:defRPr sz="4000" b="1" u="sng" baseline="0">
                <a:uFill>
                  <a:solidFill>
                    <a:srgbClr val="660066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Use slides like this to give detail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4838" y="1490663"/>
            <a:ext cx="10515600" cy="40513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The heading is optional</a:t>
            </a:r>
          </a:p>
          <a:p>
            <a:pPr lvl="0"/>
            <a:r>
              <a:rPr lang="en-US" dirty="0"/>
              <a:t>Use 36pt or 30pt Arial for the main text</a:t>
            </a:r>
          </a:p>
          <a:p>
            <a:pPr lvl="0"/>
            <a:r>
              <a:rPr lang="en-US" dirty="0"/>
              <a:t>Keep bullet points short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59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D18D513B-155C-49D1-A614-215EDD5316AF}"/>
              </a:ext>
            </a:extLst>
          </p:cNvPr>
          <p:cNvSpPr/>
          <p:nvPr userDrawn="1"/>
        </p:nvSpPr>
        <p:spPr>
          <a:xfrm>
            <a:off x="0" y="6149667"/>
            <a:ext cx="12192000" cy="719533"/>
          </a:xfrm>
          <a:prstGeom prst="rect">
            <a:avLst/>
          </a:prstGeom>
          <a:solidFill>
            <a:srgbClr val="880088"/>
          </a:solidFill>
          <a:ln w="3175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24292" tIns="24292" rIns="24292" bIns="24292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</a:defRPr>
            </a:pPr>
            <a:endParaRPr sz="1088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8300" y="6319838"/>
            <a:ext cx="3540125" cy="43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Forename Surname</a:t>
            </a:r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570" y="6300262"/>
            <a:ext cx="1501616" cy="424158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484886" y="1236994"/>
            <a:ext cx="5257546" cy="4827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dirty="0">
                <a:latin typeface="Arial"/>
                <a:ea typeface="ヒラギノ角ゴ Pro W3"/>
                <a:cs typeface="Arial"/>
              </a:rPr>
              <a:t>Place images and text side by side like this (with the image on the left or right of the text)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3600" dirty="0">
              <a:latin typeface="Arial"/>
              <a:ea typeface="ヒラギノ角ゴ Pro W3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dirty="0">
                <a:latin typeface="Arial"/>
                <a:ea typeface="ヒラギノ角ゴ Pro W3"/>
                <a:cs typeface="Arial"/>
              </a:rPr>
              <a:t>Drop shadow helps screenshots stand out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5934075" y="1236663"/>
            <a:ext cx="5661025" cy="4827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3741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D18D513B-155C-49D1-A614-215EDD5316AF}"/>
              </a:ext>
            </a:extLst>
          </p:cNvPr>
          <p:cNvSpPr/>
          <p:nvPr userDrawn="1"/>
        </p:nvSpPr>
        <p:spPr>
          <a:xfrm>
            <a:off x="0" y="6149667"/>
            <a:ext cx="12192000" cy="719533"/>
          </a:xfrm>
          <a:prstGeom prst="rect">
            <a:avLst/>
          </a:prstGeom>
          <a:solidFill>
            <a:srgbClr val="880088"/>
          </a:solidFill>
          <a:ln w="3175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24292" tIns="24292" rIns="24292" bIns="24292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</a:defRPr>
            </a:pPr>
            <a:endParaRPr sz="1088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8300" y="6319838"/>
            <a:ext cx="3540125" cy="43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Forename Surname</a:t>
            </a:r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570" y="6300262"/>
            <a:ext cx="1501616" cy="424158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172454" y="1034843"/>
            <a:ext cx="5257546" cy="4827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dirty="0">
                <a:latin typeface="Arial"/>
                <a:ea typeface="ヒラギノ角ゴ Pro W3"/>
                <a:cs typeface="Arial"/>
              </a:rPr>
              <a:t>Place images and text side by side like this (with the image on the left or right of the text)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3600" dirty="0">
              <a:latin typeface="Arial"/>
              <a:ea typeface="ヒラギノ角ゴ Pro W3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dirty="0">
                <a:latin typeface="Arial"/>
                <a:ea typeface="ヒラギノ角ゴ Pro W3"/>
                <a:cs typeface="Arial"/>
              </a:rPr>
              <a:t>Drop shadow helps screenshots stand out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246507" y="1044639"/>
            <a:ext cx="5661025" cy="4827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79918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220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BD18-0C0F-4F06-820F-A770588323B6}" type="datetimeFigureOut">
              <a:rPr lang="en-GB" smtClean="0"/>
              <a:t>22/02/2022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3511-B63E-46C6-8A90-FE08F07B4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8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654" r:id="rId2"/>
    <p:sldLayoutId id="2147483660" r:id="rId3"/>
    <p:sldLayoutId id="2147483652" r:id="rId4"/>
    <p:sldLayoutId id="2147483661" r:id="rId5"/>
    <p:sldLayoutId id="214748373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Data &amp; Performance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8200" y="2966945"/>
            <a:ext cx="9431338" cy="4709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February Housing Improvement Board meeting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24/02/2022</a:t>
            </a:r>
          </a:p>
        </p:txBody>
      </p:sp>
    </p:spTree>
    <p:extLst>
      <p:ext uri="{BB962C8B-B14F-4D97-AF65-F5344CB8AC3E}">
        <p14:creationId xmlns:p14="http://schemas.microsoft.com/office/powerpoint/2010/main" val="91298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118" y="175403"/>
            <a:ext cx="10515600" cy="841166"/>
          </a:xfrm>
        </p:spPr>
        <p:txBody>
          <a:bodyPr>
            <a:normAutofit/>
          </a:bodyPr>
          <a:lstStyle/>
          <a:p>
            <a:r>
              <a:rPr lang="en-GB" sz="3000" dirty="0"/>
              <a:t>Complaints by theme 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330033"/>
              </p:ext>
            </p:extLst>
          </p:nvPr>
        </p:nvGraphicFramePr>
        <p:xfrm>
          <a:off x="605117" y="1016569"/>
          <a:ext cx="9639713" cy="5017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7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118" y="175403"/>
            <a:ext cx="10515600" cy="841166"/>
          </a:xfrm>
        </p:spPr>
        <p:txBody>
          <a:bodyPr>
            <a:normAutofit/>
          </a:bodyPr>
          <a:lstStyle/>
          <a:p>
            <a:r>
              <a:rPr lang="en-GB" sz="3000" dirty="0"/>
              <a:t>Complaints by reason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098134"/>
              </p:ext>
            </p:extLst>
          </p:nvPr>
        </p:nvGraphicFramePr>
        <p:xfrm>
          <a:off x="605118" y="1016569"/>
          <a:ext cx="8547760" cy="509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797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118" y="239868"/>
            <a:ext cx="10515600" cy="841166"/>
          </a:xfrm>
        </p:spPr>
        <p:txBody>
          <a:bodyPr>
            <a:normAutofit/>
          </a:bodyPr>
          <a:lstStyle/>
          <a:p>
            <a:r>
              <a:rPr lang="en-GB" sz="3000" dirty="0"/>
              <a:t>Voids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692766"/>
              </p:ext>
            </p:extLst>
          </p:nvPr>
        </p:nvGraphicFramePr>
        <p:xfrm>
          <a:off x="605117" y="1081034"/>
          <a:ext cx="10515601" cy="487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43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118" y="239868"/>
            <a:ext cx="10515600" cy="841166"/>
          </a:xfrm>
        </p:spPr>
        <p:txBody>
          <a:bodyPr>
            <a:normAutofit/>
          </a:bodyPr>
          <a:lstStyle/>
          <a:p>
            <a:r>
              <a:rPr lang="en-GB" sz="3000" dirty="0"/>
              <a:t>Axis resourcing- February update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5118" y="1190625"/>
            <a:ext cx="10858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Axis have increased the number of contractors from 30 to 38 since October 2021.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 additional three plumbers/electricians have been recruited from another division to bring the total to 41.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Axis plans to steadily increase the number of operatives to 45.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number of operatives in the contact centre has been increased from six to nine, and Axis are looking to recruit an additional two on a ‘just-in-case’ basis. An additional two administrative posts have also been recruited to.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sector continues to experience resourcing difficulties with regards to recruiting good quality staff. </a:t>
            </a:r>
          </a:p>
        </p:txBody>
      </p:sp>
    </p:spTree>
    <p:extLst>
      <p:ext uri="{BB962C8B-B14F-4D97-AF65-F5344CB8AC3E}">
        <p14:creationId xmlns:p14="http://schemas.microsoft.com/office/powerpoint/2010/main" val="23537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118" y="239868"/>
            <a:ext cx="10515600" cy="841166"/>
          </a:xfrm>
        </p:spPr>
        <p:txBody>
          <a:bodyPr>
            <a:normAutofit/>
          </a:bodyPr>
          <a:lstStyle/>
          <a:p>
            <a:r>
              <a:rPr lang="en-GB" sz="3000" dirty="0"/>
              <a:t>Compliance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27287"/>
              </p:ext>
            </p:extLst>
          </p:nvPr>
        </p:nvGraphicFramePr>
        <p:xfrm>
          <a:off x="605118" y="965624"/>
          <a:ext cx="10261150" cy="5028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9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65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5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INDICATOR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Frequency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effectLst/>
                        </a:rPr>
                        <a:t>Target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effectLst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Month data covers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Monthly result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Previous month (Dec-21)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743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1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GAS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Total number of statutory gas checks compliant (Housing)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N/A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12507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12,495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12,493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% of statutory gas checks that are compliant (Housing)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99.9%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99.90%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effectLst/>
                        </a:rPr>
                        <a:t>FIRE SAFETY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Total number of Housing blocks with a current Fire Risk Assessment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Total number of FRA remediation actions outstanding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3,212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3578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effectLst/>
                        </a:rPr>
                        <a:t>Electrical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Domestic EICR Compliance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87%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Communal EICR Compliance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88%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effectLst/>
                        </a:rPr>
                        <a:t>Lifts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Lift Servicing and maintenance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Legionella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Legionella Safety Compliance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98.67%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5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Legionella Remediation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3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24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9441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Asbestos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Asbestos Registers updated within 12 Months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Monthly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Jan-22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37562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0" marR="5460" marT="546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97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85522"/>
              </p:ext>
            </p:extLst>
          </p:nvPr>
        </p:nvGraphicFramePr>
        <p:xfrm>
          <a:off x="229161" y="142875"/>
          <a:ext cx="7352739" cy="5844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2021/22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Full Year Forecast 2021/22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at  P9 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Income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Dwelling Rents (net of voids losses)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(78,525,000)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(77,684,251)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charges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(4,154,000)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(4,095,064)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Leaseholder charges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(2,386,000)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(2,401,362)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Recharge to capital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(2,089,000)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(1,761,461)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income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(1,679,000)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(1,456,946)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Income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(88,833,000)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(87,399,084)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Repairs &amp; Maintenance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12,541,000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13,437,146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Supervisions &amp; Management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30,137,000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29,613,630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Rates &amp; Insurance 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2,577,000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2,492,338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Provision for Bad Debt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750,000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Charges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12,269,000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12,269,000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Recharges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6,705,000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6,705,000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contribution to capital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10,366,000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10,366,000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Depreciation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13,488,000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13,488,000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88,833,000.00 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89,121,114.00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from reserves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1,722,030.00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 Reserves balance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27,629,525 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6074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66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Debt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322,496,342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48" marR="6648" marT="6648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7799612" y="1106842"/>
            <a:ext cx="4295775" cy="1009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u="sng" kern="1200" baseline="0">
                <a:solidFill>
                  <a:schemeClr val="tx1"/>
                </a:solidFill>
                <a:uFill>
                  <a:solidFill>
                    <a:srgbClr val="660066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1200" dirty="0"/>
          </a:p>
          <a:p>
            <a:r>
              <a:rPr lang="en-GB" sz="1400" b="0" u="none" dirty="0"/>
              <a:t>N.B. Revenue element of the HRA as at P9 is showing a potential pressure of £1,725k. </a:t>
            </a:r>
          </a:p>
          <a:p>
            <a:endParaRPr lang="en-GB" sz="1400" b="0" u="none" dirty="0"/>
          </a:p>
          <a:p>
            <a:r>
              <a:rPr lang="en-GB" sz="1400" b="0" u="none" dirty="0"/>
              <a:t>Any pressure within the HRA at period end will be covered by the HRA reserves the HRA reserves forecasted at £27.6m as at 31st March 2021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7799612" y="142875"/>
            <a:ext cx="3860350" cy="841166"/>
          </a:xfrm>
        </p:spPr>
        <p:txBody>
          <a:bodyPr>
            <a:normAutofit/>
          </a:bodyPr>
          <a:lstStyle/>
          <a:p>
            <a:r>
              <a:rPr lang="en-GB" sz="3000" dirty="0"/>
              <a:t>HRA Outturn </a:t>
            </a:r>
          </a:p>
        </p:txBody>
      </p:sp>
    </p:spTree>
    <p:extLst>
      <p:ext uri="{BB962C8B-B14F-4D97-AF65-F5344CB8AC3E}">
        <p14:creationId xmlns:p14="http://schemas.microsoft.com/office/powerpoint/2010/main" val="162482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e0ff9f85-ce29-4f3f-ac0e-c1ce8981d81a" ContentTypeId="0x0101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78677CA0A2C843A3410401AF11FCFC" ma:contentTypeVersion="13" ma:contentTypeDescription="Create a new document." ma:contentTypeScope="" ma:versionID="e2cd9e59bf0c9bbe4437437ca6482934">
  <xsd:schema xmlns:xsd="http://www.w3.org/2001/XMLSchema" xmlns:xs="http://www.w3.org/2001/XMLSchema" xmlns:p="http://schemas.microsoft.com/office/2006/metadata/properties" xmlns:ns2="addf6e6b-2369-4b51-a41a-ba2e525e3de3" xmlns:ns3="f2b78acb-a125-42ee-931d-35b42eaca4cf" xmlns:ns4="$ListId:Documents;" xmlns:ns5="http://schemas.microsoft.com/sharepoint/v4" xmlns:ns6="bc4d49db-3e23-4be7-925f-f4dc43e30c10" xmlns:ns7="ef665293-1e59-4d70-8213-b37c1781a5ef" targetNamespace="http://schemas.microsoft.com/office/2006/metadata/properties" ma:root="true" ma:fieldsID="11573a80327ba09df4214fc495cc2da9" ns2:_="" ns3:_="" ns4:_="" ns5:_="" ns6:_="" ns7:_="">
    <xsd:import namespace="addf6e6b-2369-4b51-a41a-ba2e525e3de3"/>
    <xsd:import namespace="f2b78acb-a125-42ee-931d-35b42eaca4cf"/>
    <xsd:import namespace="$ListId:Documents;"/>
    <xsd:import namespace="http://schemas.microsoft.com/sharepoint/v4"/>
    <xsd:import namespace="bc4d49db-3e23-4be7-925f-f4dc43e30c10"/>
    <xsd:import namespace="ef665293-1e59-4d70-8213-b37c1781a5ef"/>
    <xsd:element name="properties">
      <xsd:complexType>
        <xsd:sequence>
          <xsd:element name="documentManagement">
            <xsd:complexType>
              <xsd:all>
                <xsd:element ref="ns2:DocumentAuthor" minOccurs="0"/>
                <xsd:element ref="ns3:TaxCatchAll" minOccurs="0"/>
                <xsd:element ref="ns3:TaxCatchAllLabel" minOccurs="0"/>
                <xsd:element ref="ns3:febcb389c47c4530afe6acfa103de16c" minOccurs="0"/>
                <xsd:element ref="ns3:TaxKeywordTaxHTField" minOccurs="0"/>
                <xsd:element ref="ns4:Category" minOccurs="0"/>
                <xsd:element ref="ns5:IconOverlay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Location" minOccurs="0"/>
                <xsd:element ref="ns7:SharedWithUsers" minOccurs="0"/>
                <xsd:element ref="ns7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f6e6b-2369-4b51-a41a-ba2e525e3de3" elementFormDefault="qualified">
    <xsd:import namespace="http://schemas.microsoft.com/office/2006/documentManagement/types"/>
    <xsd:import namespace="http://schemas.microsoft.com/office/infopath/2007/PartnerControls"/>
    <xsd:element name="DocumentAuthor" ma:index="2" nillable="true" ma:displayName="Primary Contact" ma:list="UserInfo" ma:SearchPeopleOnly="false" ma:SharePointGroup="0" ma:internalName="Document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8acb-a125-42ee-931d-35b42eaca4cf" elementFormDefault="qualified">
    <xsd:import namespace="http://schemas.microsoft.com/office/2006/documentManagement/types"/>
    <xsd:import namespace="http://schemas.microsoft.com/office/infopath/2007/PartnerControls"/>
    <xsd:element name="TaxCatchAll" ma:index="4" nillable="true" ma:displayName="Taxonomy Catch All Column" ma:description="" ma:hidden="true" ma:list="{606cf479-a17d-46d9-8056-473ac575e052}" ma:internalName="TaxCatchAll" ma:showField="CatchAllData" ma:web="addf6e6b-2369-4b51-a41a-ba2e525e3d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5" nillable="true" ma:displayName="Taxonomy Catch All Column1" ma:description="" ma:hidden="true" ma:list="{606cf479-a17d-46d9-8056-473ac575e052}" ma:internalName="TaxCatchAllLabel" ma:readOnly="true" ma:showField="CatchAllDataLabel" ma:web="addf6e6b-2369-4b51-a41a-ba2e525e3d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bcb389c47c4530afe6acfa103de16c" ma:index="9" nillable="true" ma:taxonomy="true" ma:internalName="febcb389c47c4530afe6acfa103de16c" ma:taxonomyFieldName="OrganisationalUnit" ma:displayName="Organisational Unit" ma:default="" ma:fieldId="{febcb389-c47c-4530-afe6-acfa103de16c}" ma:sspId="c265c3e7-f7ae-4ea0-b3f5-7c0024770d98" ma:termSetId="a6fd85dd-b79d-451e-9d7f-ef2ed94600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c265c3e7-f7ae-4ea0-b3f5-7c0024770d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uments;" elementFormDefault="qualified">
    <xsd:import namespace="http://schemas.microsoft.com/office/2006/documentManagement/types"/>
    <xsd:import namespace="http://schemas.microsoft.com/office/infopath/2007/PartnerControls"/>
    <xsd:element name="Category" ma:index="15" nillable="true" ma:displayName="Category" ma:format="Dropdown" ma:internalName="Category">
      <xsd:simpleType>
        <xsd:restriction base="dms:Choice">
          <xsd:enumeration value="Croydon Challenge documents"/>
          <xsd:enumeration value="Shape Croydon documen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d49db-3e23-4be7-925f-f4dc43e30c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internalName="MediaServiceAutoTags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65293-1e59-4d70-8213-b37c1781a5ef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b78acb-a125-42ee-931d-35b42eaca4cf">
      <Value>435</Value>
    </TaxCatchAll>
    <febcb389c47c4530afe6acfa103de16c xmlns="f2b78acb-a125-42ee-931d-35b42eaca4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Customer Services Transformation ＆ Communications</TermName>
          <TermId xmlns="http://schemas.microsoft.com/office/infopath/2007/PartnerControls">355012d2-c462-45a7-87aa-147fd07f4cc2</TermId>
        </TermInfo>
      </Terms>
    </febcb389c47c4530afe6acfa103de16c>
    <TaxKeywordTaxHTField xmlns="f2b78acb-a125-42ee-931d-35b42eaca4cf">
      <Terms xmlns="http://schemas.microsoft.com/office/infopath/2007/PartnerControls"/>
    </TaxKeywordTaxHTField>
    <DocumentAuthor xmlns="addf6e6b-2369-4b51-a41a-ba2e525e3de3">
      <UserInfo>
        <DisplayName/>
        <AccountId xsi:nil="true"/>
        <AccountType/>
      </UserInfo>
    </DocumentAuthor>
    <SharedWithUsers xmlns="ef665293-1e59-4d70-8213-b37c1781a5ef">
      <UserInfo>
        <DisplayName>Williams, Neil</DisplayName>
        <AccountId>3681</AccountId>
        <AccountType/>
      </UserInfo>
      <UserInfo>
        <DisplayName>Briggs, Dave</DisplayName>
        <AccountId>3718</AccountId>
        <AccountType/>
      </UserInfo>
      <UserInfo>
        <DisplayName>Heath, Annie</DisplayName>
        <AccountId>3737</AccountId>
        <AccountType/>
      </UserInfo>
    </SharedWithUsers>
    <IconOverlay xmlns="http://schemas.microsoft.com/sharepoint/v4" xsi:nil="true"/>
    <Category xmlns="$ListId:Documents;" xsi:nil="true"/>
  </documentManagement>
</p:properties>
</file>

<file path=customXml/itemProps1.xml><?xml version="1.0" encoding="utf-8"?>
<ds:datastoreItem xmlns:ds="http://schemas.openxmlformats.org/officeDocument/2006/customXml" ds:itemID="{AFC154C3-5A08-4FCB-A1CE-D0BEAA72994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1CAD594-FA61-4A8C-A560-1A85121072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1DBB7-8DC7-41BC-BF25-390BAF6C5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df6e6b-2369-4b51-a41a-ba2e525e3de3"/>
    <ds:schemaRef ds:uri="f2b78acb-a125-42ee-931d-35b42eaca4cf"/>
    <ds:schemaRef ds:uri="$ListId:Documents;"/>
    <ds:schemaRef ds:uri="http://schemas.microsoft.com/sharepoint/v4"/>
    <ds:schemaRef ds:uri="bc4d49db-3e23-4be7-925f-f4dc43e30c10"/>
    <ds:schemaRef ds:uri="ef665293-1e59-4d70-8213-b37c1781a5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13F8B1C-8AEE-43F4-89FC-FFAA160DA741}">
  <ds:schemaRefs>
    <ds:schemaRef ds:uri="http://schemas.microsoft.com/office/2006/documentManagement/types"/>
    <ds:schemaRef ds:uri="$ListId:Documents;"/>
    <ds:schemaRef ds:uri="addf6e6b-2369-4b51-a41a-ba2e525e3de3"/>
    <ds:schemaRef ds:uri="http://purl.org/dc/elements/1.1/"/>
    <ds:schemaRef ds:uri="http://schemas.microsoft.com/office/2006/metadata/properties"/>
    <ds:schemaRef ds:uri="http://schemas.microsoft.com/office/infopath/2007/PartnerControls"/>
    <ds:schemaRef ds:uri="bc4d49db-3e23-4be7-925f-f4dc43e30c10"/>
    <ds:schemaRef ds:uri="http://schemas.microsoft.com/sharepoint/v4"/>
    <ds:schemaRef ds:uri="http://purl.org/dc/terms/"/>
    <ds:schemaRef ds:uri="http://schemas.openxmlformats.org/package/2006/metadata/core-properties"/>
    <ds:schemaRef ds:uri="ef665293-1e59-4d70-8213-b37c1781a5ef"/>
    <ds:schemaRef ds:uri="f2b78acb-a125-42ee-931d-35b42eaca4c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5944</TotalTime>
  <Words>484</Words>
  <Application>Microsoft Office PowerPoint</Application>
  <PresentationFormat>Widescreen</PresentationFormat>
  <Paragraphs>154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Data &amp; Performance</vt:lpstr>
      <vt:lpstr>Complaints by theme  </vt:lpstr>
      <vt:lpstr>Complaints by reason</vt:lpstr>
      <vt:lpstr>Voids</vt:lpstr>
      <vt:lpstr>Axis resourcing- February update </vt:lpstr>
      <vt:lpstr>Compliance </vt:lpstr>
      <vt:lpstr>HRA Outturn </vt:lpstr>
    </vt:vector>
  </TitlesOfParts>
  <Company>Capita 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Neil</dc:creator>
  <cp:keywords/>
  <cp:lastModifiedBy>Ranger, Adam</cp:lastModifiedBy>
  <cp:revision>577</cp:revision>
  <dcterms:created xsi:type="dcterms:W3CDTF">2019-01-12T16:55:44Z</dcterms:created>
  <dcterms:modified xsi:type="dcterms:W3CDTF">2022-02-22T13:45:33Z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0x0101001478677CA0A2C843A3410401AF11FCFC</vt:lpwstr>
  </property>
  <property fmtid="{D5CDD505-2E9C-101B-9397-08002B2CF9AE}" pid="3" name="TaxKeyword">
    <vt:lpwstr/>
  </property>
  <property fmtid="{D5CDD505-2E9C-101B-9397-08002B2CF9AE}" pid="4" name="Activity">
    <vt:lpwstr/>
  </property>
  <property fmtid="{D5CDD505-2E9C-101B-9397-08002B2CF9AE}" pid="5" name="OrganisationalUnit">
    <vt:lpwstr>435;#Customer Services Transformation ＆ Communications|355012d2-c462-45a7-87aa-147fd07f4cc2</vt:lpwstr>
  </property>
  <property fmtid="{D5CDD505-2E9C-101B-9397-08002B2CF9AE}" pid="6" name="AuthorIds_UIVersion_34816">
    <vt:lpwstr>3681</vt:lpwstr>
  </property>
  <property fmtid="{D5CDD505-2E9C-101B-9397-08002B2CF9AE}" pid="7" name="l1c2f45cb913413195fefa0ed1a24d84">
    <vt:lpwstr/>
  </property>
</Properties>
</file>